
<file path=[Content_Types].xml><?xml version="1.0" encoding="utf-8"?>
<Types xmlns="http://schemas.openxmlformats.org/package/2006/content-types">
  <Default Extension="gif" ContentType="image/gif"/>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9144000" cy="9144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2138" y="41"/>
      </p:cViewPr>
      <p:guideLst>
        <p:guide orient="horz" pos="288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422030" y="1828800"/>
            <a:ext cx="8229600" cy="24384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5/6/2022</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371600" y="4442264"/>
            <a:ext cx="6400800" cy="23368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5/6/2022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366185"/>
            <a:ext cx="2057400" cy="7802033"/>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366185"/>
            <a:ext cx="6019800" cy="7802033"/>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5/6/2022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5/6/2022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3">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600200" y="812800"/>
            <a:ext cx="7086600" cy="24384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600200" y="3343715"/>
            <a:ext cx="7086600" cy="2012949"/>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5/6/2022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7924800" y="8555568"/>
            <a:ext cx="762000" cy="486833"/>
          </a:xfrm>
        </p:spPr>
        <p:txBody>
          <a:bodyPr/>
          <a:lstStyle/>
          <a:p>
            <a:fld id="{B6F15528-21DE-4FAA-801E-634DDDAF4B2B}"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457200" y="2133601"/>
            <a:ext cx="4038600" cy="6034617"/>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648200" y="2133601"/>
            <a:ext cx="4038600" cy="6034617"/>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5/6/2022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364067"/>
            <a:ext cx="8229600" cy="15240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457200" y="2046817"/>
            <a:ext cx="4040188" cy="1001183"/>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645026" y="2046817"/>
            <a:ext cx="4041775" cy="1001183"/>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57200" y="3149601"/>
            <a:ext cx="4040188" cy="5018617"/>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645026" y="3149601"/>
            <a:ext cx="4041775" cy="5018617"/>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5/6/2022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5/6/2022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5/6/2022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364067"/>
            <a:ext cx="3008313" cy="154940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457201" y="2032001"/>
            <a:ext cx="3008313" cy="6136217"/>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3575050" y="364067"/>
            <a:ext cx="5111750" cy="7804151"/>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5/6/2022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828800" y="812800"/>
            <a:ext cx="5486400" cy="696384"/>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1828800" y="2442633"/>
            <a:ext cx="5486400" cy="52832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828800" y="1555716"/>
            <a:ext cx="5486400" cy="707136"/>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5/6/2022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366184"/>
            <a:ext cx="8229600" cy="1524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457200" y="2133600"/>
            <a:ext cx="8229600" cy="6278880"/>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457200" y="8555568"/>
            <a:ext cx="2133600" cy="486833"/>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5/6/2022</a:t>
            </a:fld>
            <a:endParaRPr lang="en-US"/>
          </a:p>
        </p:txBody>
      </p:sp>
      <p:sp>
        <p:nvSpPr>
          <p:cNvPr id="3" name="Footer Placeholder 2"/>
          <p:cNvSpPr>
            <a:spLocks noGrp="1"/>
          </p:cNvSpPr>
          <p:nvPr>
            <p:ph type="ftr" sz="quarter" idx="3"/>
          </p:nvPr>
        </p:nvSpPr>
        <p:spPr>
          <a:xfrm>
            <a:off x="3124200" y="8555568"/>
            <a:ext cx="2895600" cy="486833"/>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7924800" y="8555568"/>
            <a:ext cx="762000" cy="486833"/>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g"/><Relationship Id="rId3" Type="http://schemas.openxmlformats.org/officeDocument/2006/relationships/image" Target="../media/image3.jpeg"/><Relationship Id="rId7" Type="http://schemas.openxmlformats.org/officeDocument/2006/relationships/image" Target="../media/image7.jpg"/><Relationship Id="rId2" Type="http://schemas.openxmlformats.org/officeDocument/2006/relationships/image" Target="../media/image2.gif"/><Relationship Id="rId1" Type="http://schemas.openxmlformats.org/officeDocument/2006/relationships/slideLayout" Target="../slideLayouts/slideLayout1.xml"/><Relationship Id="rId6" Type="http://schemas.openxmlformats.org/officeDocument/2006/relationships/image" Target="../media/image6.jpg"/><Relationship Id="rId11" Type="http://schemas.openxmlformats.org/officeDocument/2006/relationships/image" Target="../media/image11.jpg"/><Relationship Id="rId5" Type="http://schemas.openxmlformats.org/officeDocument/2006/relationships/image" Target="../media/image5.jpg"/><Relationship Id="rId10" Type="http://schemas.openxmlformats.org/officeDocument/2006/relationships/image" Target="../media/image10.jpg"/><Relationship Id="rId4" Type="http://schemas.openxmlformats.org/officeDocument/2006/relationships/image" Target="../media/image4.jpg"/><Relationship Id="rId9" Type="http://schemas.openxmlformats.org/officeDocument/2006/relationships/image" Target="../media/image9.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Box 3"/>
          <p:cNvSpPr txBox="1">
            <a:spLocks noChangeArrowheads="1" noChangeShapeType="1"/>
          </p:cNvSpPr>
          <p:nvPr/>
        </p:nvSpPr>
        <p:spPr bwMode="auto">
          <a:xfrm>
            <a:off x="0" y="1"/>
            <a:ext cx="9144000" cy="68867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0" algn="in">
                <a:solidFill>
                  <a:srgbClr val="000000"/>
                </a:solidFill>
                <a:miter lim="800000"/>
                <a:headEnd/>
                <a:tailEnd/>
              </a14:hiddenLine>
            </a:ext>
          </a:extLst>
        </p:spPr>
        <p:txBody>
          <a:bodyPr vert="horz" wrap="square" lIns="36195" tIns="36195" rIns="36195" bIns="36195" numCol="1" anchor="ctr" anchorCtr="0" compatLnSpc="1">
            <a:prstTxWarp prst="textNoShape">
              <a:avLst/>
            </a:prstTxWarp>
          </a:bodyPr>
          <a:lstStyle/>
          <a:p>
            <a:pPr lvl="0" algn="ctr" fontAlgn="base">
              <a:spcBef>
                <a:spcPct val="0"/>
              </a:spcBef>
              <a:spcAft>
                <a:spcPct val="0"/>
              </a:spcAft>
            </a:pPr>
            <a:r>
              <a:rPr lang="en-US" sz="2800" b="1" i="1">
                <a:solidFill>
                  <a:srgbClr val="FFFF00"/>
                </a:solidFill>
                <a:effectLst>
                  <a:outerShdw blurRad="50800" dist="38100" dir="5400000" algn="t" rotWithShape="0">
                    <a:prstClr val="black">
                      <a:alpha val="40000"/>
                    </a:prstClr>
                  </a:outerShdw>
                </a:effectLst>
                <a:latin typeface="Trajan Pro" panose="02020502050506020301" pitchFamily="18" charset="0"/>
                <a:cs typeface="Arial" pitchFamily="34" charset="0"/>
              </a:rPr>
              <a:t>New Listing ~ Amazing </a:t>
            </a:r>
            <a:r>
              <a:rPr lang="en-US" sz="2800" b="1" i="1" dirty="0">
                <a:solidFill>
                  <a:srgbClr val="FFFF00"/>
                </a:solidFill>
                <a:effectLst>
                  <a:outerShdw blurRad="50800" dist="38100" dir="5400000" algn="t" rotWithShape="0">
                    <a:prstClr val="black">
                      <a:alpha val="40000"/>
                    </a:prstClr>
                  </a:outerShdw>
                </a:effectLst>
                <a:latin typeface="Trajan Pro" panose="02020502050506020301" pitchFamily="18" charset="0"/>
                <a:cs typeface="Arial" pitchFamily="34" charset="0"/>
              </a:rPr>
              <a:t>Harbor Views!! </a:t>
            </a:r>
            <a:endParaRPr lang="en-US" sz="2800" b="1" i="1" dirty="0">
              <a:solidFill>
                <a:srgbClr val="FF0000"/>
              </a:solidFill>
              <a:effectLst>
                <a:outerShdw blurRad="50800" dist="38100" dir="5400000" algn="t" rotWithShape="0">
                  <a:prstClr val="black">
                    <a:alpha val="40000"/>
                  </a:prstClr>
                </a:outerShdw>
              </a:effectLst>
              <a:latin typeface="Trajan Pro" panose="02020502050506020301" pitchFamily="18" charset="0"/>
              <a:cs typeface="Arial" pitchFamily="34" charset="0"/>
            </a:endParaRPr>
          </a:p>
        </p:txBody>
      </p:sp>
      <p:sp>
        <p:nvSpPr>
          <p:cNvPr id="6" name="Rectangle 4"/>
          <p:cNvSpPr>
            <a:spLocks noChangeArrowheads="1"/>
          </p:cNvSpPr>
          <p:nvPr/>
        </p:nvSpPr>
        <p:spPr bwMode="auto">
          <a:xfrm>
            <a:off x="76200" y="7467600"/>
            <a:ext cx="5675869" cy="1595924"/>
          </a:xfrm>
          <a:prstGeom prst="rect">
            <a:avLst/>
          </a:prstGeom>
          <a:noFill/>
          <a:ln w="9525" algn="in">
            <a:noFill/>
            <a:miter lim="800000"/>
            <a:headEnd/>
            <a:tailEnd/>
          </a:ln>
          <a:effectLst/>
        </p:spPr>
        <p:txBody>
          <a:bodyPr vert="horz" wrap="square" lIns="36576" tIns="36576" rIns="36576" bIns="36576" numCol="1" anchor="t" anchorCtr="0" compatLnSpc="1">
            <a:prstTxWarp prst="textNoShape">
              <a:avLst/>
            </a:prstTxWarp>
          </a:bodyPr>
          <a:lstStyle/>
          <a:p>
            <a:endParaRPr lang="en-US"/>
          </a:p>
        </p:txBody>
      </p:sp>
      <p:sp>
        <p:nvSpPr>
          <p:cNvPr id="7" name="Text Box 9"/>
          <p:cNvSpPr txBox="1">
            <a:spLocks noChangeArrowheads="1"/>
          </p:cNvSpPr>
          <p:nvPr/>
        </p:nvSpPr>
        <p:spPr bwMode="auto">
          <a:xfrm>
            <a:off x="106678" y="6172200"/>
            <a:ext cx="6816297" cy="29718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t" anchorCtr="0" compatLnSpc="1">
            <a:prstTxWarp prst="textNoShape">
              <a:avLst/>
            </a:prstTxWarp>
          </a:bodyPr>
          <a:lstStyle/>
          <a:p>
            <a:pPr lvl="0" algn="ctr" fontAlgn="base">
              <a:spcBef>
                <a:spcPct val="0"/>
              </a:spcBef>
              <a:spcAft>
                <a:spcPct val="0"/>
              </a:spcAft>
            </a:pPr>
            <a:r>
              <a:rPr lang="en-US" sz="1600" dirty="0">
                <a:latin typeface="Tw Cen MT" pitchFamily="34" charset="0"/>
                <a:cs typeface="Arial" pitchFamily="34" charset="0"/>
              </a:rPr>
              <a:t>3 bed 2 bath brick ranch in highly sought after Clearview neighborhood. Large nicely landscaped corner lot on quiet street across from the harbor. Spacious front porch. Plantation shutters on entire front of house. Beautiful hardwood floors through out. Open floor plan. Living/dining room and family room with gas fireplace. Updated eat in kitchen with Carrara marble counter tops, tiled back splash, newer cabinets, gas range, island, and stainless steel appliances. New lighting through out. </a:t>
            </a:r>
            <a:r>
              <a:rPr lang="en-US" sz="1600" dirty="0" err="1">
                <a:latin typeface="Tw Cen MT" pitchFamily="34" charset="0"/>
                <a:cs typeface="Arial" pitchFamily="34" charset="0"/>
              </a:rPr>
              <a:t>Calacatta</a:t>
            </a:r>
            <a:r>
              <a:rPr lang="en-US" sz="1600" dirty="0">
                <a:latin typeface="Tw Cen MT" pitchFamily="34" charset="0"/>
                <a:cs typeface="Arial" pitchFamily="34" charset="0"/>
              </a:rPr>
              <a:t> Gold counter top in hall bath. Newly renovated frog, not included in square footage. Cedar hall closet. Tons of storage. Screened in porch overlooking back yard. Huge attached 2 car garage adorned with gas lanterns with work space. Updated electrical panel. Newer water heater. Nest t-stat. Well pump with 2 pumps (1 brand new) to water </a:t>
            </a:r>
            <a:r>
              <a:rPr lang="en-US" sz="1600">
                <a:latin typeface="Tw Cen MT" pitchFamily="34" charset="0"/>
                <a:cs typeface="Arial" pitchFamily="34" charset="0"/>
              </a:rPr>
              <a:t>entire yard at </a:t>
            </a:r>
            <a:r>
              <a:rPr lang="en-US" sz="1600" dirty="0">
                <a:latin typeface="Tw Cen MT" pitchFamily="34" charset="0"/>
                <a:cs typeface="Arial" pitchFamily="34" charset="0"/>
              </a:rPr>
              <a:t>same time. HVAC replaced 2017. Fabulous location! Must see!</a:t>
            </a:r>
            <a:endParaRPr kumimoji="0" lang="en-US" sz="1600" i="1" u="none" strike="noStrike" cap="none" normalizeH="0" baseline="0" dirty="0">
              <a:ln>
                <a:noFill/>
              </a:ln>
              <a:effectLst/>
              <a:latin typeface="Arial" pitchFamily="34" charset="0"/>
              <a:cs typeface="Arial" pitchFamily="34" charset="0"/>
            </a:endParaRPr>
          </a:p>
        </p:txBody>
      </p:sp>
      <p:sp>
        <p:nvSpPr>
          <p:cNvPr id="9" name="Text Box 11"/>
          <p:cNvSpPr txBox="1">
            <a:spLocks noChangeArrowheads="1" noChangeShapeType="1"/>
          </p:cNvSpPr>
          <p:nvPr/>
        </p:nvSpPr>
        <p:spPr bwMode="auto">
          <a:xfrm>
            <a:off x="7158290" y="4962854"/>
            <a:ext cx="1909510" cy="1065416"/>
          </a:xfrm>
          <a:prstGeom prst="rect">
            <a:avLst/>
          </a:prstGeom>
          <a:noFill/>
          <a:ln w="0" algn="in">
            <a:noFill/>
            <a:miter lim="800000"/>
            <a:headEnd/>
            <a:tailEnd/>
          </a:ln>
          <a:effectLst/>
        </p:spPr>
        <p:txBody>
          <a:bodyPr vert="horz" wrap="square" lIns="36195" tIns="36195" rIns="36195" bIns="36195" numCol="1" anchor="t" anchorCtr="0" compatLnSpc="1">
            <a:prstTxWarp prst="textNoShape">
              <a:avLst/>
            </a:prstTxWarp>
          </a:bodyPr>
          <a:lstStyle/>
          <a:p>
            <a:pPr lvl="0" algn="ctr" fontAlgn="base">
              <a:spcBef>
                <a:spcPct val="0"/>
              </a:spcBef>
              <a:spcAft>
                <a:spcPct val="0"/>
              </a:spcAft>
            </a:pPr>
            <a:r>
              <a:rPr lang="en-US" sz="1600" b="1" dirty="0">
                <a:latin typeface="Tw Cen MT" pitchFamily="34" charset="0"/>
                <a:cs typeface="Arial" pitchFamily="34" charset="0"/>
              </a:rPr>
              <a:t>Michael Dew</a:t>
            </a:r>
            <a:endParaRPr lang="en-US" sz="1100" dirty="0">
              <a:latin typeface="Tw Cen MT" pitchFamily="34" charset="0"/>
              <a:cs typeface="Arial" pitchFamily="34" charset="0"/>
            </a:endParaRPr>
          </a:p>
          <a:p>
            <a:pPr lvl="0" algn="ctr" fontAlgn="base">
              <a:spcBef>
                <a:spcPct val="0"/>
              </a:spcBef>
              <a:spcAft>
                <a:spcPct val="0"/>
              </a:spcAft>
            </a:pPr>
            <a:r>
              <a:rPr lang="pt-BR" sz="1100" dirty="0">
                <a:latin typeface="Tw Cen MT" pitchFamily="34" charset="0"/>
                <a:cs typeface="Arial" pitchFamily="34" charset="0"/>
              </a:rPr>
              <a:t>O 843-769-5100</a:t>
            </a:r>
          </a:p>
          <a:p>
            <a:pPr lvl="0" algn="ctr" fontAlgn="base">
              <a:spcBef>
                <a:spcPct val="0"/>
              </a:spcBef>
              <a:spcAft>
                <a:spcPct val="0"/>
              </a:spcAft>
            </a:pPr>
            <a:r>
              <a:rPr lang="pt-BR" sz="1100" dirty="0">
                <a:latin typeface="Tw Cen MT" pitchFamily="34" charset="0"/>
                <a:cs typeface="Arial" pitchFamily="34" charset="0"/>
              </a:rPr>
              <a:t>M 843-870-7000</a:t>
            </a:r>
          </a:p>
          <a:p>
            <a:pPr lvl="0" algn="ctr" fontAlgn="base">
              <a:spcBef>
                <a:spcPct val="0"/>
              </a:spcBef>
              <a:spcAft>
                <a:spcPct val="0"/>
              </a:spcAft>
            </a:pPr>
            <a:r>
              <a:rPr lang="pt-BR" sz="1100" dirty="0">
                <a:latin typeface="Tw Cen MT" pitchFamily="34" charset="0"/>
                <a:cs typeface="Arial" pitchFamily="34" charset="0"/>
              </a:rPr>
              <a:t>michaeledew@gmail.com</a:t>
            </a:r>
          </a:p>
          <a:p>
            <a:pPr lvl="0" algn="ctr" fontAlgn="base">
              <a:spcBef>
                <a:spcPct val="0"/>
              </a:spcBef>
              <a:spcAft>
                <a:spcPct val="0"/>
              </a:spcAft>
            </a:pPr>
            <a:r>
              <a:rPr lang="pt-BR" sz="1100" dirty="0">
                <a:latin typeface="Tw Cen MT" pitchFamily="34" charset="0"/>
                <a:cs typeface="Arial" pitchFamily="34" charset="0"/>
              </a:rPr>
              <a:t>www.michaeldewrealestate.com</a:t>
            </a:r>
            <a:endParaRPr kumimoji="0" lang="en-US" sz="1050" b="0" u="none" strike="noStrike" cap="none" normalizeH="0" baseline="0" dirty="0">
              <a:ln>
                <a:noFill/>
              </a:ln>
              <a:effectLst/>
              <a:latin typeface="Arial" pitchFamily="34" charset="0"/>
              <a:cs typeface="Arial" pitchFamily="34" charset="0"/>
            </a:endParaRPr>
          </a:p>
        </p:txBody>
      </p:sp>
      <p:grpSp>
        <p:nvGrpSpPr>
          <p:cNvPr id="4" name="Group 3"/>
          <p:cNvGrpSpPr/>
          <p:nvPr/>
        </p:nvGrpSpPr>
        <p:grpSpPr>
          <a:xfrm>
            <a:off x="7352115" y="6637446"/>
            <a:ext cx="1521860" cy="696852"/>
            <a:chOff x="7426439" y="6982836"/>
            <a:chExt cx="1521860" cy="696852"/>
          </a:xfrm>
        </p:grpSpPr>
        <p:sp>
          <p:nvSpPr>
            <p:cNvPr id="2" name="Rounded Rectangle 1"/>
            <p:cNvSpPr/>
            <p:nvPr/>
          </p:nvSpPr>
          <p:spPr>
            <a:xfrm>
              <a:off x="7498080" y="7193280"/>
              <a:ext cx="1356360" cy="274320"/>
            </a:xfrm>
            <a:prstGeom prst="round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ounded Rectangle 18"/>
            <p:cNvSpPr/>
            <p:nvPr/>
          </p:nvSpPr>
          <p:spPr>
            <a:xfrm>
              <a:off x="7833360" y="7033260"/>
              <a:ext cx="685800" cy="609600"/>
            </a:xfrm>
            <a:prstGeom prst="round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36" name="Picture 12"/>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7426439" y="6982836"/>
              <a:ext cx="1521860" cy="696852"/>
            </a:xfrm>
            <a:prstGeom prst="rect">
              <a:avLst/>
            </a:prstGeom>
            <a:noFill/>
            <a:ln w="9525" algn="in">
              <a:no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CCCCCC"/>
                    </a:outerShdw>
                  </a:effectLst>
                </a14:hiddenEffects>
              </a:ext>
            </a:extLst>
          </p:spPr>
        </p:pic>
      </p:grpSp>
      <p:sp>
        <p:nvSpPr>
          <p:cNvPr id="12" name="Text Box 18"/>
          <p:cNvSpPr txBox="1">
            <a:spLocks noChangeArrowheads="1"/>
          </p:cNvSpPr>
          <p:nvPr/>
        </p:nvSpPr>
        <p:spPr bwMode="auto">
          <a:xfrm>
            <a:off x="7158290" y="7943473"/>
            <a:ext cx="1909510" cy="98292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t" anchorCtr="0" compatLnSpc="1">
            <a:prstTxWarp prst="textNoShape">
              <a:avLst/>
            </a:prstTxWarp>
          </a:bodyPr>
          <a:lstStyle/>
          <a:p>
            <a:pPr lvl="0" algn="ctr" fontAlgn="base">
              <a:spcBef>
                <a:spcPct val="0"/>
              </a:spcBef>
              <a:spcAft>
                <a:spcPct val="0"/>
              </a:spcAft>
            </a:pPr>
            <a:r>
              <a:rPr lang="en-US" sz="1100" dirty="0">
                <a:effectLst>
                  <a:outerShdw blurRad="38100" dist="38100" dir="2700000" algn="tl">
                    <a:srgbClr val="000000">
                      <a:alpha val="43137"/>
                    </a:srgbClr>
                  </a:outerShdw>
                </a:effectLst>
                <a:latin typeface="Tw Cen MT" pitchFamily="34" charset="0"/>
                <a:cs typeface="Arial" pitchFamily="34" charset="0"/>
              </a:rPr>
              <a:t>AgentOwned Charleston Group</a:t>
            </a:r>
          </a:p>
          <a:p>
            <a:pPr lvl="0" algn="ctr" fontAlgn="base">
              <a:spcBef>
                <a:spcPct val="0"/>
              </a:spcBef>
              <a:spcAft>
                <a:spcPct val="0"/>
              </a:spcAft>
            </a:pPr>
            <a:r>
              <a:rPr lang="en-US" sz="1100" dirty="0">
                <a:effectLst>
                  <a:outerShdw blurRad="38100" dist="38100" dir="2700000" algn="tl">
                    <a:srgbClr val="000000">
                      <a:alpha val="43137"/>
                    </a:srgbClr>
                  </a:outerShdw>
                </a:effectLst>
                <a:latin typeface="Tw Cen MT" pitchFamily="34" charset="0"/>
                <a:cs typeface="Arial" pitchFamily="34" charset="0"/>
              </a:rPr>
              <a:t>902 Savannah Hwy</a:t>
            </a:r>
          </a:p>
          <a:p>
            <a:pPr lvl="0" algn="ctr" fontAlgn="base">
              <a:spcBef>
                <a:spcPct val="0"/>
              </a:spcBef>
              <a:spcAft>
                <a:spcPct val="0"/>
              </a:spcAft>
            </a:pPr>
            <a:r>
              <a:rPr lang="en-US" sz="1100" dirty="0">
                <a:effectLst>
                  <a:outerShdw blurRad="38100" dist="38100" dir="2700000" algn="tl">
                    <a:srgbClr val="000000">
                      <a:alpha val="43137"/>
                    </a:srgbClr>
                  </a:outerShdw>
                </a:effectLst>
                <a:latin typeface="Tw Cen MT" pitchFamily="34" charset="0"/>
                <a:cs typeface="Arial" pitchFamily="34" charset="0"/>
              </a:rPr>
              <a:t>Charleston, SC 29407</a:t>
            </a:r>
          </a:p>
          <a:p>
            <a:pPr lvl="0" algn="ctr" fontAlgn="base">
              <a:spcBef>
                <a:spcPct val="0"/>
              </a:spcBef>
              <a:spcAft>
                <a:spcPct val="0"/>
              </a:spcAft>
            </a:pPr>
            <a:r>
              <a:rPr lang="en-US" sz="900" dirty="0">
                <a:effectLst>
                  <a:outerShdw blurRad="38100" dist="38100" dir="2700000" algn="tl">
                    <a:srgbClr val="000000">
                      <a:alpha val="43137"/>
                    </a:srgbClr>
                  </a:outerShdw>
                </a:effectLst>
                <a:latin typeface="Tw Cen MT" pitchFamily="34" charset="0"/>
                <a:cs typeface="Arial" pitchFamily="34" charset="0"/>
              </a:rPr>
              <a:t>Real </a:t>
            </a:r>
            <a:r>
              <a:rPr kumimoji="0" lang="en-US" sz="900" b="0" i="0" u="none" strike="noStrike" cap="none" normalizeH="0" baseline="0" dirty="0">
                <a:ln>
                  <a:noFill/>
                </a:ln>
                <a:solidFill>
                  <a:schemeClr val="tx1"/>
                </a:solidFill>
                <a:effectLst>
                  <a:outerShdw blurRad="38100" dist="38100" dir="2700000" algn="tl">
                    <a:srgbClr val="000000">
                      <a:alpha val="43137"/>
                    </a:srgbClr>
                  </a:outerShdw>
                </a:effectLst>
                <a:latin typeface="Tw Cen MT" pitchFamily="34" charset="0"/>
                <a:cs typeface="Arial" pitchFamily="34" charset="0"/>
              </a:rPr>
              <a:t>Estate ● Mortgage</a:t>
            </a:r>
            <a:br>
              <a:rPr kumimoji="0" lang="en-US" sz="900" b="0" i="0" u="none" strike="noStrike" cap="none" normalizeH="0" baseline="0" dirty="0">
                <a:ln>
                  <a:noFill/>
                </a:ln>
                <a:solidFill>
                  <a:schemeClr val="tx1"/>
                </a:solidFill>
                <a:effectLst>
                  <a:outerShdw blurRad="38100" dist="38100" dir="2700000" algn="tl">
                    <a:srgbClr val="000000">
                      <a:alpha val="43137"/>
                    </a:srgbClr>
                  </a:outerShdw>
                </a:effectLst>
                <a:latin typeface="Tw Cen MT" pitchFamily="34" charset="0"/>
                <a:cs typeface="Arial" pitchFamily="34" charset="0"/>
              </a:rPr>
            </a:br>
            <a:r>
              <a:rPr kumimoji="0" lang="en-US" sz="900" b="0" i="0" u="none" strike="noStrike" cap="none" normalizeH="0" baseline="0" dirty="0">
                <a:ln>
                  <a:noFill/>
                </a:ln>
                <a:solidFill>
                  <a:schemeClr val="tx1"/>
                </a:solidFill>
                <a:effectLst>
                  <a:outerShdw blurRad="38100" dist="38100" dir="2700000" algn="tl">
                    <a:srgbClr val="000000">
                      <a:alpha val="43137"/>
                    </a:srgbClr>
                  </a:outerShdw>
                </a:effectLst>
                <a:latin typeface="Tw Cen MT" pitchFamily="34" charset="0"/>
                <a:cs typeface="Arial" pitchFamily="34" charset="0"/>
              </a:rPr>
              <a:t>Insurance ● Business Brokerage</a:t>
            </a:r>
            <a:endParaRPr kumimoji="0" lang="en-US" sz="1200" b="0" i="0" u="none" strike="noStrike" cap="none" normalizeH="0" baseline="0" dirty="0">
              <a:ln>
                <a:noFill/>
              </a:ln>
              <a:solidFill>
                <a:schemeClr val="tx1"/>
              </a:solidFill>
              <a:effectLst>
                <a:outerShdw blurRad="38100" dist="38100" dir="2700000" algn="tl">
                  <a:srgbClr val="000000">
                    <a:alpha val="43137"/>
                  </a:srgbClr>
                </a:outerShdw>
              </a:effectLst>
              <a:latin typeface="Arial" pitchFamily="34" charset="0"/>
              <a:cs typeface="Arial" pitchFamily="34" charset="0"/>
            </a:endParaRPr>
          </a:p>
        </p:txBody>
      </p:sp>
      <p:pic>
        <p:nvPicPr>
          <p:cNvPr id="1043" name="Picture 19"/>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800788" y="8953632"/>
            <a:ext cx="139417" cy="19036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pic>
      <p:sp>
        <p:nvSpPr>
          <p:cNvPr id="21" name="Text Box 3"/>
          <p:cNvSpPr txBox="1">
            <a:spLocks noChangeArrowheads="1" noChangeShapeType="1"/>
          </p:cNvSpPr>
          <p:nvPr/>
        </p:nvSpPr>
        <p:spPr bwMode="auto">
          <a:xfrm>
            <a:off x="106679" y="4800600"/>
            <a:ext cx="6816296" cy="1143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0"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195" tIns="36195" rIns="36195" bIns="36195" numCol="1" anchor="ctr" anchorCtr="0" compatLnSpc="1">
            <a:prstTxWarp prst="textNoShape">
              <a:avLst/>
            </a:prstTxWarp>
          </a:bodyPr>
          <a:lstStyle/>
          <a:p>
            <a:pPr lvl="0" algn="ctr" fontAlgn="base">
              <a:spcBef>
                <a:spcPct val="0"/>
              </a:spcBef>
              <a:spcAft>
                <a:spcPct val="0"/>
              </a:spcAft>
            </a:pPr>
            <a:r>
              <a:rPr lang="en-US" sz="3200" b="1" dirty="0">
                <a:effectLst>
                  <a:outerShdw blurRad="38100" dist="38100" dir="2700000" algn="tl">
                    <a:srgbClr val="000000">
                      <a:alpha val="43137"/>
                    </a:srgbClr>
                  </a:outerShdw>
                </a:effectLst>
                <a:latin typeface="Tw Cen MT" pitchFamily="34" charset="0"/>
                <a:cs typeface="Arial" pitchFamily="34" charset="0"/>
              </a:rPr>
              <a:t>807 Clearview Drive</a:t>
            </a:r>
          </a:p>
          <a:p>
            <a:pPr lvl="0" algn="ctr" fontAlgn="base">
              <a:spcBef>
                <a:spcPct val="0"/>
              </a:spcBef>
              <a:spcAft>
                <a:spcPct val="0"/>
              </a:spcAft>
            </a:pPr>
            <a:r>
              <a:rPr lang="en-US" sz="2000" b="1" dirty="0">
                <a:effectLst>
                  <a:outerShdw blurRad="38100" dist="38100" dir="2700000" algn="tl">
                    <a:srgbClr val="000000">
                      <a:alpha val="43137"/>
                    </a:srgbClr>
                  </a:outerShdw>
                </a:effectLst>
                <a:latin typeface="Tw Cen MT" pitchFamily="34" charset="0"/>
                <a:cs typeface="Arial" pitchFamily="34" charset="0"/>
              </a:rPr>
              <a:t>Clearview </a:t>
            </a:r>
            <a:r>
              <a:rPr lang="en-US" sz="2000" b="1" dirty="0">
                <a:effectLst>
                  <a:outerShdw blurRad="38100" dist="38100" dir="2700000" algn="tl">
                    <a:srgbClr val="000000">
                      <a:alpha val="43137"/>
                    </a:srgbClr>
                  </a:outerShdw>
                </a:effectLst>
                <a:latin typeface="Trebuchet MS" panose="020B0603020202020204" pitchFamily="34" charset="0"/>
                <a:cs typeface="Arial" pitchFamily="34" charset="0"/>
              </a:rPr>
              <a:t>·</a:t>
            </a:r>
            <a:r>
              <a:rPr lang="en-US" sz="2000" b="1" dirty="0">
                <a:effectLst>
                  <a:outerShdw blurRad="38100" dist="38100" dir="2700000" algn="tl">
                    <a:srgbClr val="000000">
                      <a:alpha val="43137"/>
                    </a:srgbClr>
                  </a:outerShdw>
                </a:effectLst>
                <a:latin typeface="Tw Cen MT" pitchFamily="34" charset="0"/>
                <a:cs typeface="Arial" pitchFamily="34" charset="0"/>
              </a:rPr>
              <a:t> Charleston, SC 29412</a:t>
            </a:r>
          </a:p>
          <a:p>
            <a:pPr lvl="0" algn="ctr" fontAlgn="base">
              <a:spcBef>
                <a:spcPct val="0"/>
              </a:spcBef>
              <a:spcAft>
                <a:spcPct val="0"/>
              </a:spcAft>
            </a:pPr>
            <a:r>
              <a:rPr lang="en-US" sz="2000" b="1" dirty="0">
                <a:effectLst>
                  <a:outerShdw blurRad="38100" dist="38100" dir="2700000" algn="tl">
                    <a:srgbClr val="000000">
                      <a:alpha val="43137"/>
                    </a:srgbClr>
                  </a:outerShdw>
                </a:effectLst>
                <a:latin typeface="Tw Cen MT" pitchFamily="34" charset="0"/>
                <a:cs typeface="Arial" pitchFamily="34" charset="0"/>
              </a:rPr>
              <a:t>MLS# 22011231 </a:t>
            </a:r>
            <a:r>
              <a:rPr lang="en-US" sz="2000" b="1" dirty="0">
                <a:effectLst>
                  <a:outerShdw blurRad="38100" dist="38100" dir="2700000" algn="tl">
                    <a:srgbClr val="000000">
                      <a:alpha val="43137"/>
                    </a:srgbClr>
                  </a:outerShdw>
                </a:effectLst>
                <a:latin typeface="Trebuchet MS" panose="020B0603020202020204" pitchFamily="34" charset="0"/>
                <a:cs typeface="Arial" pitchFamily="34" charset="0"/>
              </a:rPr>
              <a:t>·</a:t>
            </a:r>
            <a:r>
              <a:rPr lang="en-US" sz="2000" b="1" dirty="0">
                <a:effectLst>
                  <a:outerShdw blurRad="38100" dist="38100" dir="2700000" algn="tl">
                    <a:srgbClr val="000000">
                      <a:alpha val="43137"/>
                    </a:srgbClr>
                  </a:outerShdw>
                </a:effectLst>
                <a:latin typeface="Tw Cen MT" pitchFamily="34" charset="0"/>
                <a:cs typeface="Arial" pitchFamily="34" charset="0"/>
              </a:rPr>
              <a:t> $950,000</a:t>
            </a:r>
            <a:endParaRPr kumimoji="0" lang="en-US" sz="1100" b="1" i="0" u="none" strike="noStrike" cap="none" normalizeH="0" baseline="0" dirty="0">
              <a:ln>
                <a:noFill/>
              </a:ln>
              <a:effectLst>
                <a:outerShdw blurRad="38100" dist="38100" dir="2700000" algn="tl">
                  <a:srgbClr val="000000">
                    <a:alpha val="43137"/>
                  </a:srgbClr>
                </a:outerShdw>
              </a:effectLst>
              <a:latin typeface="Tw Cen MT" pitchFamily="34" charset="0"/>
              <a:cs typeface="Arial" pitchFamily="34" charset="0"/>
            </a:endParaRPr>
          </a:p>
        </p:txBody>
      </p:sp>
      <p:pic>
        <p:nvPicPr>
          <p:cNvPr id="8" name="Picture 7" descr="A picture containing tree, outdoor, plant, forest&#10;&#10;Description automatically generated">
            <a:extLst>
              <a:ext uri="{FF2B5EF4-FFF2-40B4-BE49-F238E27FC236}">
                <a16:creationId xmlns:a16="http://schemas.microsoft.com/office/drawing/2014/main" id="{3EF60969-A12A-4E9B-97EB-38490560692C}"/>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9296400" y="1295400"/>
            <a:ext cx="2560661" cy="1920496"/>
          </a:xfrm>
          <a:prstGeom prst="rect">
            <a:avLst/>
          </a:prstGeom>
        </p:spPr>
      </p:pic>
      <p:sp>
        <p:nvSpPr>
          <p:cNvPr id="3" name="Diagonal Stripe 2">
            <a:extLst>
              <a:ext uri="{FF2B5EF4-FFF2-40B4-BE49-F238E27FC236}">
                <a16:creationId xmlns:a16="http://schemas.microsoft.com/office/drawing/2014/main" id="{49A398AE-8470-4DBC-910B-D1C6CE5EBB53}"/>
              </a:ext>
            </a:extLst>
          </p:cNvPr>
          <p:cNvSpPr/>
          <p:nvPr/>
        </p:nvSpPr>
        <p:spPr>
          <a:xfrm>
            <a:off x="-2002115" y="746673"/>
            <a:ext cx="1752600" cy="1752600"/>
          </a:xfrm>
          <a:prstGeom prst="diagStripe">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0" name="TextBox 9">
            <a:extLst>
              <a:ext uri="{FF2B5EF4-FFF2-40B4-BE49-F238E27FC236}">
                <a16:creationId xmlns:a16="http://schemas.microsoft.com/office/drawing/2014/main" id="{D64CF78A-9730-43E8-BEAD-F9F307DCBBBB}"/>
              </a:ext>
            </a:extLst>
          </p:cNvPr>
          <p:cNvSpPr txBox="1"/>
          <p:nvPr/>
        </p:nvSpPr>
        <p:spPr>
          <a:xfrm rot="18934244">
            <a:off x="-1951751" y="1187336"/>
            <a:ext cx="1231043" cy="430887"/>
          </a:xfrm>
          <a:prstGeom prst="rect">
            <a:avLst/>
          </a:prstGeom>
          <a:noFill/>
        </p:spPr>
        <p:txBody>
          <a:bodyPr wrap="none" rtlCol="0">
            <a:spAutoFit/>
          </a:bodyPr>
          <a:lstStyle/>
          <a:p>
            <a:r>
              <a:rPr lang="en-US" sz="2200" b="1" dirty="0">
                <a:effectLst>
                  <a:outerShdw blurRad="38100" dist="38100" dir="2700000" algn="tl">
                    <a:srgbClr val="000000">
                      <a:alpha val="43137"/>
                    </a:srgbClr>
                  </a:outerShdw>
                </a:effectLst>
                <a:latin typeface="Tw Cen MT" panose="020B0602020104020603" pitchFamily="34" charset="0"/>
              </a:rPr>
              <a:t>Reduced!</a:t>
            </a:r>
          </a:p>
        </p:txBody>
      </p:sp>
      <p:pic>
        <p:nvPicPr>
          <p:cNvPr id="11" name="Picture 10">
            <a:extLst>
              <a:ext uri="{FF2B5EF4-FFF2-40B4-BE49-F238E27FC236}">
                <a16:creationId xmlns:a16="http://schemas.microsoft.com/office/drawing/2014/main" id="{9E0E9A05-38AC-4ED6-A2C9-8CF926E2F064}"/>
              </a:ext>
            </a:extLst>
          </p:cNvPr>
          <p:cNvPicPr>
            <a:picLocks noChangeAspect="1"/>
          </p:cNvPicPr>
          <p:nvPr/>
        </p:nvPicPr>
        <p:blipFill>
          <a:blip r:embed="rId5">
            <a:extLst>
              <a:ext uri="{28A0092B-C50C-407E-A947-70E740481C1C}">
                <a14:useLocalDpi xmlns:a14="http://schemas.microsoft.com/office/drawing/2010/main" val="0"/>
              </a:ext>
            </a:extLst>
          </a:blip>
          <a:srcRect/>
          <a:stretch/>
        </p:blipFill>
        <p:spPr>
          <a:xfrm>
            <a:off x="99469" y="715297"/>
            <a:ext cx="5398850" cy="3856703"/>
          </a:xfrm>
          <a:prstGeom prst="rect">
            <a:avLst/>
          </a:prstGeom>
        </p:spPr>
      </p:pic>
      <p:pic>
        <p:nvPicPr>
          <p:cNvPr id="17" name="Picture 16">
            <a:extLst>
              <a:ext uri="{FF2B5EF4-FFF2-40B4-BE49-F238E27FC236}">
                <a16:creationId xmlns:a16="http://schemas.microsoft.com/office/drawing/2014/main" id="{EB6F79CF-6646-4859-84F4-E3D92E15B243}"/>
              </a:ext>
            </a:extLst>
          </p:cNvPr>
          <p:cNvPicPr>
            <a:picLocks/>
          </p:cNvPicPr>
          <p:nvPr/>
        </p:nvPicPr>
        <p:blipFill>
          <a:blip r:embed="rId6">
            <a:extLst>
              <a:ext uri="{28A0092B-C50C-407E-A947-70E740481C1C}">
                <a14:useLocalDpi xmlns:a14="http://schemas.microsoft.com/office/drawing/2010/main" val="0"/>
              </a:ext>
            </a:extLst>
          </a:blip>
          <a:srcRect/>
          <a:stretch/>
        </p:blipFill>
        <p:spPr>
          <a:xfrm>
            <a:off x="7334604" y="2073672"/>
            <a:ext cx="1709928" cy="1139952"/>
          </a:xfrm>
          <a:prstGeom prst="rect">
            <a:avLst/>
          </a:prstGeom>
        </p:spPr>
      </p:pic>
      <p:pic>
        <p:nvPicPr>
          <p:cNvPr id="18" name="Picture 17">
            <a:extLst>
              <a:ext uri="{FF2B5EF4-FFF2-40B4-BE49-F238E27FC236}">
                <a16:creationId xmlns:a16="http://schemas.microsoft.com/office/drawing/2014/main" id="{4AD6024E-CFBE-4A8B-B6F0-EA61249C0090}"/>
              </a:ext>
            </a:extLst>
          </p:cNvPr>
          <p:cNvPicPr>
            <a:picLocks/>
          </p:cNvPicPr>
          <p:nvPr/>
        </p:nvPicPr>
        <p:blipFill>
          <a:blip r:embed="rId7">
            <a:extLst>
              <a:ext uri="{28A0092B-C50C-407E-A947-70E740481C1C}">
                <a14:useLocalDpi xmlns:a14="http://schemas.microsoft.com/office/drawing/2010/main" val="0"/>
              </a:ext>
            </a:extLst>
          </a:blip>
          <a:srcRect/>
          <a:stretch/>
        </p:blipFill>
        <p:spPr>
          <a:xfrm>
            <a:off x="7334604" y="3432048"/>
            <a:ext cx="1709928" cy="1139952"/>
          </a:xfrm>
          <a:prstGeom prst="rect">
            <a:avLst/>
          </a:prstGeom>
        </p:spPr>
      </p:pic>
      <p:pic>
        <p:nvPicPr>
          <p:cNvPr id="20" name="Picture 19">
            <a:extLst>
              <a:ext uri="{FF2B5EF4-FFF2-40B4-BE49-F238E27FC236}">
                <a16:creationId xmlns:a16="http://schemas.microsoft.com/office/drawing/2014/main" id="{13FC4E0D-D508-48E1-B600-E976DECC5C3A}"/>
              </a:ext>
            </a:extLst>
          </p:cNvPr>
          <p:cNvPicPr>
            <a:picLocks/>
          </p:cNvPicPr>
          <p:nvPr/>
        </p:nvPicPr>
        <p:blipFill>
          <a:blip r:embed="rId8">
            <a:extLst>
              <a:ext uri="{28A0092B-C50C-407E-A947-70E740481C1C}">
                <a14:useLocalDpi xmlns:a14="http://schemas.microsoft.com/office/drawing/2010/main" val="0"/>
              </a:ext>
            </a:extLst>
          </a:blip>
          <a:srcRect/>
          <a:stretch/>
        </p:blipFill>
        <p:spPr>
          <a:xfrm>
            <a:off x="5561497" y="3432048"/>
            <a:ext cx="1709928" cy="1139952"/>
          </a:xfrm>
          <a:prstGeom prst="rect">
            <a:avLst/>
          </a:prstGeom>
        </p:spPr>
      </p:pic>
      <p:pic>
        <p:nvPicPr>
          <p:cNvPr id="22" name="Picture 21">
            <a:extLst>
              <a:ext uri="{FF2B5EF4-FFF2-40B4-BE49-F238E27FC236}">
                <a16:creationId xmlns:a16="http://schemas.microsoft.com/office/drawing/2014/main" id="{930463B3-CFBF-47DC-93D8-8789F26AA2E3}"/>
              </a:ext>
            </a:extLst>
          </p:cNvPr>
          <p:cNvPicPr>
            <a:picLocks/>
          </p:cNvPicPr>
          <p:nvPr/>
        </p:nvPicPr>
        <p:blipFill>
          <a:blip r:embed="rId9">
            <a:extLst>
              <a:ext uri="{28A0092B-C50C-407E-A947-70E740481C1C}">
                <a14:useLocalDpi xmlns:a14="http://schemas.microsoft.com/office/drawing/2010/main" val="0"/>
              </a:ext>
            </a:extLst>
          </a:blip>
          <a:srcRect/>
          <a:stretch/>
        </p:blipFill>
        <p:spPr>
          <a:xfrm>
            <a:off x="5561498" y="715297"/>
            <a:ext cx="1709928" cy="1139952"/>
          </a:xfrm>
          <a:prstGeom prst="rect">
            <a:avLst/>
          </a:prstGeom>
        </p:spPr>
      </p:pic>
      <p:pic>
        <p:nvPicPr>
          <p:cNvPr id="23" name="Picture 22">
            <a:extLst>
              <a:ext uri="{FF2B5EF4-FFF2-40B4-BE49-F238E27FC236}">
                <a16:creationId xmlns:a16="http://schemas.microsoft.com/office/drawing/2014/main" id="{2C1CC243-8FE8-4475-9C4A-8D723049E857}"/>
              </a:ext>
            </a:extLst>
          </p:cNvPr>
          <p:cNvPicPr>
            <a:picLocks/>
          </p:cNvPicPr>
          <p:nvPr/>
        </p:nvPicPr>
        <p:blipFill>
          <a:blip r:embed="rId10">
            <a:extLst>
              <a:ext uri="{28A0092B-C50C-407E-A947-70E740481C1C}">
                <a14:useLocalDpi xmlns:a14="http://schemas.microsoft.com/office/drawing/2010/main" val="0"/>
              </a:ext>
            </a:extLst>
          </a:blip>
          <a:srcRect/>
          <a:stretch/>
        </p:blipFill>
        <p:spPr>
          <a:xfrm>
            <a:off x="7334604" y="715297"/>
            <a:ext cx="1709928" cy="1139952"/>
          </a:xfrm>
          <a:prstGeom prst="rect">
            <a:avLst/>
          </a:prstGeom>
        </p:spPr>
      </p:pic>
      <p:pic>
        <p:nvPicPr>
          <p:cNvPr id="24" name="Picture 23">
            <a:extLst>
              <a:ext uri="{FF2B5EF4-FFF2-40B4-BE49-F238E27FC236}">
                <a16:creationId xmlns:a16="http://schemas.microsoft.com/office/drawing/2014/main" id="{5E7D7F35-AD27-4E96-BD88-9C1FC16B7B93}"/>
              </a:ext>
            </a:extLst>
          </p:cNvPr>
          <p:cNvPicPr>
            <a:picLocks/>
          </p:cNvPicPr>
          <p:nvPr/>
        </p:nvPicPr>
        <p:blipFill>
          <a:blip r:embed="rId11">
            <a:extLst>
              <a:ext uri="{28A0092B-C50C-407E-A947-70E740481C1C}">
                <a14:useLocalDpi xmlns:a14="http://schemas.microsoft.com/office/drawing/2010/main" val="0"/>
              </a:ext>
            </a:extLst>
          </a:blip>
          <a:srcRect/>
          <a:stretch/>
        </p:blipFill>
        <p:spPr>
          <a:xfrm>
            <a:off x="5561498" y="2073672"/>
            <a:ext cx="1709928" cy="1139952"/>
          </a:xfrm>
          <a:prstGeom prst="rect">
            <a:avLst/>
          </a:prstGeom>
        </p:spPr>
      </p:pic>
    </p:spTree>
    <p:extLst>
      <p:ext uri="{BB962C8B-B14F-4D97-AF65-F5344CB8AC3E}">
        <p14:creationId xmlns:p14="http://schemas.microsoft.com/office/powerpoint/2010/main" val="385901676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2007-201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288</TotalTime>
  <Words>235</Words>
  <Application>Microsoft Office PowerPoint</Application>
  <PresentationFormat>Custom</PresentationFormat>
  <Paragraphs>15</Paragraphs>
  <Slides>1</Slides>
  <Notes>0</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1</vt:i4>
      </vt:variant>
    </vt:vector>
  </HeadingPairs>
  <TitlesOfParts>
    <vt:vector size="11" baseType="lpstr">
      <vt:lpstr>Arial</vt:lpstr>
      <vt:lpstr>Book Antiqua</vt:lpstr>
      <vt:lpstr>Lucida Sans</vt:lpstr>
      <vt:lpstr>Trajan Pro</vt:lpstr>
      <vt:lpstr>Trebuchet MS</vt:lpstr>
      <vt:lpstr>Tw Cen MT</vt:lpstr>
      <vt:lpstr>Wingdings</vt:lpstr>
      <vt:lpstr>Wingdings 2</vt:lpstr>
      <vt:lpstr>Wingdings 3</vt:lpstr>
      <vt:lpstr>Apex</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83</cp:revision>
  <dcterms:created xsi:type="dcterms:W3CDTF">2006-08-16T00:00:00Z</dcterms:created>
  <dcterms:modified xsi:type="dcterms:W3CDTF">2022-05-06T15:44:39Z</dcterms:modified>
</cp:coreProperties>
</file>