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195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7/31/2014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7/31/2014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7/31/2014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7/31/2014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ltUpDi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752599"/>
          </a:xfrm>
        </p:spPr>
        <p:txBody>
          <a:bodyPr anchor="t">
            <a:noAutofit/>
          </a:bodyPr>
          <a:lstStyle/>
          <a:p>
            <a:r>
              <a:rPr lang="en-US" sz="3600" b="1" dirty="0" err="1" smtClean="0">
                <a:solidFill>
                  <a:schemeClr val="tx2"/>
                </a:solidFill>
                <a:effectLst>
                  <a:outerShdw blurRad="38100" dist="38100" dir="2700000" algn="tl">
                    <a:srgbClr val="000000">
                      <a:alpha val="43137"/>
                    </a:srgbClr>
                  </a:outerShdw>
                </a:effectLst>
                <a:latin typeface="Century Gothic" panose="020B0502020202020204" pitchFamily="34" charset="0"/>
              </a:rPr>
              <a:t>Snee</a:t>
            </a:r>
            <a:r>
              <a:rPr lang="en-US" sz="3600" b="1" dirty="0" smtClean="0">
                <a:solidFill>
                  <a:schemeClr val="tx2"/>
                </a:solidFill>
                <a:effectLst>
                  <a:outerShdw blurRad="38100" dist="38100" dir="2700000" algn="tl">
                    <a:srgbClr val="000000">
                      <a:alpha val="43137"/>
                    </a:srgbClr>
                  </a:outerShdw>
                </a:effectLst>
                <a:latin typeface="Century Gothic" panose="020B0502020202020204" pitchFamily="34" charset="0"/>
              </a:rPr>
              <a:t> Farm</a:t>
            </a:r>
            <a:br>
              <a:rPr lang="en-US" sz="3600" b="1" dirty="0" smtClean="0">
                <a:solidFill>
                  <a:schemeClr val="tx2"/>
                </a:solidFill>
                <a:effectLst>
                  <a:outerShdw blurRad="38100" dist="38100" dir="2700000" algn="tl">
                    <a:srgbClr val="000000">
                      <a:alpha val="43137"/>
                    </a:srgbClr>
                  </a:outerShdw>
                </a:effectLst>
                <a:latin typeface="Century Gothic" panose="020B0502020202020204" pitchFamily="34" charset="0"/>
              </a:rPr>
            </a:br>
            <a:r>
              <a:rPr lang="en-US" sz="3600" b="1" dirty="0" smtClean="0">
                <a:solidFill>
                  <a:schemeClr val="tx2"/>
                </a:solidFill>
                <a:effectLst>
                  <a:outerShdw blurRad="38100" dist="38100" dir="2700000" algn="tl">
                    <a:srgbClr val="000000">
                      <a:alpha val="43137"/>
                    </a:srgbClr>
                  </a:outerShdw>
                </a:effectLst>
                <a:latin typeface="Century Gothic" panose="020B0502020202020204" pitchFamily="34" charset="0"/>
              </a:rPr>
              <a:t>Wine &amp; Cheese Agent Open House</a:t>
            </a:r>
            <a:br>
              <a:rPr lang="en-US" sz="3600" b="1" dirty="0" smtClean="0">
                <a:solidFill>
                  <a:schemeClr val="tx2"/>
                </a:solidFill>
                <a:effectLst>
                  <a:outerShdw blurRad="38100" dist="38100" dir="2700000" algn="tl">
                    <a:srgbClr val="000000">
                      <a:alpha val="43137"/>
                    </a:srgbClr>
                  </a:outerShdw>
                </a:effectLst>
                <a:latin typeface="Century Gothic" panose="020B0502020202020204" pitchFamily="34" charset="0"/>
              </a:rPr>
            </a:br>
            <a:r>
              <a:rPr lang="en-US" sz="2400" b="1" dirty="0" smtClean="0">
                <a:solidFill>
                  <a:schemeClr val="tx2"/>
                </a:solidFill>
                <a:effectLst>
                  <a:outerShdw blurRad="38100" dist="38100" dir="2700000" algn="tl">
                    <a:srgbClr val="000000">
                      <a:alpha val="43137"/>
                    </a:srgbClr>
                  </a:outerShdw>
                </a:effectLst>
                <a:latin typeface="Century Gothic" panose="020B0502020202020204" pitchFamily="34" charset="0"/>
              </a:rPr>
              <a:t/>
            </a:r>
            <a:br>
              <a:rPr lang="en-US" sz="2400" b="1" dirty="0" smtClean="0">
                <a:solidFill>
                  <a:schemeClr val="tx2"/>
                </a:solidFill>
                <a:effectLst>
                  <a:outerShdw blurRad="38100" dist="38100" dir="2700000" algn="tl">
                    <a:srgbClr val="000000">
                      <a:alpha val="43137"/>
                    </a:srgbClr>
                  </a:outerShdw>
                </a:effectLst>
                <a:latin typeface="Century Gothic" panose="020B0502020202020204" pitchFamily="34" charset="0"/>
              </a:rPr>
            </a:br>
            <a:r>
              <a:rPr lang="en-US" sz="2400" b="1" i="1" dirty="0" smtClean="0">
                <a:solidFill>
                  <a:srgbClr val="FF0000"/>
                </a:solidFill>
                <a:latin typeface="Century Gothic" panose="020B0502020202020204" pitchFamily="34" charset="0"/>
              </a:rPr>
              <a:t>Today from </a:t>
            </a:r>
            <a:r>
              <a:rPr lang="en-US" sz="2400" b="1" i="1" dirty="0" smtClean="0">
                <a:solidFill>
                  <a:srgbClr val="FF0000"/>
                </a:solidFill>
                <a:latin typeface="Century Gothic" panose="020B0502020202020204" pitchFamily="34" charset="0"/>
              </a:rPr>
              <a:t>4-6</a:t>
            </a:r>
            <a:endParaRPr lang="en-US" sz="2400" b="1" i="1" dirty="0">
              <a:solidFill>
                <a:srgbClr val="FF0000"/>
              </a:solidFill>
              <a:latin typeface="Century Gothic" panose="020B0502020202020204" pitchFamily="34" charset="0"/>
            </a:endParaRPr>
          </a:p>
        </p:txBody>
      </p:sp>
      <p:sp>
        <p:nvSpPr>
          <p:cNvPr id="3" name="Subtitle 2"/>
          <p:cNvSpPr>
            <a:spLocks noGrp="1"/>
          </p:cNvSpPr>
          <p:nvPr>
            <p:ph type="subTitle" idx="1"/>
          </p:nvPr>
        </p:nvSpPr>
        <p:spPr>
          <a:xfrm>
            <a:off x="0" y="2047536"/>
            <a:ext cx="9144001" cy="2083463"/>
          </a:xfrm>
        </p:spPr>
        <p:txBody>
          <a:bodyPr anchor="ctr">
            <a:normAutofit/>
          </a:bodyPr>
          <a:lstStyle/>
          <a:p>
            <a:r>
              <a:rPr lang="en-US" dirty="0" smtClean="0">
                <a:solidFill>
                  <a:schemeClr val="tx2"/>
                </a:solidFill>
                <a:effectLst>
                  <a:outerShdw blurRad="38100" dist="38100" dir="2700000" algn="tl">
                    <a:srgbClr val="000000">
                      <a:alpha val="43137"/>
                    </a:srgbClr>
                  </a:outerShdw>
                </a:effectLst>
                <a:latin typeface="Century Gothic" panose="020B0502020202020204" pitchFamily="34" charset="0"/>
              </a:rPr>
              <a:t>809 Farm Quarter Rd</a:t>
            </a:r>
          </a:p>
          <a:p>
            <a:r>
              <a:rPr lang="en-US" dirty="0" smtClean="0">
                <a:solidFill>
                  <a:schemeClr val="tx2"/>
                </a:solidFill>
                <a:effectLst>
                  <a:outerShdw blurRad="38100" dist="38100" dir="2700000" algn="tl">
                    <a:srgbClr val="000000">
                      <a:alpha val="43137"/>
                    </a:srgbClr>
                  </a:outerShdw>
                </a:effectLst>
                <a:latin typeface="Century Gothic" panose="020B0502020202020204" pitchFamily="34" charset="0"/>
              </a:rPr>
              <a:t>MLS# 1416880</a:t>
            </a:r>
          </a:p>
          <a:p>
            <a:r>
              <a:rPr lang="en-US" dirty="0" smtClean="0">
                <a:solidFill>
                  <a:schemeClr val="tx2"/>
                </a:solidFill>
                <a:effectLst>
                  <a:outerShdw blurRad="38100" dist="38100" dir="2700000" algn="tl">
                    <a:srgbClr val="000000">
                      <a:alpha val="43137"/>
                    </a:srgbClr>
                  </a:outerShdw>
                </a:effectLst>
                <a:latin typeface="Century Gothic" panose="020B0502020202020204" pitchFamily="34" charset="0"/>
              </a:rPr>
              <a:t>$595,000</a:t>
            </a:r>
            <a:endParaRPr lang="en-US" dirty="0">
              <a:solidFill>
                <a:schemeClr val="tx2"/>
              </a:solidFill>
              <a:effectLst>
                <a:outerShdw blurRad="38100" dist="38100" dir="2700000" algn="tl">
                  <a:srgbClr val="000000">
                    <a:alpha val="43137"/>
                  </a:srgbClr>
                </a:outerShdw>
              </a:effectLst>
              <a:latin typeface="Century Gothic" panose="020B0502020202020204" pitchFamily="34" charset="0"/>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709" b="11305"/>
          <a:stretch/>
        </p:blipFill>
        <p:spPr>
          <a:xfrm>
            <a:off x="-4419600" y="920634"/>
            <a:ext cx="4114800" cy="2736966"/>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033790"/>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86800" y="6405265"/>
            <a:ext cx="4572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6407727" y="6354634"/>
            <a:ext cx="2286000" cy="507831"/>
          </a:xfrm>
          <a:prstGeom prst="rect">
            <a:avLst/>
          </a:prstGeom>
        </p:spPr>
        <p:txBody>
          <a:bodyPr wrap="square" anchor="ctr">
            <a:spAutoFit/>
          </a:bodyPr>
          <a:lstStyle/>
          <a:p>
            <a:pPr algn="r"/>
            <a:r>
              <a:rPr lang="en-US" sz="900" dirty="0">
                <a:latin typeface="Century Gothic" panose="020B0502020202020204" pitchFamily="34" charset="0"/>
              </a:rPr>
              <a:t>Agent Owned Realty</a:t>
            </a:r>
          </a:p>
          <a:p>
            <a:pPr algn="r"/>
            <a:r>
              <a:rPr lang="en-US" sz="900" dirty="0">
                <a:latin typeface="Century Gothic" panose="020B0502020202020204" pitchFamily="34" charset="0"/>
              </a:rPr>
              <a:t>902 Savannah Hwy</a:t>
            </a:r>
          </a:p>
          <a:p>
            <a:pPr algn="r"/>
            <a:r>
              <a:rPr lang="en-US" sz="900" dirty="0">
                <a:latin typeface="Century Gothic" panose="020B0502020202020204" pitchFamily="34" charset="0"/>
              </a:rPr>
              <a:t>Charleston, SC 29407</a:t>
            </a:r>
          </a:p>
        </p:txBody>
      </p:sp>
      <p:sp>
        <p:nvSpPr>
          <p:cNvPr id="6" name="Rectangle 5"/>
          <p:cNvSpPr/>
          <p:nvPr/>
        </p:nvSpPr>
        <p:spPr>
          <a:xfrm>
            <a:off x="2286000" y="5939135"/>
            <a:ext cx="4572000" cy="923330"/>
          </a:xfrm>
          <a:prstGeom prst="rect">
            <a:avLst/>
          </a:prstGeom>
        </p:spPr>
        <p:txBody>
          <a:bodyPr>
            <a:spAutoFit/>
          </a:bodyPr>
          <a:lstStyle/>
          <a:p>
            <a:pPr algn="ctr"/>
            <a:r>
              <a:rPr lang="en-US" b="1" dirty="0">
                <a:latin typeface="Century Gothic" panose="020B0502020202020204" pitchFamily="34" charset="0"/>
              </a:rPr>
              <a:t>Jean Gilmer</a:t>
            </a:r>
          </a:p>
          <a:p>
            <a:pPr algn="ctr"/>
            <a:r>
              <a:rPr lang="en-US" dirty="0">
                <a:latin typeface="Century Gothic" panose="020B0502020202020204" pitchFamily="34" charset="0"/>
              </a:rPr>
              <a:t>843-270-1666</a:t>
            </a:r>
          </a:p>
          <a:p>
            <a:pPr algn="ctr"/>
            <a:r>
              <a:rPr lang="en-US" dirty="0">
                <a:latin typeface="Century Gothic" panose="020B0502020202020204" pitchFamily="34" charset="0"/>
              </a:rPr>
              <a:t>jgilmergolfer@gmail.com</a:t>
            </a:r>
          </a:p>
        </p:txBody>
      </p:sp>
      <p:sp>
        <p:nvSpPr>
          <p:cNvPr id="7" name="Rectangle 6"/>
          <p:cNvSpPr/>
          <p:nvPr/>
        </p:nvSpPr>
        <p:spPr>
          <a:xfrm>
            <a:off x="9982200" y="3224921"/>
            <a:ext cx="9144000" cy="2246769"/>
          </a:xfrm>
          <a:prstGeom prst="rect">
            <a:avLst/>
          </a:prstGeom>
        </p:spPr>
        <p:txBody>
          <a:bodyPr wrap="square">
            <a:spAutoFit/>
          </a:bodyPr>
          <a:lstStyle/>
          <a:p>
            <a:pPr algn="ctr"/>
            <a:r>
              <a:rPr lang="en-US" sz="1000" dirty="0">
                <a:latin typeface="Century Gothic" panose="020B0502020202020204" pitchFamily="34" charset="0"/>
              </a:rPr>
              <a:t>Owner is a SC Licensed Real Estate Agent. Sit in your favorite chair in this Sun Room and have your Private Haven. 3/4 acre lot (wooded in back) and long tee view of the sixth hole gives you all the peace you could ever want. a Deck for </a:t>
            </a:r>
            <a:r>
              <a:rPr lang="en-US" sz="1000" dirty="0" smtClean="0">
                <a:latin typeface="Century Gothic" panose="020B0502020202020204" pitchFamily="34" charset="0"/>
              </a:rPr>
              <a:t>entertaining </a:t>
            </a:r>
            <a:r>
              <a:rPr lang="en-US" sz="1000" dirty="0">
                <a:latin typeface="Century Gothic" panose="020B0502020202020204" pitchFamily="34" charset="0"/>
              </a:rPr>
              <a:t>across the back with exits from master Bedroom and Great Room. Five minutes to Towne Center with all kinds of shopping and eateries. Ten minutes to Isle of Palms beach. Fifteen minutes to downtown Charleston and all the joys of a little New York. Enjoy the best food in the Country. House looks small from the front but is a massive 3515 SQF per appraisal measurements (buyer measure if important). From the street a large Circular Drive with </a:t>
            </a:r>
            <a:r>
              <a:rPr lang="en-US" sz="1000" dirty="0" smtClean="0">
                <a:latin typeface="Century Gothic" panose="020B0502020202020204" pitchFamily="34" charset="0"/>
              </a:rPr>
              <a:t>Pineapple </a:t>
            </a:r>
            <a:r>
              <a:rPr lang="en-US" sz="1000" dirty="0">
                <a:latin typeface="Century Gothic" panose="020B0502020202020204" pitchFamily="34" charset="0"/>
              </a:rPr>
              <a:t>Posts invites you into a large Foyer, with beautiful dark wood steps on right leading to the first landing which enters a large guest bedroom with full bath (FROG). To the left inside the front door is the huge Master Bedroom Suite. </a:t>
            </a:r>
            <a:r>
              <a:rPr lang="en-US" sz="1000" dirty="0" smtClean="0">
                <a:latin typeface="Century Gothic" panose="020B0502020202020204" pitchFamily="34" charset="0"/>
              </a:rPr>
              <a:t>Opening up </a:t>
            </a:r>
            <a:r>
              <a:rPr lang="en-US" sz="1000" dirty="0">
                <a:latin typeface="Century Gothic" panose="020B0502020202020204" pitchFamily="34" charset="0"/>
              </a:rPr>
              <a:t>in front of you from the Foyer is a huge Great Room, Brick Fireplace all the way to a high cathedral ceiling all open to Dining Room on right. Interior decorator picked out new flooring to bring all the wood and fireplace together. All wood is solid in the house and has beautiful dark finish, highly glossed with polyurethane. (House boasts 5 large bedrooms, an office with lots of built-ins and wet bar and of course that sunroom, a Landing with bookshelves 14 feet long and 5 shelves high. A large Eat-in-Kitchen with cabinets galore, Island with </a:t>
            </a:r>
            <a:r>
              <a:rPr lang="en-US" sz="1000" dirty="0" err="1" smtClean="0">
                <a:latin typeface="Century Gothic" panose="020B0502020202020204" pitchFamily="34" charset="0"/>
              </a:rPr>
              <a:t>Jenn-Aire</a:t>
            </a:r>
            <a:r>
              <a:rPr lang="en-US" sz="1000" dirty="0" smtClean="0">
                <a:latin typeface="Century Gothic" panose="020B0502020202020204" pitchFamily="34" charset="0"/>
              </a:rPr>
              <a:t> </a:t>
            </a:r>
            <a:r>
              <a:rPr lang="en-US" sz="1000" dirty="0">
                <a:latin typeface="Century Gothic" panose="020B0502020202020204" pitchFamily="34" charset="0"/>
              </a:rPr>
              <a:t>Stove, </a:t>
            </a:r>
            <a:r>
              <a:rPr lang="en-US" sz="1000" dirty="0" smtClean="0">
                <a:latin typeface="Century Gothic" panose="020B0502020202020204" pitchFamily="34" charset="0"/>
              </a:rPr>
              <a:t>Corian </a:t>
            </a:r>
            <a:r>
              <a:rPr lang="en-US" sz="1000" dirty="0">
                <a:latin typeface="Century Gothic" panose="020B0502020202020204" pitchFamily="34" charset="0"/>
              </a:rPr>
              <a:t>countertops and expansive views of the 6th tee and fairway. Has Great Room with wet bar and built-ins on right facing the fireplace. The Large laundry room has wet closet and deep sink. Included is 3.5 baths.) Many electrical savings have been added, bill averages under $200 a month. (see sheet on dining room table for dates appliances replaced and hidden joys of this house.) Outside is brick with siding in rear is </a:t>
            </a:r>
            <a:r>
              <a:rPr lang="en-US" sz="1000" dirty="0" err="1">
                <a:latin typeface="Century Gothic" panose="020B0502020202020204" pitchFamily="34" charset="0"/>
              </a:rPr>
              <a:t>Hardi</a:t>
            </a:r>
            <a:r>
              <a:rPr lang="en-US" sz="1000" dirty="0">
                <a:latin typeface="Century Gothic" panose="020B0502020202020204" pitchFamily="34" charset="0"/>
              </a:rPr>
              <a:t>-Plank, most all windows are new, and soffit is low maintenance.</a:t>
            </a:r>
          </a:p>
        </p:txBody>
      </p:sp>
      <p:pic>
        <p:nvPicPr>
          <p:cNvPr id="8" name="Picture 7"/>
          <p:cNvPicPr>
            <a:picLocks noChangeAspect="1"/>
          </p:cNvPicPr>
          <p:nvPr/>
        </p:nvPicPr>
        <p:blipFill rotWithShape="1">
          <a:blip r:embed="rId5" cstate="print">
            <a:extLst>
              <a:ext uri="{28A0092B-C50C-407E-A947-70E740481C1C}">
                <a14:useLocalDpi xmlns:a14="http://schemas.microsoft.com/office/drawing/2010/main" val="0"/>
              </a:ext>
            </a:extLst>
          </a:blip>
          <a:srcRect b="12460"/>
          <a:stretch/>
        </p:blipFill>
        <p:spPr>
          <a:xfrm>
            <a:off x="-5304595" y="3886200"/>
            <a:ext cx="995356" cy="653502"/>
          </a:xfrm>
          <a:prstGeom prst="rect">
            <a:avLst/>
          </a:prstGeom>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b="12460"/>
          <a:stretch/>
        </p:blipFill>
        <p:spPr>
          <a:xfrm>
            <a:off x="-3814757" y="3886200"/>
            <a:ext cx="995356" cy="653502"/>
          </a:xfrm>
          <a:prstGeom prst="rect">
            <a:avLst/>
          </a:prstGeom>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b="12460"/>
          <a:stretch/>
        </p:blipFill>
        <p:spPr>
          <a:xfrm>
            <a:off x="-1300156" y="3886200"/>
            <a:ext cx="995356" cy="653502"/>
          </a:xfrm>
          <a:prstGeom prst="rect">
            <a:avLst/>
          </a:prstGeom>
        </p:spPr>
      </p:pic>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r="50000"/>
          <a:stretch/>
        </p:blipFill>
        <p:spPr>
          <a:xfrm>
            <a:off x="-1765231" y="3886200"/>
            <a:ext cx="435668" cy="653502"/>
          </a:xfrm>
          <a:prstGeom prst="rect">
            <a:avLst/>
          </a:prstGeom>
        </p:spPr>
      </p:pic>
      <p:pic>
        <p:nvPicPr>
          <p:cNvPr id="12" name="Picture 11"/>
          <p:cNvPicPr>
            <a:picLocks noChangeAspect="1"/>
          </p:cNvPicPr>
          <p:nvPr/>
        </p:nvPicPr>
        <p:blipFill rotWithShape="1">
          <a:blip r:embed="rId9" cstate="print">
            <a:extLst>
              <a:ext uri="{28A0092B-C50C-407E-A947-70E740481C1C}">
                <a14:useLocalDpi xmlns:a14="http://schemas.microsoft.com/office/drawing/2010/main" val="0"/>
              </a:ext>
            </a:extLst>
          </a:blip>
          <a:srcRect b="12460"/>
          <a:stretch/>
        </p:blipFill>
        <p:spPr>
          <a:xfrm>
            <a:off x="-2789994" y="3886200"/>
            <a:ext cx="995356" cy="653502"/>
          </a:xfrm>
          <a:prstGeom prst="rect">
            <a:avLst/>
          </a:prstGeom>
        </p:spPr>
      </p:pic>
      <p:pic>
        <p:nvPicPr>
          <p:cNvPr id="13" name="Picture 12"/>
          <p:cNvPicPr>
            <a:picLocks noChangeAspect="1"/>
          </p:cNvPicPr>
          <p:nvPr/>
        </p:nvPicPr>
        <p:blipFill rotWithShape="1">
          <a:blip r:embed="rId10" cstate="print">
            <a:extLst>
              <a:ext uri="{28A0092B-C50C-407E-A947-70E740481C1C}">
                <a14:useLocalDpi xmlns:a14="http://schemas.microsoft.com/office/drawing/2010/main" val="0"/>
              </a:ext>
            </a:extLst>
          </a:blip>
          <a:srcRect r="50000"/>
          <a:stretch/>
        </p:blipFill>
        <p:spPr>
          <a:xfrm>
            <a:off x="-4279832" y="3886200"/>
            <a:ext cx="435668" cy="653502"/>
          </a:xfrm>
          <a:prstGeom prst="rect">
            <a:avLst/>
          </a:prstGeom>
        </p:spPr>
      </p:pic>
      <p:sp>
        <p:nvSpPr>
          <p:cNvPr id="14" name="Rectangle 13"/>
          <p:cNvSpPr/>
          <p:nvPr/>
        </p:nvSpPr>
        <p:spPr>
          <a:xfrm>
            <a:off x="0" y="4425934"/>
            <a:ext cx="9144000" cy="369332"/>
          </a:xfrm>
          <a:prstGeom prst="rect">
            <a:avLst/>
          </a:prstGeom>
        </p:spPr>
        <p:txBody>
          <a:bodyPr wrap="square">
            <a:spAutoFit/>
          </a:bodyPr>
          <a:lstStyle/>
          <a:p>
            <a:pPr algn="ctr"/>
            <a:r>
              <a:rPr lang="en-US" b="1" i="1" dirty="0">
                <a:solidFill>
                  <a:srgbClr val="FF0000"/>
                </a:solidFill>
                <a:latin typeface="Century Gothic" panose="020B0502020202020204" pitchFamily="34" charset="0"/>
              </a:rPr>
              <a:t>$3,000 Bonus for selling agent for acceptable contract by August 22, 2014.</a:t>
            </a:r>
            <a:endParaRPr lang="en-US" dirty="0">
              <a:solidFill>
                <a:srgbClr val="FF0000"/>
              </a:solidFill>
            </a:endParaRPr>
          </a:p>
        </p:txBody>
      </p:sp>
      <p:grpSp>
        <p:nvGrpSpPr>
          <p:cNvPr id="16" name="Group 15"/>
          <p:cNvGrpSpPr/>
          <p:nvPr/>
        </p:nvGrpSpPr>
        <p:grpSpPr>
          <a:xfrm>
            <a:off x="114300" y="2659965"/>
            <a:ext cx="8915399" cy="1143000"/>
            <a:chOff x="152400" y="1485589"/>
            <a:chExt cx="8915399" cy="1143000"/>
          </a:xfrm>
        </p:grpSpPr>
        <p:sp>
          <p:nvSpPr>
            <p:cNvPr id="15" name="32-Point Star 14"/>
            <p:cNvSpPr/>
            <p:nvPr/>
          </p:nvSpPr>
          <p:spPr>
            <a:xfrm>
              <a:off x="6553200" y="1485589"/>
              <a:ext cx="2514599" cy="1143000"/>
            </a:xfrm>
            <a:prstGeom prst="star3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effectLst>
                    <a:outerShdw blurRad="38100" dist="38100" dir="2700000" algn="tl">
                      <a:srgbClr val="000000">
                        <a:alpha val="43137"/>
                      </a:srgbClr>
                    </a:outerShdw>
                  </a:effectLst>
                  <a:latin typeface="Georgia" panose="02040502050405020303" pitchFamily="18" charset="0"/>
                </a:rPr>
                <a:t>$100 </a:t>
              </a:r>
              <a:r>
                <a:rPr lang="en-US" b="1" dirty="0" smtClean="0">
                  <a:effectLst>
                    <a:outerShdw blurRad="38100" dist="38100" dir="2700000" algn="tl">
                      <a:srgbClr val="000000">
                        <a:alpha val="43137"/>
                      </a:srgbClr>
                    </a:outerShdw>
                  </a:effectLst>
                  <a:latin typeface="Georgia" panose="02040502050405020303" pitchFamily="18" charset="0"/>
                </a:rPr>
                <a:t>Drawing!</a:t>
              </a:r>
              <a:endParaRPr lang="en-US" b="1" dirty="0">
                <a:effectLst>
                  <a:outerShdw blurRad="38100" dist="38100" dir="2700000" algn="tl">
                    <a:srgbClr val="000000">
                      <a:alpha val="43137"/>
                    </a:srgbClr>
                  </a:outerShdw>
                </a:effectLst>
                <a:latin typeface="Georgia" panose="02040502050405020303" pitchFamily="18" charset="0"/>
              </a:endParaRPr>
            </a:p>
          </p:txBody>
        </p:sp>
        <p:sp>
          <p:nvSpPr>
            <p:cNvPr id="18" name="32-Point Star 17"/>
            <p:cNvSpPr/>
            <p:nvPr/>
          </p:nvSpPr>
          <p:spPr>
            <a:xfrm>
              <a:off x="152400" y="1485589"/>
              <a:ext cx="2514599" cy="1143000"/>
            </a:xfrm>
            <a:prstGeom prst="star3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effectLst>
                    <a:outerShdw blurRad="38100" dist="38100" dir="2700000" algn="tl">
                      <a:srgbClr val="000000">
                        <a:alpha val="43137"/>
                      </a:srgbClr>
                    </a:outerShdw>
                  </a:effectLst>
                  <a:latin typeface="Georgia" panose="02040502050405020303" pitchFamily="18" charset="0"/>
                </a:rPr>
                <a:t>$100 </a:t>
              </a:r>
              <a:r>
                <a:rPr lang="en-US" b="1" dirty="0" smtClean="0">
                  <a:effectLst>
                    <a:outerShdw blurRad="38100" dist="38100" dir="2700000" algn="tl">
                      <a:srgbClr val="000000">
                        <a:alpha val="43137"/>
                      </a:srgbClr>
                    </a:outerShdw>
                  </a:effectLst>
                  <a:latin typeface="Georgia" panose="02040502050405020303" pitchFamily="18" charset="0"/>
                </a:rPr>
                <a:t>Drawing!</a:t>
              </a:r>
              <a:endParaRPr lang="en-US" b="1" dirty="0">
                <a:effectLst>
                  <a:outerShdw blurRad="38100" dist="38100" dir="2700000" algn="tl">
                    <a:srgbClr val="000000">
                      <a:alpha val="43137"/>
                    </a:srgbClr>
                  </a:outerShdw>
                </a:effectLst>
                <a:latin typeface="Georgia" panose="02040502050405020303" pitchFamily="18" charset="0"/>
              </a:endParaRPr>
            </a:p>
          </p:txBody>
        </p:sp>
      </p:grpSp>
      <p:sp>
        <p:nvSpPr>
          <p:cNvPr id="17" name="Rectangle 16"/>
          <p:cNvSpPr/>
          <p:nvPr/>
        </p:nvSpPr>
        <p:spPr>
          <a:xfrm>
            <a:off x="0" y="5090202"/>
            <a:ext cx="9144000" cy="553998"/>
          </a:xfrm>
          <a:prstGeom prst="rect">
            <a:avLst/>
          </a:prstGeom>
        </p:spPr>
        <p:txBody>
          <a:bodyPr wrap="square">
            <a:spAutoFit/>
          </a:bodyPr>
          <a:lstStyle/>
          <a:p>
            <a:pPr algn="ctr"/>
            <a:r>
              <a:rPr lang="en-US" b="1" i="1" dirty="0" smtClean="0">
                <a:solidFill>
                  <a:schemeClr val="tx2"/>
                </a:solidFill>
                <a:latin typeface="Century Gothic" panose="020B0502020202020204" pitchFamily="34" charset="0"/>
              </a:rPr>
              <a:t>5 Bedroom // 3</a:t>
            </a:r>
            <a:r>
              <a:rPr lang="en-US" b="1" i="1" dirty="0" smtClean="0">
                <a:solidFill>
                  <a:schemeClr val="tx2"/>
                </a:solidFill>
                <a:latin typeface="Arial"/>
                <a:cs typeface="Arial"/>
              </a:rPr>
              <a:t>½ Bath</a:t>
            </a:r>
          </a:p>
          <a:p>
            <a:pPr algn="ctr"/>
            <a:r>
              <a:rPr lang="en-US" sz="1200" b="1" i="1" dirty="0" smtClean="0">
                <a:solidFill>
                  <a:schemeClr val="tx2"/>
                </a:solidFill>
                <a:latin typeface="Arial"/>
                <a:cs typeface="Arial"/>
              </a:rPr>
              <a:t>Owner is Agent</a:t>
            </a:r>
            <a:endParaRPr lang="en-US" sz="1200" dirty="0"/>
          </a:p>
        </p:txBody>
      </p:sp>
    </p:spTree>
    <p:extLst>
      <p:ext uri="{BB962C8B-B14F-4D97-AF65-F5344CB8AC3E}">
        <p14:creationId xmlns:p14="http://schemas.microsoft.com/office/powerpoint/2010/main" val="36650232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452</Words>
  <Application>Microsoft Office PowerPoint</Application>
  <PresentationFormat>On-screen Show (4:3)</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Snee Farm Wine &amp; Cheese Agent Open House  Today from 4-6</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Snee Farm Open House Saturday</dc:title>
  <dc:creator>CVH360</dc:creator>
  <cp:lastModifiedBy>atp1313@gmail.com</cp:lastModifiedBy>
  <cp:revision>8</cp:revision>
  <dcterms:created xsi:type="dcterms:W3CDTF">2006-08-16T00:00:00Z</dcterms:created>
  <dcterms:modified xsi:type="dcterms:W3CDTF">2014-07-31T12:10:37Z</dcterms:modified>
</cp:coreProperties>
</file>