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2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smtClean="0"/>
              <a:t>Click to edit Master title style</a:t>
            </a:r>
            <a:endParaRPr lang="en-US"/>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9033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48310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1593" y="535517"/>
            <a:ext cx="1256943" cy="85240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765" y="535517"/>
            <a:ext cx="3673674"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371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70601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3825"/>
            </a:lvl1pPr>
          </a:lstStyle>
          <a:p>
            <a:r>
              <a:rPr lang="en-US" smtClean="0"/>
              <a:t>Click to edit Master title style</a:t>
            </a:r>
            <a:endParaRPr lang="en-US"/>
          </a:p>
        </p:txBody>
      </p:sp>
      <p:sp>
        <p:nvSpPr>
          <p:cNvPr id="3" name="Text Placeholder 2"/>
          <p:cNvSpPr>
            <a:spLocks noGrp="1"/>
          </p:cNvSpPr>
          <p:nvPr>
            <p:ph type="body" idx="1"/>
          </p:nvPr>
        </p:nvSpPr>
        <p:spPr>
          <a:xfrm>
            <a:off x="530305" y="6731215"/>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84652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764" y="2677584"/>
            <a:ext cx="2465309"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63228" y="2677584"/>
            <a:ext cx="2465309"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EE1867-B3D7-4709-9A5D-B88D860BAE96}"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55474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EE1867-B3D7-4709-9A5D-B88D860BAE96}"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25582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EE1867-B3D7-4709-9A5D-B88D860BAE96}"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38538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25517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smtClean="0"/>
              <a:t>Click to edit Master title style</a:t>
            </a:r>
            <a:endParaRPr lang="en-US"/>
          </a:p>
        </p:txBody>
      </p:sp>
      <p:sp>
        <p:nvSpPr>
          <p:cNvPr id="3" name="Content Placeholder 2"/>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3351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smtClean="0"/>
              <a:t>Click to edit Master title style</a:t>
            </a:r>
            <a:endParaRPr lang="en-US"/>
          </a:p>
        </p:txBody>
      </p:sp>
      <p:sp>
        <p:nvSpPr>
          <p:cNvPr id="3" name="Picture Placeholder 2"/>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52527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EE1867-B3D7-4709-9A5D-B88D860BAE96}" type="datetimeFigureOut">
              <a:rPr lang="en-US" smtClean="0"/>
              <a:t>1/24/2016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3380594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jp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mailto:conniesross@aol.com" TargetMode="External"/><Relationship Id="rId11" Type="http://schemas.openxmlformats.org/officeDocument/2006/relationships/image" Target="../media/image8.jpeg"/><Relationship Id="rId5" Type="http://schemas.openxmlformats.org/officeDocument/2006/relationships/hyperlink" Target="mailto:dctidewater@yahoo.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image" Target="../media/image3.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0183"/>
          <a:stretch/>
        </p:blipFill>
        <p:spPr>
          <a:xfrm>
            <a:off x="1212452" y="873703"/>
            <a:ext cx="5347497" cy="3953683"/>
          </a:xfrm>
          <a:prstGeom prst="rect">
            <a:avLst/>
          </a:prstGeom>
        </p:spPr>
      </p:pic>
      <p:sp>
        <p:nvSpPr>
          <p:cNvPr id="3" name="Rectangle 2"/>
          <p:cNvSpPr/>
          <p:nvPr/>
        </p:nvSpPr>
        <p:spPr>
          <a:xfrm>
            <a:off x="1" y="4767600"/>
            <a:ext cx="7772399" cy="933941"/>
          </a:xfrm>
          <a:prstGeom prst="rect">
            <a:avLst/>
          </a:prstGeom>
          <a:gradFill>
            <a:gsLst>
              <a:gs pos="0">
                <a:schemeClr val="accent1">
                  <a:lumMod val="5000"/>
                  <a:lumOff val="95000"/>
                  <a:alpha val="0"/>
                </a:schemeClr>
              </a:gs>
              <a:gs pos="82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0212" y="5685091"/>
            <a:ext cx="7691976" cy="2308324"/>
          </a:xfrm>
          <a:prstGeom prst="rect">
            <a:avLst/>
          </a:prstGeom>
        </p:spPr>
        <p:txBody>
          <a:bodyPr wrap="square">
            <a:spAutoFit/>
          </a:bodyPr>
          <a:lstStyle/>
          <a:p>
            <a:pPr algn="ctr"/>
            <a:r>
              <a:rPr lang="en-US" sz="1200" dirty="0" smtClean="0">
                <a:latin typeface="Adobe Caslon Pro" panose="0205050205050A020403" pitchFamily="18" charset="0"/>
              </a:rPr>
              <a:t>Located in prestigious Tidewater Plantation - one of the top rated golf courses in the area with 24 hour gated security. Home is in impeccable, move-in condition. Very desirable, private lot, being sold unfurnished with the exception of appliances and window coverings. Lots of upgrades in a wonderful, free-flowing floor plan, including upstairs bonus room with easy access to large attic, as well as three storage closets. Memorable kitchen with granite counter tops and stainless steel appliances. Nice outdoor living space, featuring screened porch adjoining deck overlooking wooded enclave. Tidewater also offers large, gated storage yard with security for boats, motorcycles, campers, jet skis and more. Other Tidewater amenities include private, oceanfront beach cabana featuring open/screened porches, kitchen, showers and bathrooms. Enjoy the driving range, golf shop and clubhouse with bar and dining facilities overlooking the 18th hole. Additional amenities include clay and hard surface tennis courts, bocce courts, exercise facility overlooking pool. Group work out classes and water aerobics. Amenity center is adjacent to owners' pool for private/public functions. Active recreation committee sponsors outdoor summer concert series, parties, happy hours, dinners at private homes, bridge, mahjong, book clubs and holiday events plus more! Wonderful, friendly neighbors will welcome you to your new home.</a:t>
            </a:r>
            <a:endParaRPr lang="en-US" sz="1200" dirty="0">
              <a:latin typeface="Adobe Caslon Pro" panose="0205050205050A020403" pitchFamily="18" charset="0"/>
            </a:endParaRPr>
          </a:p>
        </p:txBody>
      </p:sp>
      <p:sp>
        <p:nvSpPr>
          <p:cNvPr id="2" name="Rectangle 1"/>
          <p:cNvSpPr/>
          <p:nvPr/>
        </p:nvSpPr>
        <p:spPr>
          <a:xfrm>
            <a:off x="1644394" y="4859213"/>
            <a:ext cx="4483613" cy="800219"/>
          </a:xfrm>
          <a:prstGeom prst="rect">
            <a:avLst/>
          </a:prstGeom>
        </p:spPr>
        <p:txBody>
          <a:bodyPr wrap="square">
            <a:spAutoFit/>
          </a:bodyPr>
          <a:lstStyle/>
          <a:p>
            <a:pPr algn="ctr"/>
            <a:r>
              <a:rPr lang="en-US" dirty="0" smtClean="0">
                <a:solidFill>
                  <a:schemeClr val="tx2"/>
                </a:solidFill>
                <a:latin typeface="Adobe Caslon Pro Bold" panose="0205070206050A020403" pitchFamily="18" charset="0"/>
              </a:rPr>
              <a:t>810 </a:t>
            </a:r>
            <a:r>
              <a:rPr lang="en-US" dirty="0" err="1" smtClean="0">
                <a:solidFill>
                  <a:schemeClr val="tx2"/>
                </a:solidFill>
                <a:latin typeface="Adobe Caslon Pro Bold" panose="0205070206050A020403" pitchFamily="18" charset="0"/>
              </a:rPr>
              <a:t>Morrall</a:t>
            </a:r>
            <a:r>
              <a:rPr lang="en-US" dirty="0" smtClean="0">
                <a:solidFill>
                  <a:schemeClr val="tx2"/>
                </a:solidFill>
                <a:latin typeface="Adobe Caslon Pro Bold" panose="0205070206050A020403" pitchFamily="18" charset="0"/>
              </a:rPr>
              <a:t> </a:t>
            </a:r>
            <a:r>
              <a:rPr lang="en-US" dirty="0" err="1" smtClean="0">
                <a:solidFill>
                  <a:schemeClr val="tx2"/>
                </a:solidFill>
                <a:latin typeface="Adobe Caslon Pro Bold" panose="0205070206050A020403" pitchFamily="18" charset="0"/>
              </a:rPr>
              <a:t>Dr</a:t>
            </a:r>
            <a:endParaRPr lang="en-US" dirty="0" smtClean="0">
              <a:solidFill>
                <a:schemeClr val="tx2"/>
              </a:solidFill>
              <a:latin typeface="Adobe Caslon Pro Bold" panose="0205070206050A020403" pitchFamily="18" charset="0"/>
            </a:endParaRPr>
          </a:p>
          <a:p>
            <a:pPr algn="ctr"/>
            <a:r>
              <a:rPr lang="en-US" sz="1400" dirty="0">
                <a:solidFill>
                  <a:schemeClr val="tx2"/>
                </a:solidFill>
                <a:latin typeface="Adobe Caslon Pro Bold" panose="0205070206050A020403" pitchFamily="18" charset="0"/>
              </a:rPr>
              <a:t>T</a:t>
            </a:r>
            <a:r>
              <a:rPr lang="en-US" sz="1400" dirty="0" smtClean="0">
                <a:solidFill>
                  <a:schemeClr val="tx2"/>
                </a:solidFill>
                <a:latin typeface="Adobe Caslon Pro Bold" panose="0205070206050A020403" pitchFamily="18" charset="0"/>
              </a:rPr>
              <a:t>idewater Plantation - North Myrtle Beach, SC 29582</a:t>
            </a:r>
          </a:p>
          <a:p>
            <a:pPr algn="ctr"/>
            <a:r>
              <a:rPr lang="en-US" sz="1400" dirty="0" smtClean="0">
                <a:solidFill>
                  <a:schemeClr val="tx2"/>
                </a:solidFill>
                <a:latin typeface="Adobe Caslon Pro Bold" panose="0205070206050A020403" pitchFamily="18" charset="0"/>
              </a:rPr>
              <a:t>MLS# 1519775 - $350,000</a:t>
            </a:r>
            <a:endParaRPr lang="en-US" sz="1200" dirty="0">
              <a:solidFill>
                <a:schemeClr val="tx2"/>
              </a:solidFill>
              <a:latin typeface="Adobe Caslon Pro" panose="0205050205050A020403" pitchFamily="18" charset="0"/>
            </a:endParaRPr>
          </a:p>
        </p:txBody>
      </p:sp>
      <p:sp>
        <p:nvSpPr>
          <p:cNvPr id="20" name="Rectangle 19"/>
          <p:cNvSpPr/>
          <p:nvPr/>
        </p:nvSpPr>
        <p:spPr>
          <a:xfrm>
            <a:off x="1" y="9162"/>
            <a:ext cx="7772399" cy="553998"/>
          </a:xfrm>
          <a:prstGeom prst="rect">
            <a:avLst/>
          </a:prstGeom>
        </p:spPr>
        <p:txBody>
          <a:bodyPr wrap="square">
            <a:spAutoFit/>
          </a:bodyPr>
          <a:lstStyle/>
          <a:p>
            <a:pPr algn="ctr"/>
            <a:r>
              <a:rPr lang="en-US" sz="3000" dirty="0" smtClean="0">
                <a:latin typeface="AR DECODE" panose="02000000000000000000" pitchFamily="2" charset="0"/>
              </a:rPr>
              <a:t>Lots Of Upgrades - Overlooks Tidewater </a:t>
            </a:r>
            <a:r>
              <a:rPr lang="en-US" sz="3000" dirty="0" smtClean="0">
                <a:latin typeface="AR DECODE" panose="02000000000000000000" pitchFamily="2" charset="0"/>
              </a:rPr>
              <a:t>Nature Enclave</a:t>
            </a:r>
            <a:endParaRPr lang="en-US" sz="3000" b="1" dirty="0">
              <a:solidFill>
                <a:srgbClr val="FFFF00"/>
              </a:solidFill>
              <a:effectLst>
                <a:outerShdw blurRad="50800" dist="38100" dir="2700000" algn="tl" rotWithShape="0">
                  <a:schemeClr val="tx1">
                    <a:alpha val="40000"/>
                  </a:schemeClr>
                </a:outerShdw>
              </a:effectLst>
              <a:latin typeface="AR DECODE" panose="02000000000000000000" pitchFamily="2"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81" y="9233874"/>
            <a:ext cx="904875" cy="682162"/>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4160" y="9233874"/>
            <a:ext cx="838198" cy="688520"/>
          </a:xfrm>
          <a:prstGeom prst="rect">
            <a:avLst/>
          </a:prstGeom>
        </p:spPr>
      </p:pic>
      <p:sp>
        <p:nvSpPr>
          <p:cNvPr id="26" name="Rectangle 25"/>
          <p:cNvSpPr/>
          <p:nvPr/>
        </p:nvSpPr>
        <p:spPr>
          <a:xfrm>
            <a:off x="1906114" y="9233874"/>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Deborah </a:t>
            </a:r>
            <a:r>
              <a:rPr lang="en-US" sz="1400" dirty="0" smtClean="0">
                <a:solidFill>
                  <a:srgbClr val="000000"/>
                </a:solidFill>
                <a:latin typeface="Arial" panose="020B0604020202020204" pitchFamily="34" charset="0"/>
              </a:rPr>
              <a:t>Collins</a:t>
            </a:r>
          </a:p>
          <a:p>
            <a:pPr algn="ctr"/>
            <a:r>
              <a:rPr lang="en-US" sz="1100" dirty="0" smtClean="0">
                <a:solidFill>
                  <a:srgbClr val="000000"/>
                </a:solidFill>
                <a:latin typeface="Arial" panose="020B0604020202020204" pitchFamily="34" charset="0"/>
              </a:rPr>
              <a:t>843-424-9013</a:t>
            </a:r>
          </a:p>
          <a:p>
            <a:pPr algn="ctr"/>
            <a:r>
              <a:rPr lang="en-US" sz="1100" dirty="0" smtClean="0">
                <a:solidFill>
                  <a:srgbClr val="093E6E"/>
                </a:solidFill>
                <a:latin typeface="Arial" panose="020B0604020202020204" pitchFamily="34" charset="0"/>
                <a:hlinkClick r:id="rId5"/>
              </a:rPr>
              <a:t>dctidewater@yahoo.com</a:t>
            </a:r>
            <a:endParaRPr lang="en-US" sz="1100" b="0" i="0" dirty="0">
              <a:solidFill>
                <a:srgbClr val="000000"/>
              </a:solidFill>
              <a:effectLst/>
              <a:latin typeface="Arial" panose="020B0604020202020204" pitchFamily="34" charset="0"/>
            </a:endParaRPr>
          </a:p>
        </p:txBody>
      </p:sp>
      <p:sp>
        <p:nvSpPr>
          <p:cNvPr id="27" name="Rectangle 26"/>
          <p:cNvSpPr/>
          <p:nvPr/>
        </p:nvSpPr>
        <p:spPr>
          <a:xfrm>
            <a:off x="3934912" y="9233874"/>
            <a:ext cx="1913756" cy="646331"/>
          </a:xfrm>
          <a:prstGeom prst="rect">
            <a:avLst/>
          </a:prstGeom>
        </p:spPr>
        <p:txBody>
          <a:bodyPr wrap="square">
            <a:spAutoFit/>
          </a:bodyPr>
          <a:lstStyle/>
          <a:p>
            <a:pPr algn="ctr"/>
            <a:r>
              <a:rPr lang="en-US" sz="1400" dirty="0" smtClean="0">
                <a:solidFill>
                  <a:srgbClr val="000000"/>
                </a:solidFill>
                <a:latin typeface="Arial" panose="020B0604020202020204" pitchFamily="34" charset="0"/>
              </a:rPr>
              <a:t>Connie Ross-Karl</a:t>
            </a:r>
          </a:p>
          <a:p>
            <a:pPr algn="ctr"/>
            <a:r>
              <a:rPr lang="en-US" sz="1100" dirty="0" smtClean="0">
                <a:solidFill>
                  <a:srgbClr val="000000"/>
                </a:solidFill>
                <a:latin typeface="Arial" panose="020B0604020202020204" pitchFamily="34" charset="0"/>
              </a:rPr>
              <a:t>702-306-2643</a:t>
            </a:r>
            <a:endParaRPr lang="en-US" sz="1100" dirty="0">
              <a:solidFill>
                <a:srgbClr val="000000"/>
              </a:solidFill>
              <a:latin typeface="Arial" panose="020B0604020202020204" pitchFamily="34" charset="0"/>
            </a:endParaRPr>
          </a:p>
          <a:p>
            <a:pPr algn="ctr"/>
            <a:r>
              <a:rPr lang="en-US" sz="1100" dirty="0" smtClean="0">
                <a:solidFill>
                  <a:srgbClr val="093E6E"/>
                </a:solidFill>
                <a:latin typeface="Arial" panose="020B0604020202020204" pitchFamily="34" charset="0"/>
                <a:hlinkClick r:id="rId6"/>
              </a:rPr>
              <a:t>conniesross@aol.com</a:t>
            </a:r>
            <a:endParaRPr lang="en-US" sz="1100" b="0" i="0" dirty="0">
              <a:solidFill>
                <a:srgbClr val="000000"/>
              </a:solidFill>
              <a:effectLst/>
              <a:latin typeface="Arial" panose="020B0604020202020204" pitchFamily="34" charset="0"/>
            </a:endParaRPr>
          </a:p>
        </p:txBody>
      </p:sp>
      <p:sp>
        <p:nvSpPr>
          <p:cNvPr id="28" name="Rectangle 27"/>
          <p:cNvSpPr/>
          <p:nvPr/>
        </p:nvSpPr>
        <p:spPr>
          <a:xfrm>
            <a:off x="0" y="9837384"/>
            <a:ext cx="7772400" cy="215444"/>
          </a:xfrm>
          <a:prstGeom prst="rect">
            <a:avLst/>
          </a:prstGeom>
        </p:spPr>
        <p:txBody>
          <a:bodyPr wrap="square">
            <a:spAutoFit/>
          </a:bodyPr>
          <a:lstStyle/>
          <a:p>
            <a:pPr algn="ctr"/>
            <a:r>
              <a:rPr lang="en-US" sz="800" dirty="0">
                <a:solidFill>
                  <a:srgbClr val="000000"/>
                </a:solidFill>
                <a:latin typeface="Arial" panose="020B0604020202020204" pitchFamily="34" charset="0"/>
              </a:rPr>
              <a:t>NEW WAY PROPERTIES MYRTLE BEACH</a:t>
            </a:r>
            <a:r>
              <a:rPr lang="en-US" sz="800" dirty="0">
                <a:solidFill>
                  <a:srgbClr val="093E6E"/>
                </a:solidFill>
                <a:latin typeface="Arial" panose="020B0604020202020204" pitchFamily="34" charset="0"/>
              </a:rPr>
              <a:t> </a:t>
            </a:r>
            <a:endParaRPr lang="en-US" sz="800" dirty="0"/>
          </a:p>
        </p:txBody>
      </p:sp>
      <p:grpSp>
        <p:nvGrpSpPr>
          <p:cNvPr id="7" name="Group 6"/>
          <p:cNvGrpSpPr/>
          <p:nvPr/>
        </p:nvGrpSpPr>
        <p:grpSpPr>
          <a:xfrm>
            <a:off x="107946" y="629422"/>
            <a:ext cx="7556508" cy="4430136"/>
            <a:chOff x="85696" y="629422"/>
            <a:chExt cx="7556508" cy="4430136"/>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96" y="1766035"/>
              <a:ext cx="1536445" cy="1020296"/>
            </a:xfrm>
            <a:prstGeom prst="rect">
              <a:avLst/>
            </a:prstGeom>
            <a:ln>
              <a:solidFill>
                <a:schemeClr val="bg1"/>
              </a:solidFill>
            </a:ln>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696" y="2902648"/>
              <a:ext cx="1536445" cy="1020296"/>
            </a:xfrm>
            <a:prstGeom prst="rect">
              <a:avLst/>
            </a:prstGeom>
            <a:ln>
              <a:solidFill>
                <a:schemeClr val="bg1"/>
              </a:solidFill>
            </a:ln>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696" y="629422"/>
              <a:ext cx="1536445" cy="1020296"/>
            </a:xfrm>
            <a:prstGeom prst="rect">
              <a:avLst/>
            </a:prstGeom>
            <a:ln>
              <a:solidFill>
                <a:schemeClr val="bg1"/>
              </a:solidFill>
            </a:ln>
            <a:effectLst/>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696" y="4039262"/>
              <a:ext cx="1536445" cy="1020296"/>
            </a:xfrm>
            <a:prstGeom prst="rect">
              <a:avLst/>
            </a:prstGeom>
            <a:ln>
              <a:solidFill>
                <a:schemeClr val="bg1"/>
              </a:solidFill>
            </a:ln>
            <a:effectLst/>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05759" y="1766035"/>
              <a:ext cx="1536445" cy="1020296"/>
            </a:xfrm>
            <a:prstGeom prst="rect">
              <a:avLst/>
            </a:prstGeom>
            <a:ln>
              <a:solidFill>
                <a:schemeClr val="bg1"/>
              </a:solidFill>
            </a:ln>
            <a:effectLst/>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05759" y="2902648"/>
              <a:ext cx="1536445" cy="1020296"/>
            </a:xfrm>
            <a:prstGeom prst="rect">
              <a:avLst/>
            </a:prstGeom>
            <a:ln>
              <a:solidFill>
                <a:schemeClr val="bg1"/>
              </a:solidFill>
            </a:ln>
            <a:effectLst/>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05759" y="629422"/>
              <a:ext cx="1536445" cy="1020296"/>
            </a:xfrm>
            <a:prstGeom prst="rect">
              <a:avLst/>
            </a:prstGeom>
            <a:ln>
              <a:solidFill>
                <a:schemeClr val="bg1"/>
              </a:solidFill>
            </a:ln>
            <a:effectLst/>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05759" y="4039262"/>
              <a:ext cx="1536445" cy="1020296"/>
            </a:xfrm>
            <a:prstGeom prst="rect">
              <a:avLst/>
            </a:prstGeom>
            <a:ln>
              <a:solidFill>
                <a:schemeClr val="bg1"/>
              </a:solidFill>
            </a:ln>
            <a:effectLst/>
          </p:spPr>
        </p:pic>
      </p:grpSp>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253" y="8035450"/>
            <a:ext cx="1536192" cy="1023411"/>
          </a:xfrm>
          <a:prstGeom prst="rect">
            <a:avLst/>
          </a:prstGeom>
          <a:ln>
            <a:solidFill>
              <a:schemeClr val="bg1"/>
            </a:solidFill>
          </a:ln>
          <a:effectLst/>
        </p:spPr>
      </p:pic>
      <p:pic>
        <p:nvPicPr>
          <p:cNvPr id="32" name="Picture 3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85559" y="8037007"/>
            <a:ext cx="1455129" cy="1020296"/>
          </a:xfrm>
          <a:prstGeom prst="rect">
            <a:avLst/>
          </a:prstGeom>
          <a:ln>
            <a:solidFill>
              <a:schemeClr val="bg1"/>
            </a:solidFill>
          </a:ln>
          <a:effectLst/>
        </p:spPr>
      </p:pic>
      <p:pic>
        <p:nvPicPr>
          <p:cNvPr id="33" name="Picture 3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08865" y="8037007"/>
            <a:ext cx="1532839" cy="1020296"/>
          </a:xfrm>
          <a:prstGeom prst="rect">
            <a:avLst/>
          </a:prstGeom>
          <a:ln>
            <a:solidFill>
              <a:schemeClr val="bg1"/>
            </a:solidFill>
          </a:ln>
          <a:effectLst/>
        </p:spPr>
      </p:pic>
      <p:pic>
        <p:nvPicPr>
          <p:cNvPr id="34" name="Picture 3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90596" y="8037007"/>
            <a:ext cx="1474416" cy="1020296"/>
          </a:xfrm>
          <a:prstGeom prst="rect">
            <a:avLst/>
          </a:prstGeom>
          <a:ln>
            <a:solidFill>
              <a:schemeClr val="bg1"/>
            </a:solidFill>
          </a:ln>
          <a:effectLst/>
        </p:spPr>
      </p:pic>
      <p:pic>
        <p:nvPicPr>
          <p:cNvPr id="35" name="Picture 3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610298" y="8037007"/>
            <a:ext cx="1536445" cy="1020296"/>
          </a:xfrm>
          <a:prstGeom prst="rect">
            <a:avLst/>
          </a:prstGeom>
          <a:ln>
            <a:solidFill>
              <a:schemeClr val="bg1"/>
            </a:solidFill>
          </a:ln>
          <a:effectLst/>
        </p:spPr>
      </p:pic>
      <p:sp>
        <p:nvSpPr>
          <p:cNvPr id="36" name="Rectangle 35"/>
          <p:cNvSpPr/>
          <p:nvPr/>
        </p:nvSpPr>
        <p:spPr>
          <a:xfrm>
            <a:off x="-5512970" y="985681"/>
            <a:ext cx="4483613" cy="307777"/>
          </a:xfrm>
          <a:prstGeom prst="rect">
            <a:avLst/>
          </a:prstGeom>
        </p:spPr>
        <p:txBody>
          <a:bodyPr wrap="square">
            <a:spAutoFit/>
          </a:bodyPr>
          <a:lstStyle/>
          <a:p>
            <a:pPr algn="ctr"/>
            <a:r>
              <a:rPr lang="en-US" sz="1400" i="1" dirty="0">
                <a:solidFill>
                  <a:srgbClr val="FF0000"/>
                </a:solidFill>
                <a:latin typeface="Adobe Caslon Pro Bold" panose="0205070206050A020403" pitchFamily="18" charset="0"/>
              </a:rPr>
              <a:t>$1,000 selling agent bonus paid by </a:t>
            </a:r>
            <a:r>
              <a:rPr lang="en-US" sz="1400" i="1" dirty="0" smtClean="0">
                <a:solidFill>
                  <a:srgbClr val="FF0000"/>
                </a:solidFill>
                <a:latin typeface="Adobe Caslon Pro Bold" panose="0205070206050A020403" pitchFamily="18" charset="0"/>
              </a:rPr>
              <a:t>seller if </a:t>
            </a:r>
            <a:r>
              <a:rPr lang="en-US" sz="1400" i="1" dirty="0">
                <a:solidFill>
                  <a:srgbClr val="FF0000"/>
                </a:solidFill>
                <a:latin typeface="Adobe Caslon Pro Bold" panose="0205070206050A020403" pitchFamily="18" charset="0"/>
              </a:rPr>
              <a:t>sold by </a:t>
            </a:r>
            <a:r>
              <a:rPr lang="en-US" sz="1400" i="1" dirty="0" smtClean="0">
                <a:solidFill>
                  <a:srgbClr val="FF0000"/>
                </a:solidFill>
                <a:latin typeface="Adobe Caslon Pro Bold" panose="0205070206050A020403" pitchFamily="18" charset="0"/>
              </a:rPr>
              <a:t>3/31/16</a:t>
            </a:r>
            <a:endParaRPr lang="en-US" sz="1400" i="1" dirty="0">
              <a:solidFill>
                <a:srgbClr val="FF0000"/>
              </a:solidFill>
              <a:latin typeface="Adobe Caslon Pro" panose="0205050205050A020403" pitchFamily="18" charset="0"/>
            </a:endParaRPr>
          </a:p>
        </p:txBody>
      </p:sp>
    </p:spTree>
    <p:extLst>
      <p:ext uri="{BB962C8B-B14F-4D97-AF65-F5344CB8AC3E}">
        <p14:creationId xmlns:p14="http://schemas.microsoft.com/office/powerpoint/2010/main" val="2703024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294</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 DECODE</vt:lpstr>
      <vt:lpstr>Arial</vt:lpstr>
      <vt:lpstr>Calibri</vt:lpstr>
      <vt:lpstr>Calibri Light</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13</cp:revision>
  <dcterms:created xsi:type="dcterms:W3CDTF">2016-01-18T21:52:04Z</dcterms:created>
  <dcterms:modified xsi:type="dcterms:W3CDTF">2016-01-24T20:30:57Z</dcterms:modified>
</cp:coreProperties>
</file>