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181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p:cNvSpPr>
            <a:spLocks noGrp="1"/>
          </p:cNvSpPr>
          <p:nvPr>
            <p:ph type="dt" sz="half" idx="10"/>
          </p:nvPr>
        </p:nvSpPr>
        <p:spPr/>
        <p:txBody>
          <a:bodyPr/>
          <a:lstStyle/>
          <a:p>
            <a:fld id="{1DEE1867-B3D7-4709-9A5D-B88D860BAE96}"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090338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EE1867-B3D7-4709-9A5D-B88D860BAE96}"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483100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171593" y="535517"/>
            <a:ext cx="1256943"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0765" y="535517"/>
            <a:ext cx="3673674"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EE1867-B3D7-4709-9A5D-B88D860BAE96}"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3716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EE1867-B3D7-4709-9A5D-B88D860BAE96}"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1706012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3825"/>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EE1867-B3D7-4709-9A5D-B88D860BAE96}"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846529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0764" y="2677584"/>
            <a:ext cx="2465309"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963228" y="2677584"/>
            <a:ext cx="2465309"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EE1867-B3D7-4709-9A5D-B88D860BAE96}"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3554747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EE1867-B3D7-4709-9A5D-B88D860BAE96}" type="datetimeFigureOut">
              <a:rPr lang="en-US" smtClean="0"/>
              <a:t>4/12/2018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3255829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EE1867-B3D7-4709-9A5D-B88D860BAE96}" type="datetimeFigureOut">
              <a:rPr lang="en-US" smtClean="0"/>
              <a:t>4/12/2018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1385385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EE1867-B3D7-4709-9A5D-B88D860BAE96}" type="datetimeFigureOut">
              <a:rPr lang="en-US" smtClean="0"/>
              <a:t>4/12/2018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255171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Click to edit Master text styles</a:t>
            </a:r>
          </a:p>
        </p:txBody>
      </p:sp>
      <p:sp>
        <p:nvSpPr>
          <p:cNvPr id="5" name="Date Placeholder 4"/>
          <p:cNvSpPr>
            <a:spLocks noGrp="1"/>
          </p:cNvSpPr>
          <p:nvPr>
            <p:ph type="dt" sz="half" idx="10"/>
          </p:nvPr>
        </p:nvSpPr>
        <p:spPr/>
        <p:txBody>
          <a:bodyPr/>
          <a:lstStyle/>
          <a:p>
            <a:fld id="{1DEE1867-B3D7-4709-9A5D-B88D860BAE96}"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433515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p:cNvSpPr>
            <a:spLocks noGrp="1"/>
          </p:cNvSpPr>
          <p:nvPr>
            <p:ph type="pic" idx="1"/>
          </p:nvPr>
        </p:nvSpPr>
        <p:spPr>
          <a:xfrm>
            <a:off x="3304282" y="1448226"/>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Click to edit Master text styles</a:t>
            </a:r>
          </a:p>
        </p:txBody>
      </p:sp>
      <p:sp>
        <p:nvSpPr>
          <p:cNvPr id="5" name="Date Placeholder 4"/>
          <p:cNvSpPr>
            <a:spLocks noGrp="1"/>
          </p:cNvSpPr>
          <p:nvPr>
            <p:ph type="dt" sz="half" idx="10"/>
          </p:nvPr>
        </p:nvSpPr>
        <p:spPr/>
        <p:txBody>
          <a:bodyPr/>
          <a:lstStyle/>
          <a:p>
            <a:fld id="{1DEE1867-B3D7-4709-9A5D-B88D860BAE96}"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525274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1DEE1867-B3D7-4709-9A5D-B88D860BAE96}" type="datetimeFigureOut">
              <a:rPr lang="en-US" smtClean="0"/>
              <a:t>4/12/2018</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1A5635F7-D85F-439E-8C40-5FE5A28C9330}" type="slidenum">
              <a:rPr lang="en-US" smtClean="0"/>
              <a:t>‹#›</a:t>
            </a:fld>
            <a:endParaRPr lang="en-US"/>
          </a:p>
        </p:txBody>
      </p:sp>
    </p:spTree>
    <p:extLst>
      <p:ext uri="{BB962C8B-B14F-4D97-AF65-F5344CB8AC3E}">
        <p14:creationId xmlns:p14="http://schemas.microsoft.com/office/powerpoint/2010/main" val="3380594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18" Type="http://schemas.openxmlformats.org/officeDocument/2006/relationships/image" Target="../media/image15.jpeg"/><Relationship Id="rId3" Type="http://schemas.openxmlformats.org/officeDocument/2006/relationships/image" Target="../media/image2.jpeg"/><Relationship Id="rId7" Type="http://schemas.openxmlformats.org/officeDocument/2006/relationships/image" Target="../media/image4.jpeg"/><Relationship Id="rId12" Type="http://schemas.openxmlformats.org/officeDocument/2006/relationships/image" Target="../media/image9.jpeg"/><Relationship Id="rId17" Type="http://schemas.openxmlformats.org/officeDocument/2006/relationships/image" Target="../media/image14.jpeg"/><Relationship Id="rId2" Type="http://schemas.openxmlformats.org/officeDocument/2006/relationships/image" Target="../media/image1.jpg"/><Relationship Id="rId16"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hyperlink" Target="mailto:conniesross@aol.com" TargetMode="External"/><Relationship Id="rId11" Type="http://schemas.openxmlformats.org/officeDocument/2006/relationships/image" Target="../media/image8.jpeg"/><Relationship Id="rId5" Type="http://schemas.openxmlformats.org/officeDocument/2006/relationships/hyperlink" Target="mailto:dctidewater@yahoo.com" TargetMode="External"/><Relationship Id="rId15" Type="http://schemas.openxmlformats.org/officeDocument/2006/relationships/image" Target="../media/image12.jpeg"/><Relationship Id="rId10" Type="http://schemas.openxmlformats.org/officeDocument/2006/relationships/image" Target="../media/image7.jpeg"/><Relationship Id="rId19" Type="http://schemas.openxmlformats.org/officeDocument/2006/relationships/image" Target="../media/image16.jpeg"/><Relationship Id="rId4" Type="http://schemas.openxmlformats.org/officeDocument/2006/relationships/image" Target="../media/image3.jpg"/><Relationship Id="rId9" Type="http://schemas.openxmlformats.org/officeDocument/2006/relationships/image" Target="../media/image6.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10183"/>
          <a:stretch/>
        </p:blipFill>
        <p:spPr>
          <a:xfrm>
            <a:off x="1212452" y="873703"/>
            <a:ext cx="5347497" cy="3953683"/>
          </a:xfrm>
          <a:prstGeom prst="rect">
            <a:avLst/>
          </a:prstGeom>
        </p:spPr>
      </p:pic>
      <p:sp>
        <p:nvSpPr>
          <p:cNvPr id="3" name="Rectangle 2"/>
          <p:cNvSpPr/>
          <p:nvPr/>
        </p:nvSpPr>
        <p:spPr>
          <a:xfrm>
            <a:off x="1" y="4767600"/>
            <a:ext cx="7772399" cy="933941"/>
          </a:xfrm>
          <a:prstGeom prst="rect">
            <a:avLst/>
          </a:prstGeom>
          <a:gradFill>
            <a:gsLst>
              <a:gs pos="0">
                <a:schemeClr val="accent1">
                  <a:lumMod val="5000"/>
                  <a:lumOff val="95000"/>
                  <a:alpha val="0"/>
                </a:schemeClr>
              </a:gs>
              <a:gs pos="82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0212" y="5037391"/>
            <a:ext cx="7691976" cy="3077766"/>
          </a:xfrm>
          <a:prstGeom prst="rect">
            <a:avLst/>
          </a:prstGeom>
        </p:spPr>
        <p:txBody>
          <a:bodyPr wrap="square">
            <a:spAutoFit/>
          </a:bodyPr>
          <a:lstStyle/>
          <a:p>
            <a:pPr algn="ctr"/>
            <a:r>
              <a:rPr lang="en-US" sz="1300" dirty="0">
                <a:latin typeface="Adobe Caslon Pro" panose="0205050205050A020403" pitchFamily="18" charset="0"/>
              </a:rPr>
              <a:t>NEW UPGRADED, STATE-OF-THE-ART HVAC SYSTEM!</a:t>
            </a:r>
          </a:p>
          <a:p>
            <a:pPr algn="ctr"/>
            <a:endParaRPr lang="en-US" sz="900" dirty="0">
              <a:latin typeface="Adobe Caslon Pro" panose="0205050205050A020403" pitchFamily="18" charset="0"/>
            </a:endParaRPr>
          </a:p>
          <a:p>
            <a:pPr algn="ctr"/>
            <a:r>
              <a:rPr lang="en-US" sz="1200" dirty="0">
                <a:latin typeface="Adobe Caslon Pro" panose="0205050205050A020403" pitchFamily="18" charset="0"/>
              </a:rPr>
              <a:t>The house has been redone to picture-perfect inside and out -- a BIG opportunity, therefore, to purchase a one-owner custom-home in the Bluffs of Tidewater Plantation Resort at today's low pricing. This livable floor plan features an expansive entry view from the front porch, encompassing the formal dining and living areas, straight through to the screened back porch, accessed from the living room, master bedroom and kitchen breakfast nook, which also adjoins a convenient deck for outdoor cooking. It is a BIG GREAT ROOM concept with lots of unique details and ceiling treatments, so comfort, flexible decorating ideas and style abound. On the main floor living space, there is also a guest bath, entry closet and two bedrooms in a popular split-bedroom floor plan with a large shared full bath. The master with </a:t>
            </a:r>
            <a:r>
              <a:rPr lang="en-US" sz="1200" dirty="0" err="1">
                <a:latin typeface="Adobe Caslon Pro" panose="0205050205050A020403" pitchFamily="18" charset="0"/>
              </a:rPr>
              <a:t>ensuite</a:t>
            </a:r>
            <a:r>
              <a:rPr lang="en-US" sz="1200" dirty="0">
                <a:latin typeface="Adobe Caslon Pro" panose="0205050205050A020403" pitchFamily="18" charset="0"/>
              </a:rPr>
              <a:t> and walk-in closet backs up to a secluded wooded conclave and the ease of the adjoining screened porch for a private, peaceful retreat and access to the deck and backyard. The yard is lightly wooded and nicely landscaped. Back inside, the dream kitchen has stainless steel appliances, granite countertops and a walk-in pantry. The utility room is off of the kitchen, leading to a two-car garage. Also off the kitchen hallway to the entry is the oversized upstairs bonus room with tons of storage! Looking for a one-level home with a separate man cave, game room, office or hobby loft, this is it. The home has been pre-inspected, painted, </a:t>
            </a:r>
            <a:r>
              <a:rPr lang="en-US" sz="1200" dirty="0" err="1">
                <a:latin typeface="Adobe Caslon Pro" panose="0205050205050A020403" pitchFamily="18" charset="0"/>
              </a:rPr>
              <a:t>recarpeted</a:t>
            </a:r>
            <a:r>
              <a:rPr lang="en-US" sz="1200" dirty="0">
                <a:latin typeface="Adobe Caslon Pro" panose="0205050205050A020403" pitchFamily="18" charset="0"/>
              </a:rPr>
              <a:t> in neutral Berber and is ready for immediate occupancy. Easy living, symmetry of design and a pleasingly hidden-away lot invite a simple but elegant beach lifestyle. </a:t>
            </a:r>
          </a:p>
        </p:txBody>
      </p:sp>
      <p:sp>
        <p:nvSpPr>
          <p:cNvPr id="2" name="Rectangle 1"/>
          <p:cNvSpPr/>
          <p:nvPr/>
        </p:nvSpPr>
        <p:spPr>
          <a:xfrm>
            <a:off x="1644394" y="4027167"/>
            <a:ext cx="4483613" cy="800219"/>
          </a:xfrm>
          <a:prstGeom prst="rect">
            <a:avLst/>
          </a:prstGeom>
        </p:spPr>
        <p:txBody>
          <a:bodyPr wrap="square">
            <a:spAutoFit/>
          </a:bodyPr>
          <a:lstStyle/>
          <a:p>
            <a:pPr algn="ctr"/>
            <a:r>
              <a:rPr lang="en-US" dirty="0">
                <a:solidFill>
                  <a:schemeClr val="bg1"/>
                </a:solidFill>
                <a:effectLst>
                  <a:outerShdw blurRad="38100" dist="38100" dir="2700000" algn="tl">
                    <a:srgbClr val="000000">
                      <a:alpha val="43137"/>
                    </a:srgbClr>
                  </a:outerShdw>
                </a:effectLst>
                <a:latin typeface="Adobe Caslon Pro Bold" panose="0205070206050A020403" pitchFamily="18" charset="0"/>
              </a:rPr>
              <a:t>810 </a:t>
            </a:r>
            <a:r>
              <a:rPr lang="en-US" dirty="0" err="1">
                <a:solidFill>
                  <a:schemeClr val="bg1"/>
                </a:solidFill>
                <a:effectLst>
                  <a:outerShdw blurRad="38100" dist="38100" dir="2700000" algn="tl">
                    <a:srgbClr val="000000">
                      <a:alpha val="43137"/>
                    </a:srgbClr>
                  </a:outerShdw>
                </a:effectLst>
                <a:latin typeface="Adobe Caslon Pro Bold" panose="0205070206050A020403" pitchFamily="18" charset="0"/>
              </a:rPr>
              <a:t>Morrall</a:t>
            </a:r>
            <a:r>
              <a:rPr lang="en-US" dirty="0">
                <a:solidFill>
                  <a:schemeClr val="bg1"/>
                </a:solidFill>
                <a:effectLst>
                  <a:outerShdw blurRad="38100" dist="38100" dir="2700000" algn="tl">
                    <a:srgbClr val="000000">
                      <a:alpha val="43137"/>
                    </a:srgbClr>
                  </a:outerShdw>
                </a:effectLst>
                <a:latin typeface="Adobe Caslon Pro Bold" panose="0205070206050A020403" pitchFamily="18" charset="0"/>
              </a:rPr>
              <a:t> </a:t>
            </a:r>
            <a:r>
              <a:rPr lang="en-US" dirty="0" err="1">
                <a:solidFill>
                  <a:schemeClr val="bg1"/>
                </a:solidFill>
                <a:effectLst>
                  <a:outerShdw blurRad="38100" dist="38100" dir="2700000" algn="tl">
                    <a:srgbClr val="000000">
                      <a:alpha val="43137"/>
                    </a:srgbClr>
                  </a:outerShdw>
                </a:effectLst>
                <a:latin typeface="Adobe Caslon Pro Bold" panose="0205070206050A020403" pitchFamily="18" charset="0"/>
              </a:rPr>
              <a:t>Dr</a:t>
            </a:r>
            <a:endParaRPr lang="en-US" dirty="0">
              <a:solidFill>
                <a:schemeClr val="bg1"/>
              </a:solidFill>
              <a:effectLst>
                <a:outerShdw blurRad="38100" dist="38100" dir="2700000" algn="tl">
                  <a:srgbClr val="000000">
                    <a:alpha val="43137"/>
                  </a:srgbClr>
                </a:outerShdw>
              </a:effectLst>
              <a:latin typeface="Adobe Caslon Pro Bold" panose="0205070206050A020403" pitchFamily="18" charset="0"/>
            </a:endParaRPr>
          </a:p>
          <a:p>
            <a:pPr algn="ctr"/>
            <a:r>
              <a:rPr lang="en-US" sz="1400" dirty="0">
                <a:solidFill>
                  <a:schemeClr val="bg1"/>
                </a:solidFill>
                <a:effectLst>
                  <a:outerShdw blurRad="38100" dist="38100" dir="2700000" algn="tl">
                    <a:srgbClr val="000000">
                      <a:alpha val="43137"/>
                    </a:srgbClr>
                  </a:outerShdw>
                </a:effectLst>
                <a:latin typeface="Adobe Caslon Pro Bold" panose="0205070206050A020403" pitchFamily="18" charset="0"/>
              </a:rPr>
              <a:t>Tidewater Plantation - North Myrtle Beach, SC 29582</a:t>
            </a:r>
          </a:p>
          <a:p>
            <a:pPr algn="ctr"/>
            <a:r>
              <a:rPr lang="en-US" sz="1400" dirty="0">
                <a:solidFill>
                  <a:schemeClr val="bg1"/>
                </a:solidFill>
                <a:effectLst>
                  <a:outerShdw blurRad="38100" dist="38100" dir="2700000" algn="tl">
                    <a:srgbClr val="000000">
                      <a:alpha val="43137"/>
                    </a:srgbClr>
                  </a:outerShdw>
                </a:effectLst>
                <a:latin typeface="Adobe Caslon Pro Bold" panose="0205070206050A020403" pitchFamily="18" charset="0"/>
              </a:rPr>
              <a:t>MLS# 1807840 - $349,900</a:t>
            </a:r>
            <a:endParaRPr lang="en-US" sz="1200" dirty="0">
              <a:solidFill>
                <a:schemeClr val="bg1"/>
              </a:solidFill>
              <a:effectLst>
                <a:outerShdw blurRad="38100" dist="38100" dir="2700000" algn="tl">
                  <a:srgbClr val="000000">
                    <a:alpha val="43137"/>
                  </a:srgbClr>
                </a:outerShdw>
              </a:effectLst>
              <a:latin typeface="Adobe Caslon Pro" panose="0205050205050A020403" pitchFamily="18" charset="0"/>
            </a:endParaRPr>
          </a:p>
        </p:txBody>
      </p:sp>
      <p:sp>
        <p:nvSpPr>
          <p:cNvPr id="20" name="Rectangle 19"/>
          <p:cNvSpPr/>
          <p:nvPr/>
        </p:nvSpPr>
        <p:spPr>
          <a:xfrm>
            <a:off x="1" y="9162"/>
            <a:ext cx="7772399" cy="553998"/>
          </a:xfrm>
          <a:prstGeom prst="rect">
            <a:avLst/>
          </a:prstGeom>
        </p:spPr>
        <p:txBody>
          <a:bodyPr wrap="square">
            <a:spAutoFit/>
          </a:bodyPr>
          <a:lstStyle/>
          <a:p>
            <a:pPr algn="ctr"/>
            <a:r>
              <a:rPr lang="en-US" sz="3000" dirty="0">
                <a:latin typeface="AR DECODE" panose="02000000000000000000" pitchFamily="2" charset="0"/>
              </a:rPr>
              <a:t>Lots Of Upgrades - Overlooks Tidewater Nature Enclave</a:t>
            </a:r>
            <a:endParaRPr lang="en-US" sz="3000" b="1" dirty="0">
              <a:solidFill>
                <a:srgbClr val="FFFF00"/>
              </a:solidFill>
              <a:effectLst>
                <a:outerShdw blurRad="50800" dist="38100" dir="2700000" algn="tl" rotWithShape="0">
                  <a:schemeClr val="tx1">
                    <a:alpha val="40000"/>
                  </a:schemeClr>
                </a:outerShdw>
              </a:effectLst>
              <a:latin typeface="AR DECODE" panose="02000000000000000000" pitchFamily="2" charset="0"/>
            </a:endParaRP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181" y="9233874"/>
            <a:ext cx="904875" cy="682162"/>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4160" y="9233874"/>
            <a:ext cx="838198" cy="688520"/>
          </a:xfrm>
          <a:prstGeom prst="rect">
            <a:avLst/>
          </a:prstGeom>
        </p:spPr>
      </p:pic>
      <p:sp>
        <p:nvSpPr>
          <p:cNvPr id="26" name="Rectangle 25"/>
          <p:cNvSpPr/>
          <p:nvPr/>
        </p:nvSpPr>
        <p:spPr>
          <a:xfrm>
            <a:off x="1906114" y="9233874"/>
            <a:ext cx="1931374" cy="646331"/>
          </a:xfrm>
          <a:prstGeom prst="rect">
            <a:avLst/>
          </a:prstGeom>
        </p:spPr>
        <p:txBody>
          <a:bodyPr wrap="square">
            <a:spAutoFit/>
          </a:bodyPr>
          <a:lstStyle/>
          <a:p>
            <a:pPr algn="ctr"/>
            <a:r>
              <a:rPr lang="en-US" sz="1400" dirty="0">
                <a:solidFill>
                  <a:srgbClr val="000000"/>
                </a:solidFill>
                <a:latin typeface="Arial" panose="020B0604020202020204" pitchFamily="34" charset="0"/>
              </a:rPr>
              <a:t>Deborah Collins</a:t>
            </a:r>
          </a:p>
          <a:p>
            <a:pPr algn="ctr"/>
            <a:r>
              <a:rPr lang="en-US" sz="1100" dirty="0">
                <a:solidFill>
                  <a:srgbClr val="000000"/>
                </a:solidFill>
                <a:latin typeface="Arial" panose="020B0604020202020204" pitchFamily="34" charset="0"/>
              </a:rPr>
              <a:t>843-424-9013</a:t>
            </a:r>
          </a:p>
          <a:p>
            <a:pPr algn="ctr"/>
            <a:r>
              <a:rPr lang="en-US" sz="1100" dirty="0">
                <a:solidFill>
                  <a:srgbClr val="093E6E"/>
                </a:solidFill>
                <a:latin typeface="Arial" panose="020B0604020202020204" pitchFamily="34" charset="0"/>
                <a:hlinkClick r:id="rId5"/>
              </a:rPr>
              <a:t>dctidewater@yahoo.com</a:t>
            </a:r>
            <a:endParaRPr lang="en-US" sz="1100" b="0" i="0" dirty="0">
              <a:solidFill>
                <a:srgbClr val="000000"/>
              </a:solidFill>
              <a:effectLst/>
              <a:latin typeface="Arial" panose="020B0604020202020204" pitchFamily="34" charset="0"/>
            </a:endParaRPr>
          </a:p>
        </p:txBody>
      </p:sp>
      <p:sp>
        <p:nvSpPr>
          <p:cNvPr id="27" name="Rectangle 26"/>
          <p:cNvSpPr/>
          <p:nvPr/>
        </p:nvSpPr>
        <p:spPr>
          <a:xfrm>
            <a:off x="3934912" y="9233874"/>
            <a:ext cx="1913756" cy="646331"/>
          </a:xfrm>
          <a:prstGeom prst="rect">
            <a:avLst/>
          </a:prstGeom>
        </p:spPr>
        <p:txBody>
          <a:bodyPr wrap="square">
            <a:spAutoFit/>
          </a:bodyPr>
          <a:lstStyle/>
          <a:p>
            <a:pPr algn="ctr"/>
            <a:r>
              <a:rPr lang="en-US" sz="1400" dirty="0">
                <a:solidFill>
                  <a:srgbClr val="000000"/>
                </a:solidFill>
                <a:latin typeface="Arial" panose="020B0604020202020204" pitchFamily="34" charset="0"/>
              </a:rPr>
              <a:t>Connie Ross-Karl</a:t>
            </a:r>
          </a:p>
          <a:p>
            <a:pPr algn="ctr"/>
            <a:r>
              <a:rPr lang="en-US" sz="1100" dirty="0">
                <a:solidFill>
                  <a:srgbClr val="000000"/>
                </a:solidFill>
                <a:latin typeface="Arial" panose="020B0604020202020204" pitchFamily="34" charset="0"/>
              </a:rPr>
              <a:t>702-306-2643</a:t>
            </a:r>
          </a:p>
          <a:p>
            <a:pPr algn="ctr"/>
            <a:r>
              <a:rPr lang="en-US" sz="1100" dirty="0">
                <a:solidFill>
                  <a:srgbClr val="093E6E"/>
                </a:solidFill>
                <a:latin typeface="Arial" panose="020B0604020202020204" pitchFamily="34" charset="0"/>
                <a:hlinkClick r:id="rId6"/>
              </a:rPr>
              <a:t>conniesross@aol.com</a:t>
            </a:r>
            <a:endParaRPr lang="en-US" sz="1100" b="0" i="0" dirty="0">
              <a:solidFill>
                <a:srgbClr val="000000"/>
              </a:solidFill>
              <a:effectLst/>
              <a:latin typeface="Arial" panose="020B0604020202020204" pitchFamily="34" charset="0"/>
            </a:endParaRPr>
          </a:p>
        </p:txBody>
      </p:sp>
      <p:sp>
        <p:nvSpPr>
          <p:cNvPr id="28" name="Rectangle 27"/>
          <p:cNvSpPr/>
          <p:nvPr/>
        </p:nvSpPr>
        <p:spPr>
          <a:xfrm>
            <a:off x="0" y="9837384"/>
            <a:ext cx="7772400" cy="215444"/>
          </a:xfrm>
          <a:prstGeom prst="rect">
            <a:avLst/>
          </a:prstGeom>
        </p:spPr>
        <p:txBody>
          <a:bodyPr wrap="square">
            <a:spAutoFit/>
          </a:bodyPr>
          <a:lstStyle/>
          <a:p>
            <a:pPr algn="ctr"/>
            <a:r>
              <a:rPr lang="en-US" sz="800" dirty="0">
                <a:solidFill>
                  <a:srgbClr val="000000"/>
                </a:solidFill>
                <a:latin typeface="Arial" panose="020B0604020202020204" pitchFamily="34" charset="0"/>
              </a:rPr>
              <a:t>NEW WAY PROPERTIES MYRTLE BEACH</a:t>
            </a:r>
            <a:r>
              <a:rPr lang="en-US" sz="800" dirty="0">
                <a:solidFill>
                  <a:srgbClr val="093E6E"/>
                </a:solidFill>
                <a:latin typeface="Arial" panose="020B0604020202020204" pitchFamily="34" charset="0"/>
              </a:rPr>
              <a:t> </a:t>
            </a:r>
            <a:endParaRPr lang="en-US" sz="800" dirty="0"/>
          </a:p>
        </p:txBody>
      </p:sp>
      <p:grpSp>
        <p:nvGrpSpPr>
          <p:cNvPr id="7" name="Group 6"/>
          <p:cNvGrpSpPr/>
          <p:nvPr/>
        </p:nvGrpSpPr>
        <p:grpSpPr>
          <a:xfrm>
            <a:off x="107946" y="629422"/>
            <a:ext cx="7556508" cy="4430136"/>
            <a:chOff x="85696" y="629422"/>
            <a:chExt cx="7556508" cy="4430136"/>
          </a:xfrm>
        </p:grpSpPr>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696" y="1766035"/>
              <a:ext cx="1536445" cy="1020296"/>
            </a:xfrm>
            <a:prstGeom prst="rect">
              <a:avLst/>
            </a:prstGeom>
            <a:ln>
              <a:solidFill>
                <a:schemeClr val="bg1"/>
              </a:solidFill>
            </a:ln>
            <a:effectLst/>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696" y="2902648"/>
              <a:ext cx="1536445" cy="1020296"/>
            </a:xfrm>
            <a:prstGeom prst="rect">
              <a:avLst/>
            </a:prstGeom>
            <a:ln>
              <a:solidFill>
                <a:schemeClr val="bg1"/>
              </a:solidFill>
            </a:ln>
            <a:effectLst/>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696" y="629422"/>
              <a:ext cx="1536445" cy="1020296"/>
            </a:xfrm>
            <a:prstGeom prst="rect">
              <a:avLst/>
            </a:prstGeom>
            <a:ln>
              <a:solidFill>
                <a:schemeClr val="bg1"/>
              </a:solidFill>
            </a:ln>
            <a:effectLst/>
          </p:spPr>
        </p:pic>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5696" y="4039262"/>
              <a:ext cx="1536445" cy="1020296"/>
            </a:xfrm>
            <a:prstGeom prst="rect">
              <a:avLst/>
            </a:prstGeom>
            <a:ln>
              <a:solidFill>
                <a:schemeClr val="bg1"/>
              </a:solidFill>
            </a:ln>
            <a:effectLst/>
          </p:spPr>
        </p:pic>
        <p:pic>
          <p:nvPicPr>
            <p:cNvPr id="22" name="Picture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05759" y="1766035"/>
              <a:ext cx="1536445" cy="1020296"/>
            </a:xfrm>
            <a:prstGeom prst="rect">
              <a:avLst/>
            </a:prstGeom>
            <a:ln>
              <a:solidFill>
                <a:schemeClr val="bg1"/>
              </a:solidFill>
            </a:ln>
            <a:effectLst/>
          </p:spPr>
        </p:pic>
        <p:pic>
          <p:nvPicPr>
            <p:cNvPr id="23" name="Picture 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05759" y="2902648"/>
              <a:ext cx="1536445" cy="1020296"/>
            </a:xfrm>
            <a:prstGeom prst="rect">
              <a:avLst/>
            </a:prstGeom>
            <a:ln>
              <a:solidFill>
                <a:schemeClr val="bg1"/>
              </a:solidFill>
            </a:ln>
            <a:effectLst/>
          </p:spPr>
        </p:pic>
        <p:pic>
          <p:nvPicPr>
            <p:cNvPr id="29" name="Picture 2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105759" y="629422"/>
              <a:ext cx="1536445" cy="1020296"/>
            </a:xfrm>
            <a:prstGeom prst="rect">
              <a:avLst/>
            </a:prstGeom>
            <a:ln>
              <a:solidFill>
                <a:schemeClr val="bg1"/>
              </a:solidFill>
            </a:ln>
            <a:effectLst/>
          </p:spPr>
        </p:pic>
        <p:pic>
          <p:nvPicPr>
            <p:cNvPr id="30" name="Picture 2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105759" y="4039262"/>
              <a:ext cx="1536445" cy="1020296"/>
            </a:xfrm>
            <a:prstGeom prst="rect">
              <a:avLst/>
            </a:prstGeom>
            <a:ln>
              <a:solidFill>
                <a:schemeClr val="bg1"/>
              </a:solidFill>
            </a:ln>
            <a:effectLst/>
          </p:spPr>
        </p:pic>
      </p:grpSp>
      <p:pic>
        <p:nvPicPr>
          <p:cNvPr id="31" name="Picture 3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0253" y="8035450"/>
            <a:ext cx="1536192" cy="1023411"/>
          </a:xfrm>
          <a:prstGeom prst="rect">
            <a:avLst/>
          </a:prstGeom>
          <a:ln>
            <a:solidFill>
              <a:schemeClr val="bg1"/>
            </a:solidFill>
          </a:ln>
          <a:effectLst/>
        </p:spPr>
      </p:pic>
      <p:pic>
        <p:nvPicPr>
          <p:cNvPr id="32" name="Picture 3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285559" y="8037007"/>
            <a:ext cx="1455129" cy="1020296"/>
          </a:xfrm>
          <a:prstGeom prst="rect">
            <a:avLst/>
          </a:prstGeom>
          <a:ln>
            <a:solidFill>
              <a:schemeClr val="bg1"/>
            </a:solidFill>
          </a:ln>
          <a:effectLst/>
        </p:spPr>
      </p:pic>
      <p:pic>
        <p:nvPicPr>
          <p:cNvPr id="33" name="Picture 3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708865" y="8037007"/>
            <a:ext cx="1532839" cy="1020296"/>
          </a:xfrm>
          <a:prstGeom prst="rect">
            <a:avLst/>
          </a:prstGeom>
          <a:ln>
            <a:solidFill>
              <a:schemeClr val="bg1"/>
            </a:solidFill>
          </a:ln>
          <a:effectLst/>
        </p:spPr>
      </p:pic>
      <p:pic>
        <p:nvPicPr>
          <p:cNvPr id="34" name="Picture 3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190596" y="8037007"/>
            <a:ext cx="1474416" cy="1020296"/>
          </a:xfrm>
          <a:prstGeom prst="rect">
            <a:avLst/>
          </a:prstGeom>
          <a:ln>
            <a:solidFill>
              <a:schemeClr val="bg1"/>
            </a:solidFill>
          </a:ln>
          <a:effectLst/>
        </p:spPr>
      </p:pic>
      <p:pic>
        <p:nvPicPr>
          <p:cNvPr id="35" name="Picture 3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610298" y="8037007"/>
            <a:ext cx="1536445" cy="1020296"/>
          </a:xfrm>
          <a:prstGeom prst="rect">
            <a:avLst/>
          </a:prstGeom>
          <a:ln>
            <a:solidFill>
              <a:schemeClr val="bg1"/>
            </a:solidFill>
          </a:ln>
          <a:effectLst/>
        </p:spPr>
      </p:pic>
      <p:sp>
        <p:nvSpPr>
          <p:cNvPr id="36" name="Rectangle 35"/>
          <p:cNvSpPr/>
          <p:nvPr/>
        </p:nvSpPr>
        <p:spPr>
          <a:xfrm>
            <a:off x="-5512970" y="985681"/>
            <a:ext cx="4483613" cy="307777"/>
          </a:xfrm>
          <a:prstGeom prst="rect">
            <a:avLst/>
          </a:prstGeom>
        </p:spPr>
        <p:txBody>
          <a:bodyPr wrap="square">
            <a:spAutoFit/>
          </a:bodyPr>
          <a:lstStyle/>
          <a:p>
            <a:pPr algn="ctr"/>
            <a:r>
              <a:rPr lang="en-US" sz="1400" i="1" dirty="0">
                <a:solidFill>
                  <a:srgbClr val="FF0000"/>
                </a:solidFill>
                <a:latin typeface="Adobe Caslon Pro Bold" panose="0205070206050A020403" pitchFamily="18" charset="0"/>
              </a:rPr>
              <a:t>$1,000 selling agent bonus paid by seller if sold by 3/31/16</a:t>
            </a:r>
            <a:endParaRPr lang="en-US" sz="1400" i="1" dirty="0">
              <a:solidFill>
                <a:srgbClr val="FF0000"/>
              </a:solidFill>
              <a:latin typeface="Adobe Caslon Pro" panose="0205050205050A020403" pitchFamily="18" charset="0"/>
            </a:endParaRPr>
          </a:p>
        </p:txBody>
      </p:sp>
    </p:spTree>
    <p:extLst>
      <p:ext uri="{BB962C8B-B14F-4D97-AF65-F5344CB8AC3E}">
        <p14:creationId xmlns:p14="http://schemas.microsoft.com/office/powerpoint/2010/main" val="27030241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369</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Adobe Caslon Pro</vt:lpstr>
      <vt:lpstr>Adobe Caslon Pro Bold</vt:lpstr>
      <vt:lpstr>AR DECODE</vt: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14</cp:revision>
  <dcterms:created xsi:type="dcterms:W3CDTF">2016-01-18T21:52:04Z</dcterms:created>
  <dcterms:modified xsi:type="dcterms:W3CDTF">2018-04-12T13:57:21Z</dcterms:modified>
</cp:coreProperties>
</file>