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71" d="100"/>
          <a:sy n="71" d="100"/>
        </p:scale>
        <p:origin x="2958" y="11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5/29/2025</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3" Type="http://schemas.openxmlformats.org/officeDocument/2006/relationships/hyperlink" Target="http://www.avenuerealtyco.com/" TargetMode="External"/><Relationship Id="rId7" Type="http://schemas.openxmlformats.org/officeDocument/2006/relationships/image" Target="../media/image4.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mailto:gboger@avenuerealtyco.com" TargetMode="External"/><Relationship Id="rId4" Type="http://schemas.openxmlformats.org/officeDocument/2006/relationships/image" Target="../media/image2.png"/><Relationship Id="rId9"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934986CF-28B4-6911-863C-0761A09EDD5A}"/>
              </a:ext>
            </a:extLst>
          </p:cNvPr>
          <p:cNvSpPr/>
          <p:nvPr/>
        </p:nvSpPr>
        <p:spPr>
          <a:xfrm>
            <a:off x="1" y="6842909"/>
            <a:ext cx="8229598" cy="2285241"/>
          </a:xfrm>
          <a:prstGeom prst="rect">
            <a:avLst/>
          </a:prstGeom>
        </p:spPr>
        <p:txBody>
          <a:bodyPr wrap="square">
            <a:spAutoFit/>
          </a:bodyPr>
          <a:lstStyle/>
          <a:p>
            <a:pPr algn="ctr"/>
            <a:r>
              <a:rPr lang="en-US" sz="950" dirty="0">
                <a:ln w="3175">
                  <a:noFill/>
                </a:ln>
                <a:solidFill>
                  <a:schemeClr val="accent1">
                    <a:lumMod val="75000"/>
                  </a:schemeClr>
                </a:solidFill>
                <a:latin typeface="Montserrat ExtraLight" panose="00000300000000000000" pitchFamily="50" charset="0"/>
              </a:rPr>
              <a:t>Welcome to Creekside Park! This opportunity does not come often! Discover this charming two-story brick home nestled in one of Mount Pleasant's most desirable and family-friendly neighborhoods. Situated on one of the best lots in the area, this property offers a serene lifestyle with 10 acres of protected greenspace directly behind the home, a private neighborhood boat landing, and the Creekside Tennis and Swim Club just steps away from your front door. The spacious backyard features lush landscaping adorned with majestic Live Oaks, offering both privacy and scenic views. Inside, you'll find hardwood floors throughout, a formal layout, and a welcoming great room with soaring 20-foot ceilings, a large brick fireplace, and plenty of natural light.</a:t>
            </a:r>
          </a:p>
          <a:p>
            <a:pPr algn="ctr"/>
            <a:r>
              <a:rPr lang="en-US" sz="950" dirty="0">
                <a:ln w="3175">
                  <a:noFill/>
                </a:ln>
                <a:solidFill>
                  <a:schemeClr val="accent1">
                    <a:lumMod val="75000"/>
                  </a:schemeClr>
                </a:solidFill>
                <a:latin typeface="Montserrat ExtraLight" panose="00000300000000000000" pitchFamily="50" charset="0"/>
              </a:rPr>
              <a:t>The open and beautifully illuminated great room flows seamlessly into the kitchen and breakfast area, as well as the formal dining and living rooms. A cozy living room with library and charming bay window provides additional elegance and character.</a:t>
            </a:r>
          </a:p>
          <a:p>
            <a:pPr algn="ctr"/>
            <a:r>
              <a:rPr lang="en-US" sz="950" dirty="0">
                <a:ln w="3175">
                  <a:noFill/>
                </a:ln>
                <a:solidFill>
                  <a:schemeClr val="accent1">
                    <a:lumMod val="75000"/>
                  </a:schemeClr>
                </a:solidFill>
                <a:latin typeface="Montserrat ExtraLight" panose="00000300000000000000" pitchFamily="50" charset="0"/>
              </a:rPr>
              <a:t>This well-maintained home is move-in ready or offers the perfect opportunity to customize it into your dream space. The layout allows for the potential to create a large primary suite on the main floor or to open up the floor plan further by reconfiguring the kitchen and great room. Additionally, one of the bedrooms could be used for a large office or game room, perfect for working from home.</a:t>
            </a:r>
          </a:p>
          <a:p>
            <a:pPr algn="ctr"/>
            <a:r>
              <a:rPr lang="en-US" sz="950" dirty="0">
                <a:ln w="3175">
                  <a:noFill/>
                </a:ln>
                <a:solidFill>
                  <a:schemeClr val="accent1">
                    <a:lumMod val="75000"/>
                  </a:schemeClr>
                </a:solidFill>
                <a:latin typeface="Montserrat ExtraLight" panose="00000300000000000000" pitchFamily="50" charset="0"/>
              </a:rPr>
              <a:t>A prime location and opportunity, Creekside Park is ideally located just minutes from Highway 17, Downtown Charleston, and the pristine beaches of Isle of Palms and Sullivans Island. Plus, you'll enjoy easy access to Whole Foods, Trader Joe's, and an array of shopping and dining options in Mount Pleasant. Don't miss your chance to see this beautiful home and schedule a tour today! It won't stay on the market for long. AS-IS Estate Sale.</a:t>
            </a:r>
          </a:p>
        </p:txBody>
      </p:sp>
      <p:pic>
        <p:nvPicPr>
          <p:cNvPr id="8" name="Picture 7">
            <a:extLst>
              <a:ext uri="{FF2B5EF4-FFF2-40B4-BE49-F238E27FC236}">
                <a16:creationId xmlns:a16="http://schemas.microsoft.com/office/drawing/2014/main" id="{5FF7D51E-87B4-42D8-A7C8-1EFAB7726AB9}"/>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a:off x="723901" y="803121"/>
            <a:ext cx="6781799" cy="4521200"/>
          </a:xfrm>
          <a:prstGeom prst="rect">
            <a:avLst/>
          </a:prstGeom>
          <a:ln w="3175">
            <a:solidFill>
              <a:schemeClr val="bg1"/>
            </a:solidFill>
          </a:ln>
          <a:effectLst/>
        </p:spPr>
      </p:pic>
      <p:sp>
        <p:nvSpPr>
          <p:cNvPr id="14" name="Rectangle 13"/>
          <p:cNvSpPr/>
          <p:nvPr/>
        </p:nvSpPr>
        <p:spPr>
          <a:xfrm>
            <a:off x="4772751" y="9260147"/>
            <a:ext cx="3456849" cy="415498"/>
          </a:xfrm>
          <a:prstGeom prst="rect">
            <a:avLst/>
          </a:prstGeom>
        </p:spPr>
        <p:txBody>
          <a:bodyPr wrap="square">
            <a:spAutoFit/>
          </a:bodyPr>
          <a:lstStyle/>
          <a:p>
            <a:pPr algn="r"/>
            <a:r>
              <a:rPr lang="en-US" sz="1050" dirty="0">
                <a:latin typeface="Montserrat ExtraLight" panose="00000300000000000000" pitchFamily="50" charset="0"/>
              </a:rPr>
              <a:t>Avenue Realty Company</a:t>
            </a:r>
          </a:p>
          <a:p>
            <a:pPr algn="r"/>
            <a:r>
              <a:rPr lang="en-US" sz="1050" dirty="0">
                <a:latin typeface="Montserrat ExtraLight" panose="00000300000000000000" pitchFamily="50" charset="0"/>
                <a:hlinkClick r:id="rId3"/>
              </a:rPr>
              <a:t>www.avenuerealtyco.com</a:t>
            </a:r>
            <a:r>
              <a:rPr lang="en-US" sz="1050" dirty="0">
                <a:latin typeface="Montserrat ExtraLight" panose="00000300000000000000" pitchFamily="50" charset="0"/>
              </a:rPr>
              <a:t> </a:t>
            </a:r>
          </a:p>
        </p:txBody>
      </p:sp>
      <p:pic>
        <p:nvPicPr>
          <p:cNvPr id="23"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760857" y="9113953"/>
            <a:ext cx="707886" cy="7078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0" y="9113953"/>
            <a:ext cx="3456849" cy="707886"/>
          </a:xfrm>
          <a:prstGeom prst="rect">
            <a:avLst/>
          </a:prstGeom>
        </p:spPr>
        <p:txBody>
          <a:bodyPr wrap="square">
            <a:spAutoFit/>
          </a:bodyPr>
          <a:lstStyle/>
          <a:p>
            <a:r>
              <a:rPr lang="en-US" sz="1600" dirty="0">
                <a:latin typeface="Montserrat ExtraLight" panose="00000300000000000000" pitchFamily="50" charset="0"/>
              </a:rPr>
              <a:t>Greg Boger</a:t>
            </a:r>
          </a:p>
          <a:p>
            <a:r>
              <a:rPr lang="en-US" sz="1200" dirty="0">
                <a:latin typeface="Montserrat ExtraLight" panose="00000300000000000000" pitchFamily="50" charset="0"/>
              </a:rPr>
              <a:t>843-277-5845</a:t>
            </a:r>
          </a:p>
          <a:p>
            <a:r>
              <a:rPr lang="en-US" sz="1200" dirty="0">
                <a:latin typeface="Montserrat ExtraLight" panose="00000300000000000000" pitchFamily="50" charset="0"/>
                <a:hlinkClick r:id="rId5"/>
              </a:rPr>
              <a:t>gboger@avenuerealtyco.com</a:t>
            </a:r>
            <a:r>
              <a:rPr lang="en-US" sz="1200" dirty="0">
                <a:latin typeface="Montserrat ExtraLight" panose="00000300000000000000" pitchFamily="50" charset="0"/>
              </a:rPr>
              <a:t> </a:t>
            </a:r>
          </a:p>
        </p:txBody>
      </p:sp>
      <p:pic>
        <p:nvPicPr>
          <p:cNvPr id="26" name="Picture 25">
            <a:extLst>
              <a:ext uri="{FF2B5EF4-FFF2-40B4-BE49-F238E27FC236}">
                <a16:creationId xmlns:a16="http://schemas.microsoft.com/office/drawing/2014/main" id="{3FFD9299-D595-423B-8AC6-B45762C384F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723901" y="5392222"/>
            <a:ext cx="2198666" cy="1465777"/>
          </a:xfrm>
          <a:prstGeom prst="rect">
            <a:avLst/>
          </a:prstGeom>
        </p:spPr>
      </p:pic>
      <p:pic>
        <p:nvPicPr>
          <p:cNvPr id="16" name="Picture 15">
            <a:extLst>
              <a:ext uri="{FF2B5EF4-FFF2-40B4-BE49-F238E27FC236}">
                <a16:creationId xmlns:a16="http://schemas.microsoft.com/office/drawing/2014/main" id="{F1C97419-5D6B-2126-A45A-0667FFCCA319}"/>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3016613" y="5392855"/>
            <a:ext cx="2196376" cy="1464251"/>
          </a:xfrm>
          <a:prstGeom prst="rect">
            <a:avLst/>
          </a:prstGeom>
        </p:spPr>
      </p:pic>
      <p:pic>
        <p:nvPicPr>
          <p:cNvPr id="17" name="Picture 16">
            <a:extLst>
              <a:ext uri="{FF2B5EF4-FFF2-40B4-BE49-F238E27FC236}">
                <a16:creationId xmlns:a16="http://schemas.microsoft.com/office/drawing/2014/main" id="{6D4FA094-238F-D9AC-C046-4B4E9EAF53D4}"/>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5308178" y="5392856"/>
            <a:ext cx="2196378" cy="1464252"/>
          </a:xfrm>
          <a:prstGeom prst="rect">
            <a:avLst/>
          </a:prstGeom>
        </p:spPr>
      </p:pic>
      <p:cxnSp>
        <p:nvCxnSpPr>
          <p:cNvPr id="11" name="Straight Connector 10">
            <a:extLst>
              <a:ext uri="{FF2B5EF4-FFF2-40B4-BE49-F238E27FC236}">
                <a16:creationId xmlns:a16="http://schemas.microsoft.com/office/drawing/2014/main" id="{07938309-BACA-04E4-9024-318A3D6B6257}"/>
              </a:ext>
            </a:extLst>
          </p:cNvPr>
          <p:cNvCxnSpPr>
            <a:cxnSpLocks/>
          </p:cNvCxnSpPr>
          <p:nvPr/>
        </p:nvCxnSpPr>
        <p:spPr>
          <a:xfrm>
            <a:off x="228600" y="241204"/>
            <a:ext cx="77724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723901" y="26894"/>
            <a:ext cx="6781799" cy="482408"/>
          </a:xfrm>
          <a:solidFill>
            <a:schemeClr val="bg1"/>
          </a:solidFill>
          <a:effectLst/>
        </p:spPr>
        <p:txBody>
          <a:bodyPr anchor="ctr">
            <a:noAutofit/>
          </a:bodyPr>
          <a:lstStyle/>
          <a:p>
            <a:r>
              <a:rPr lang="en-US" sz="4000" dirty="0">
                <a:latin typeface="P22 Marcel Script Pro" panose="02000000000000000000" pitchFamily="50" charset="0"/>
              </a:rPr>
              <a:t>Creekside Park  Price Reduction!</a:t>
            </a:r>
          </a:p>
        </p:txBody>
      </p:sp>
      <p:pic>
        <p:nvPicPr>
          <p:cNvPr id="13" name="Picture 2">
            <a:extLst>
              <a:ext uri="{FF2B5EF4-FFF2-40B4-BE49-F238E27FC236}">
                <a16:creationId xmlns:a16="http://schemas.microsoft.com/office/drawing/2014/main" id="{0EA08FD3-4091-4B61-A35F-0931472FB27A}"/>
              </a:ext>
            </a:extLst>
          </p:cNvPr>
          <p:cNvPicPr>
            <a:picLocks noChangeAspect="1" noChangeArrowheads="1"/>
          </p:cNvPicPr>
          <p:nvPr/>
        </p:nvPicPr>
        <p:blipFill>
          <a:blip r:embed="rId9" cstate="print">
            <a:duotone>
              <a:prstClr val="black"/>
              <a:schemeClr val="accent1">
                <a:tint val="45000"/>
                <a:satMod val="400000"/>
              </a:schemeClr>
            </a:duotone>
            <a:extLst>
              <a:ext uri="{28A0092B-C50C-407E-A947-70E740481C1C}">
                <a14:useLocalDpi xmlns:a14="http://schemas.microsoft.com/office/drawing/2010/main" val="0"/>
              </a:ext>
            </a:extLst>
          </a:blip>
          <a:srcRect/>
          <a:stretch/>
        </p:blipFill>
        <p:spPr bwMode="auto">
          <a:xfrm>
            <a:off x="3356873" y="9848157"/>
            <a:ext cx="1515854" cy="2102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1695450" y="5173922"/>
            <a:ext cx="4838700" cy="369332"/>
          </a:xfrm>
          <a:prstGeom prst="rect">
            <a:avLst/>
          </a:prstGeom>
          <a:solidFill>
            <a:schemeClr val="bg1"/>
          </a:solidFill>
        </p:spPr>
        <p:txBody>
          <a:bodyPr wrap="square">
            <a:spAutoFit/>
          </a:bodyPr>
          <a:lstStyle/>
          <a:p>
            <a:pPr algn="ctr"/>
            <a:r>
              <a:rPr lang="en-US" sz="1800" b="1" dirty="0">
                <a:ln w="3175">
                  <a:noFill/>
                </a:ln>
                <a:solidFill>
                  <a:schemeClr val="tx2"/>
                </a:solidFill>
                <a:latin typeface="Myriad Pro" panose="020B0503030403020204" pitchFamily="34" charset="0"/>
              </a:rPr>
              <a:t>Creekside Park | MLS# </a:t>
            </a:r>
            <a:r>
              <a:rPr lang="en-US" sz="1800" b="1" dirty="0">
                <a:solidFill>
                  <a:schemeClr val="tx2"/>
                </a:solidFill>
                <a:effectLst/>
                <a:latin typeface="Myriad Pro" panose="020B0503030403020204" pitchFamily="34" charset="0"/>
              </a:rPr>
              <a:t>25011870</a:t>
            </a:r>
            <a:r>
              <a:rPr lang="en-US" sz="1800" b="1" dirty="0">
                <a:ln w="3175">
                  <a:noFill/>
                </a:ln>
                <a:solidFill>
                  <a:schemeClr val="tx2"/>
                </a:solidFill>
                <a:latin typeface="Myriad Pro" panose="020B0503030403020204" pitchFamily="34" charset="0"/>
              </a:rPr>
              <a:t> | $1,599,000</a:t>
            </a:r>
          </a:p>
        </p:txBody>
      </p:sp>
      <p:sp>
        <p:nvSpPr>
          <p:cNvPr id="7" name="Title 1">
            <a:extLst>
              <a:ext uri="{FF2B5EF4-FFF2-40B4-BE49-F238E27FC236}">
                <a16:creationId xmlns:a16="http://schemas.microsoft.com/office/drawing/2014/main" id="{8D3221F6-CE62-98AC-0675-F7EFCDA3B338}"/>
              </a:ext>
            </a:extLst>
          </p:cNvPr>
          <p:cNvSpPr txBox="1">
            <a:spLocks/>
          </p:cNvSpPr>
          <p:nvPr/>
        </p:nvSpPr>
        <p:spPr>
          <a:xfrm>
            <a:off x="1" y="371148"/>
            <a:ext cx="8229598" cy="387154"/>
          </a:xfrm>
          <a:prstGeom prst="rect">
            <a:avLst/>
          </a:prstGeom>
          <a:noFill/>
          <a:effectLst/>
        </p:spPr>
        <p:txBody>
          <a:bodyPr vert="horz" lIns="101882" tIns="50941" rIns="101882" bIns="50941" rtlCol="0" anchor="t">
            <a:noAutofit/>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2400" b="1" dirty="0">
                <a:solidFill>
                  <a:schemeClr val="accent1">
                    <a:lumMod val="75000"/>
                  </a:schemeClr>
                </a:solidFill>
                <a:latin typeface="Myriad Pro" panose="020B0503030403020204" pitchFamily="34" charset="0"/>
                <a:cs typeface="Levenim MT" panose="020F0502020204030204" pitchFamily="2" charset="-79"/>
              </a:rPr>
              <a:t>810 Creekside Drive | Mount Pleasant</a:t>
            </a:r>
          </a:p>
        </p:txBody>
      </p:sp>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2584</TotalTime>
  <Words>368</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Montserrat ExtraLight</vt:lpstr>
      <vt:lpstr>Myriad Pro</vt:lpstr>
      <vt:lpstr>P22 Marcel Script Pro</vt:lpstr>
      <vt:lpstr>Office Theme</vt:lpstr>
      <vt:lpstr>Creekside Park  Price Reduction!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113</cp:revision>
  <dcterms:created xsi:type="dcterms:W3CDTF">2006-08-16T00:00:00Z</dcterms:created>
  <dcterms:modified xsi:type="dcterms:W3CDTF">2025-05-29T16:14:56Z</dcterms:modified>
</cp:coreProperties>
</file>