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9144000" cy="73152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304"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1E16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78" d="100"/>
          <a:sy n="78" d="100"/>
        </p:scale>
        <p:origin x="2100" y="50"/>
      </p:cViewPr>
      <p:guideLst>
        <p:guide orient="horz" pos="2304"/>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272454"/>
            <a:ext cx="7772400" cy="1568027"/>
          </a:xfrm>
        </p:spPr>
        <p:txBody>
          <a:bodyPr/>
          <a:lstStyle/>
          <a:p>
            <a:r>
              <a:rPr lang="en-US"/>
              <a:t>Click to edit Master title style</a:t>
            </a:r>
          </a:p>
        </p:txBody>
      </p:sp>
      <p:sp>
        <p:nvSpPr>
          <p:cNvPr id="3" name="Subtitle 2"/>
          <p:cNvSpPr>
            <a:spLocks noGrp="1"/>
          </p:cNvSpPr>
          <p:nvPr>
            <p:ph type="subTitle" idx="1"/>
          </p:nvPr>
        </p:nvSpPr>
        <p:spPr>
          <a:xfrm>
            <a:off x="1371600" y="4145280"/>
            <a:ext cx="6400800" cy="186944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5/30/2022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5/30/2022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92948"/>
            <a:ext cx="2057400" cy="624162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92948"/>
            <a:ext cx="6019800" cy="624162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5/30/2022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5/30/2022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700694"/>
            <a:ext cx="7772400" cy="1452880"/>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3100495"/>
            <a:ext cx="7772400" cy="160019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5/30/2022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706880"/>
            <a:ext cx="4038600" cy="482769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706880"/>
            <a:ext cx="4038600" cy="482769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5/30/2022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637454"/>
            <a:ext cx="4040188" cy="68241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319867"/>
            <a:ext cx="4040188" cy="421470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637454"/>
            <a:ext cx="4041775" cy="68241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2319867"/>
            <a:ext cx="4041775" cy="421470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5/30/2022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5/30/2022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5/30/2022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91253"/>
            <a:ext cx="3008313" cy="123952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91254"/>
            <a:ext cx="5111750" cy="624332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530774"/>
            <a:ext cx="3008313" cy="500380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5/30/2022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5120640"/>
            <a:ext cx="5486400" cy="604521"/>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53627"/>
            <a:ext cx="5486400" cy="438912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725161"/>
            <a:ext cx="5486400" cy="85851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5/30/2022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92947"/>
            <a:ext cx="8229600" cy="12192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706880"/>
            <a:ext cx="8229600" cy="482769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780107"/>
            <a:ext cx="2133600" cy="389467"/>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5/30/2022</a:t>
            </a:fld>
            <a:endParaRPr lang="en-US"/>
          </a:p>
        </p:txBody>
      </p:sp>
      <p:sp>
        <p:nvSpPr>
          <p:cNvPr id="5" name="Footer Placeholder 4"/>
          <p:cNvSpPr>
            <a:spLocks noGrp="1"/>
          </p:cNvSpPr>
          <p:nvPr>
            <p:ph type="ftr" sz="quarter" idx="3"/>
          </p:nvPr>
        </p:nvSpPr>
        <p:spPr>
          <a:xfrm>
            <a:off x="3124200" y="6780107"/>
            <a:ext cx="2895600" cy="38946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780107"/>
            <a:ext cx="2133600" cy="389467"/>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g"/><Relationship Id="rId3" Type="http://schemas.microsoft.com/office/2007/relationships/hdphoto" Target="../media/hdphoto1.wdp"/><Relationship Id="rId7" Type="http://schemas.openxmlformats.org/officeDocument/2006/relationships/image" Target="../media/image5.jp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4.jpeg"/><Relationship Id="rId5" Type="http://schemas.openxmlformats.org/officeDocument/2006/relationships/image" Target="../media/image3.jpg"/><Relationship Id="rId10" Type="http://schemas.openxmlformats.org/officeDocument/2006/relationships/image" Target="../media/image8.jpg"/><Relationship Id="rId4" Type="http://schemas.openxmlformats.org/officeDocument/2006/relationships/image" Target="../media/image2.jpg"/><Relationship Id="rId9" Type="http://schemas.openxmlformats.org/officeDocument/2006/relationships/image" Target="../media/image7.jp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extLst>
              <a:ext uri="{BEBA8EAE-BF5A-486C-A8C5-ECC9F3942E4B}">
                <a14:imgProps xmlns:a14="http://schemas.microsoft.com/office/drawing/2010/main">
                  <a14:imgLayer r:embed="rId3">
                    <a14:imgEffect>
                      <a14:artisticBlur/>
                    </a14:imgEffect>
                  </a14:imgLayer>
                </a14:imgProps>
              </a:ext>
            </a:extLst>
          </a:blip>
          <a:srcRect/>
          <a:stretch>
            <a:fillRect l="-7000" r="-7000"/>
          </a:stretch>
        </a:blipFill>
        <a:effectLst/>
      </p:bgPr>
    </p:bg>
    <p:spTree>
      <p:nvGrpSpPr>
        <p:cNvPr id="1" name=""/>
        <p:cNvGrpSpPr/>
        <p:nvPr/>
      </p:nvGrpSpPr>
      <p:grpSpPr>
        <a:xfrm>
          <a:off x="0" y="0"/>
          <a:ext cx="0" cy="0"/>
          <a:chOff x="0" y="0"/>
          <a:chExt cx="0" cy="0"/>
        </a:xfrm>
      </p:grpSpPr>
      <p:pic>
        <p:nvPicPr>
          <p:cNvPr id="6" name="Picture 5"/>
          <p:cNvPicPr>
            <a:picLocks noChangeAspect="1"/>
          </p:cNvPicPr>
          <p:nvPr/>
        </p:nvPicPr>
        <p:blipFill rotWithShape="1">
          <a:blip r:embed="rId4" cstate="print">
            <a:extLst>
              <a:ext uri="{28A0092B-C50C-407E-A947-70E740481C1C}">
                <a14:useLocalDpi xmlns:a14="http://schemas.microsoft.com/office/drawing/2010/main" val="0"/>
              </a:ext>
            </a:extLst>
          </a:blip>
          <a:srcRect b="11091"/>
          <a:stretch/>
        </p:blipFill>
        <p:spPr>
          <a:xfrm>
            <a:off x="1714500" y="579370"/>
            <a:ext cx="5715000" cy="3383030"/>
          </a:xfrm>
          <a:prstGeom prst="rect">
            <a:avLst/>
          </a:prstGeom>
          <a:ln>
            <a:noFill/>
          </a:ln>
          <a:effectLst/>
        </p:spPr>
      </p:pic>
      <p:sp>
        <p:nvSpPr>
          <p:cNvPr id="3" name="Subtitle 2"/>
          <p:cNvSpPr>
            <a:spLocks noGrp="1"/>
          </p:cNvSpPr>
          <p:nvPr>
            <p:ph type="subTitle" idx="1"/>
          </p:nvPr>
        </p:nvSpPr>
        <p:spPr>
          <a:xfrm>
            <a:off x="0" y="4134491"/>
            <a:ext cx="9144000" cy="2208399"/>
          </a:xfrm>
        </p:spPr>
        <p:txBody>
          <a:bodyPr anchor="ctr">
            <a:noAutofit/>
          </a:bodyPr>
          <a:lstStyle/>
          <a:p>
            <a:r>
              <a:rPr lang="en-US" sz="1300" dirty="0">
                <a:solidFill>
                  <a:schemeClr val="bg1"/>
                </a:solidFill>
                <a:effectLst>
                  <a:outerShdw blurRad="38100" dist="38100" dir="2700000" algn="tl">
                    <a:srgbClr val="000000">
                      <a:alpha val="43137"/>
                    </a:srgbClr>
                  </a:outerShdw>
                </a:effectLst>
                <a:latin typeface="+mj-lt"/>
              </a:rPr>
              <a:t>Ideally located minutes from downtown Charleston for your easy commute and for your fun time at Folly Beach. This is a great size for your first home or larger family. Large mother in law suite is a great option! Home comes with desirable open floor plan, four bedrooms and 3.5 bathrooms. Custom touches with crown molding, pantry shelving, neat computer nook, window coverings and shades, ceiling fans in each room, and cozy screen porch that seller is leaving furnished. Seller is leaving you a super high tech fridge you will love. Kitchen highlights a central Island, Quartz countertops, stainless appliances, and spotless white cabinets. A nicely sized, one car garage will protect your vehicle with room to spare. Packed away in the garage are hurricane panels - just in case! Remaining bedrooms give you plenty of options for swing space for a variety of needs, such as office or quest space. For your convenience, community boasts a dog park and fire pit. Home was constructed in 2019, and still enjoys the freshness that comes with a newer home. Location is absolutely the best - walk to grocery shopping, and park recreation. Combined with a very reasonable HOA, the home and </a:t>
            </a:r>
            <a:r>
              <a:rPr lang="en-US" sz="1300" dirty="0" err="1">
                <a:solidFill>
                  <a:schemeClr val="bg1"/>
                </a:solidFill>
                <a:effectLst>
                  <a:outerShdw blurRad="38100" dist="38100" dir="2700000" algn="tl">
                    <a:srgbClr val="000000">
                      <a:alpha val="43137"/>
                    </a:srgbClr>
                  </a:outerShdw>
                </a:effectLst>
                <a:latin typeface="+mj-lt"/>
              </a:rPr>
              <a:t>Harborwalk</a:t>
            </a:r>
            <a:r>
              <a:rPr lang="en-US" sz="1300" dirty="0">
                <a:solidFill>
                  <a:schemeClr val="bg1"/>
                </a:solidFill>
                <a:effectLst>
                  <a:outerShdw blurRad="38100" dist="38100" dir="2700000" algn="tl">
                    <a:srgbClr val="000000">
                      <a:alpha val="43137"/>
                    </a:srgbClr>
                  </a:outerShdw>
                </a:effectLst>
                <a:latin typeface="+mj-lt"/>
              </a:rPr>
              <a:t> development are a super place to live.</a:t>
            </a:r>
          </a:p>
        </p:txBody>
      </p:sp>
      <p:sp>
        <p:nvSpPr>
          <p:cNvPr id="14" name="Rectangle 13"/>
          <p:cNvSpPr/>
          <p:nvPr/>
        </p:nvSpPr>
        <p:spPr>
          <a:xfrm>
            <a:off x="0" y="6514981"/>
            <a:ext cx="9144000" cy="800219"/>
          </a:xfrm>
          <a:prstGeom prst="rect">
            <a:avLst/>
          </a:prstGeom>
        </p:spPr>
        <p:txBody>
          <a:bodyPr wrap="square">
            <a:spAutoFit/>
          </a:bodyPr>
          <a:lstStyle/>
          <a:p>
            <a:pPr algn="ctr"/>
            <a:r>
              <a:rPr lang="en-US" b="1" dirty="0">
                <a:solidFill>
                  <a:schemeClr val="bg1"/>
                </a:solidFill>
              </a:rPr>
              <a:t>Donald Campbell</a:t>
            </a:r>
          </a:p>
          <a:p>
            <a:pPr algn="ctr"/>
            <a:r>
              <a:rPr lang="en-US" sz="1600" dirty="0">
                <a:solidFill>
                  <a:schemeClr val="bg1"/>
                </a:solidFill>
              </a:rPr>
              <a:t>843-471-1085 | campbelldec@me.com</a:t>
            </a:r>
          </a:p>
          <a:p>
            <a:pPr algn="ctr"/>
            <a:r>
              <a:rPr lang="en-US" sz="1200" dirty="0">
                <a:solidFill>
                  <a:schemeClr val="bg1"/>
                </a:solidFill>
              </a:rPr>
              <a:t>BHHS Carolina Sun Real Estate | 774 S </a:t>
            </a:r>
            <a:r>
              <a:rPr lang="en-US" sz="1200" dirty="0" err="1">
                <a:solidFill>
                  <a:schemeClr val="bg1"/>
                </a:solidFill>
              </a:rPr>
              <a:t>Shelmore</a:t>
            </a:r>
            <a:r>
              <a:rPr lang="en-US" sz="1200" dirty="0">
                <a:solidFill>
                  <a:schemeClr val="bg1"/>
                </a:solidFill>
              </a:rPr>
              <a:t> Blvd Suite 106 | Mt Pleasant, SC 29464</a:t>
            </a:r>
          </a:p>
        </p:txBody>
      </p:sp>
      <p:sp>
        <p:nvSpPr>
          <p:cNvPr id="15" name="Rectangle 14"/>
          <p:cNvSpPr/>
          <p:nvPr/>
        </p:nvSpPr>
        <p:spPr>
          <a:xfrm>
            <a:off x="1750445" y="3346848"/>
            <a:ext cx="5643110" cy="615553"/>
          </a:xfrm>
          <a:prstGeom prst="rect">
            <a:avLst/>
          </a:prstGeom>
        </p:spPr>
        <p:txBody>
          <a:bodyPr wrap="square">
            <a:spAutoFit/>
          </a:bodyPr>
          <a:lstStyle/>
          <a:p>
            <a:pPr algn="ctr"/>
            <a:r>
              <a:rPr lang="en-US" sz="2000" b="1" dirty="0">
                <a:solidFill>
                  <a:schemeClr val="bg1"/>
                </a:solidFill>
                <a:effectLst>
                  <a:outerShdw blurRad="38100" dist="38100" dir="2700000" algn="tl">
                    <a:srgbClr val="000000">
                      <a:alpha val="43137"/>
                    </a:srgbClr>
                  </a:outerShdw>
                </a:effectLst>
                <a:latin typeface="Century Gothic" panose="020B0502020202020204" pitchFamily="34" charset="0"/>
              </a:rPr>
              <a:t>812 </a:t>
            </a:r>
            <a:r>
              <a:rPr lang="en-US" sz="2000" b="1" dirty="0" err="1">
                <a:solidFill>
                  <a:schemeClr val="bg1"/>
                </a:solidFill>
                <a:effectLst>
                  <a:outerShdw blurRad="38100" dist="38100" dir="2700000" algn="tl">
                    <a:srgbClr val="000000">
                      <a:alpha val="43137"/>
                    </a:srgbClr>
                  </a:outerShdw>
                </a:effectLst>
                <a:latin typeface="Century Gothic" panose="020B0502020202020204" pitchFamily="34" charset="0"/>
              </a:rPr>
              <a:t>Porcari</a:t>
            </a:r>
            <a:r>
              <a:rPr lang="en-US" sz="2000" b="1" dirty="0">
                <a:solidFill>
                  <a:schemeClr val="bg1"/>
                </a:solidFill>
                <a:effectLst>
                  <a:outerShdw blurRad="38100" dist="38100" dir="2700000" algn="tl">
                    <a:srgbClr val="000000">
                      <a:alpha val="43137"/>
                    </a:srgbClr>
                  </a:outerShdw>
                </a:effectLst>
                <a:latin typeface="Century Gothic" panose="020B0502020202020204" pitchFamily="34" charset="0"/>
              </a:rPr>
              <a:t> Street</a:t>
            </a:r>
          </a:p>
          <a:p>
            <a:pPr algn="ctr"/>
            <a:r>
              <a:rPr lang="en-US" sz="1400" b="1" dirty="0" err="1">
                <a:solidFill>
                  <a:schemeClr val="bg1"/>
                </a:solidFill>
                <a:effectLst>
                  <a:outerShdw blurRad="38100" dist="38100" dir="2700000" algn="tl">
                    <a:srgbClr val="000000">
                      <a:alpha val="43137"/>
                    </a:srgbClr>
                  </a:outerShdw>
                </a:effectLst>
                <a:latin typeface="Century Gothic" panose="020B0502020202020204" pitchFamily="34" charset="0"/>
              </a:rPr>
              <a:t>Harborwalk</a:t>
            </a:r>
            <a:r>
              <a:rPr lang="en-US" sz="1400" b="1" dirty="0">
                <a:solidFill>
                  <a:schemeClr val="bg1"/>
                </a:solidFill>
                <a:effectLst>
                  <a:outerShdw blurRad="38100" dist="38100" dir="2700000" algn="tl">
                    <a:srgbClr val="000000">
                      <a:alpha val="43137"/>
                    </a:srgbClr>
                  </a:outerShdw>
                </a:effectLst>
                <a:latin typeface="Century Gothic" panose="020B0502020202020204" pitchFamily="34" charset="0"/>
              </a:rPr>
              <a:t> | Charleston, SC 29412 | MLS# 22013544 | </a:t>
            </a:r>
            <a:r>
              <a:rPr lang="en-US" sz="1400" b="1">
                <a:solidFill>
                  <a:schemeClr val="bg1"/>
                </a:solidFill>
                <a:effectLst>
                  <a:outerShdw blurRad="38100" dist="38100" dir="2700000" algn="tl">
                    <a:srgbClr val="000000">
                      <a:alpha val="43137"/>
                    </a:srgbClr>
                  </a:outerShdw>
                </a:effectLst>
                <a:latin typeface="Century Gothic" panose="020B0502020202020204" pitchFamily="34" charset="0"/>
              </a:rPr>
              <a:t>$519,000</a:t>
            </a:r>
            <a:endParaRPr lang="en-US" sz="1400" b="1" i="1" dirty="0">
              <a:solidFill>
                <a:srgbClr val="FFFF00"/>
              </a:solidFill>
              <a:effectLst>
                <a:outerShdw blurRad="38100" dist="38100" dir="2700000" algn="tl">
                  <a:srgbClr val="000000">
                    <a:alpha val="43137"/>
                  </a:srgbClr>
                </a:outerShdw>
              </a:effectLst>
              <a:latin typeface="Century Gothic" panose="020B0502020202020204" pitchFamily="34" charset="0"/>
            </a:endParaRPr>
          </a:p>
        </p:txBody>
      </p:sp>
      <p:pic>
        <p:nvPicPr>
          <p:cNvPr id="20" name="Picture 19"/>
          <p:cNvPicPr>
            <a:picLocks/>
          </p:cNvPicPr>
          <p:nvPr/>
        </p:nvPicPr>
        <p:blipFill>
          <a:blip r:embed="rId5">
            <a:extLst>
              <a:ext uri="{28A0092B-C50C-407E-A947-70E740481C1C}">
                <a14:useLocalDpi xmlns:a14="http://schemas.microsoft.com/office/drawing/2010/main" val="0"/>
              </a:ext>
            </a:extLst>
          </a:blip>
          <a:srcRect/>
          <a:stretch/>
        </p:blipFill>
        <p:spPr>
          <a:xfrm>
            <a:off x="136670" y="3020568"/>
            <a:ext cx="1417320" cy="941832"/>
          </a:xfrm>
          <a:prstGeom prst="rect">
            <a:avLst/>
          </a:prstGeom>
          <a:ln>
            <a:noFill/>
          </a:ln>
          <a:effectLst/>
        </p:spPr>
      </p:pic>
      <p:pic>
        <p:nvPicPr>
          <p:cNvPr id="22" name="Picture 21"/>
          <p:cNvPicPr>
            <a:picLocks/>
          </p:cNvPicPr>
          <p:nvPr/>
        </p:nvPicPr>
        <p:blipFill>
          <a:blip r:embed="rId6" cstate="print">
            <a:extLst>
              <a:ext uri="{28A0092B-C50C-407E-A947-70E740481C1C}">
                <a14:useLocalDpi xmlns:a14="http://schemas.microsoft.com/office/drawing/2010/main" val="0"/>
              </a:ext>
            </a:extLst>
          </a:blip>
          <a:srcRect/>
          <a:stretch/>
        </p:blipFill>
        <p:spPr>
          <a:xfrm>
            <a:off x="136670" y="579370"/>
            <a:ext cx="1417320" cy="941832"/>
          </a:xfrm>
          <a:prstGeom prst="rect">
            <a:avLst/>
          </a:prstGeom>
          <a:ln>
            <a:noFill/>
          </a:ln>
          <a:effectLst/>
        </p:spPr>
      </p:pic>
      <p:pic>
        <p:nvPicPr>
          <p:cNvPr id="13" name="Picture 12">
            <a:extLst>
              <a:ext uri="{FF2B5EF4-FFF2-40B4-BE49-F238E27FC236}">
                <a16:creationId xmlns:a16="http://schemas.microsoft.com/office/drawing/2014/main" id="{DD8B8D38-78FD-4708-A7EB-FC99AC54A9B4}"/>
              </a:ext>
            </a:extLst>
          </p:cNvPr>
          <p:cNvPicPr>
            <a:picLocks/>
          </p:cNvPicPr>
          <p:nvPr/>
        </p:nvPicPr>
        <p:blipFill>
          <a:blip r:embed="rId7">
            <a:extLst>
              <a:ext uri="{28A0092B-C50C-407E-A947-70E740481C1C}">
                <a14:useLocalDpi xmlns:a14="http://schemas.microsoft.com/office/drawing/2010/main" val="0"/>
              </a:ext>
            </a:extLst>
          </a:blip>
          <a:srcRect/>
          <a:stretch/>
        </p:blipFill>
        <p:spPr>
          <a:xfrm>
            <a:off x="136670" y="1799969"/>
            <a:ext cx="1417320" cy="941832"/>
          </a:xfrm>
          <a:prstGeom prst="rect">
            <a:avLst/>
          </a:prstGeom>
          <a:ln>
            <a:noFill/>
          </a:ln>
          <a:effectLst/>
        </p:spPr>
      </p:pic>
      <p:pic>
        <p:nvPicPr>
          <p:cNvPr id="17" name="Picture 16">
            <a:extLst>
              <a:ext uri="{FF2B5EF4-FFF2-40B4-BE49-F238E27FC236}">
                <a16:creationId xmlns:a16="http://schemas.microsoft.com/office/drawing/2014/main" id="{01A6F363-F2FD-447D-BF7D-BF0409F99B96}"/>
              </a:ext>
            </a:extLst>
          </p:cNvPr>
          <p:cNvPicPr>
            <a:picLocks/>
          </p:cNvPicPr>
          <p:nvPr/>
        </p:nvPicPr>
        <p:blipFill>
          <a:blip r:embed="rId8">
            <a:extLst>
              <a:ext uri="{28A0092B-C50C-407E-A947-70E740481C1C}">
                <a14:useLocalDpi xmlns:a14="http://schemas.microsoft.com/office/drawing/2010/main" val="0"/>
              </a:ext>
            </a:extLst>
          </a:blip>
          <a:srcRect/>
          <a:stretch/>
        </p:blipFill>
        <p:spPr>
          <a:xfrm>
            <a:off x="7590010" y="3020568"/>
            <a:ext cx="1417320" cy="941832"/>
          </a:xfrm>
          <a:prstGeom prst="rect">
            <a:avLst/>
          </a:prstGeom>
          <a:ln>
            <a:noFill/>
          </a:ln>
          <a:effectLst/>
        </p:spPr>
      </p:pic>
      <p:pic>
        <p:nvPicPr>
          <p:cNvPr id="18" name="Picture 17">
            <a:extLst>
              <a:ext uri="{FF2B5EF4-FFF2-40B4-BE49-F238E27FC236}">
                <a16:creationId xmlns:a16="http://schemas.microsoft.com/office/drawing/2014/main" id="{ED72D6BA-D2CD-4065-A364-18FA20C73AA4}"/>
              </a:ext>
            </a:extLst>
          </p:cNvPr>
          <p:cNvPicPr>
            <a:picLocks/>
          </p:cNvPicPr>
          <p:nvPr/>
        </p:nvPicPr>
        <p:blipFill>
          <a:blip r:embed="rId9">
            <a:extLst>
              <a:ext uri="{28A0092B-C50C-407E-A947-70E740481C1C}">
                <a14:useLocalDpi xmlns:a14="http://schemas.microsoft.com/office/drawing/2010/main" val="0"/>
              </a:ext>
            </a:extLst>
          </a:blip>
          <a:srcRect/>
          <a:stretch/>
        </p:blipFill>
        <p:spPr>
          <a:xfrm>
            <a:off x="7590010" y="1799969"/>
            <a:ext cx="1417320" cy="941832"/>
          </a:xfrm>
          <a:prstGeom prst="rect">
            <a:avLst/>
          </a:prstGeom>
          <a:ln>
            <a:noFill/>
          </a:ln>
          <a:effectLst/>
        </p:spPr>
      </p:pic>
      <p:pic>
        <p:nvPicPr>
          <p:cNvPr id="19" name="Picture 18">
            <a:extLst>
              <a:ext uri="{FF2B5EF4-FFF2-40B4-BE49-F238E27FC236}">
                <a16:creationId xmlns:a16="http://schemas.microsoft.com/office/drawing/2014/main" id="{DAC90678-358B-40D9-A657-E9C47F865871}"/>
              </a:ext>
            </a:extLst>
          </p:cNvPr>
          <p:cNvPicPr>
            <a:picLocks/>
          </p:cNvPicPr>
          <p:nvPr/>
        </p:nvPicPr>
        <p:blipFill>
          <a:blip r:embed="rId10">
            <a:extLst>
              <a:ext uri="{28A0092B-C50C-407E-A947-70E740481C1C}">
                <a14:useLocalDpi xmlns:a14="http://schemas.microsoft.com/office/drawing/2010/main" val="0"/>
              </a:ext>
            </a:extLst>
          </a:blip>
          <a:srcRect/>
          <a:stretch/>
        </p:blipFill>
        <p:spPr>
          <a:xfrm>
            <a:off x="7590010" y="579370"/>
            <a:ext cx="1417320" cy="941832"/>
          </a:xfrm>
          <a:prstGeom prst="rect">
            <a:avLst/>
          </a:prstGeom>
          <a:ln>
            <a:noFill/>
          </a:ln>
          <a:effectLst/>
        </p:spPr>
      </p:pic>
      <p:sp>
        <p:nvSpPr>
          <p:cNvPr id="2" name="Title 1"/>
          <p:cNvSpPr>
            <a:spLocks noGrp="1"/>
          </p:cNvSpPr>
          <p:nvPr>
            <p:ph type="ctrTitle"/>
          </p:nvPr>
        </p:nvSpPr>
        <p:spPr>
          <a:xfrm>
            <a:off x="0" y="0"/>
            <a:ext cx="9144000" cy="533400"/>
          </a:xfrm>
          <a:noFill/>
        </p:spPr>
        <p:txBody>
          <a:bodyPr anchor="ctr">
            <a:noAutofit/>
          </a:bodyPr>
          <a:lstStyle/>
          <a:p>
            <a:r>
              <a:rPr lang="en-US" sz="2000" b="1" i="1" dirty="0">
                <a:solidFill>
                  <a:schemeClr val="bg1"/>
                </a:solidFill>
                <a:effectLst>
                  <a:outerShdw blurRad="38100" dist="38100" dir="2700000" algn="tl">
                    <a:srgbClr val="000000">
                      <a:alpha val="43137"/>
                    </a:srgbClr>
                  </a:outerShdw>
                </a:effectLst>
                <a:latin typeface="Century Gothic" panose="020B0502020202020204" pitchFamily="34" charset="0"/>
              </a:rPr>
              <a:t>New Price! Come Check It Out Before It’s Gone!!</a:t>
            </a:r>
            <a:br>
              <a:rPr lang="en-US" sz="2000" b="1" i="1" dirty="0">
                <a:solidFill>
                  <a:schemeClr val="bg1"/>
                </a:solidFill>
                <a:effectLst>
                  <a:outerShdw blurRad="38100" dist="38100" dir="2700000" algn="tl">
                    <a:srgbClr val="000000">
                      <a:alpha val="43137"/>
                    </a:srgbClr>
                  </a:outerShdw>
                </a:effectLst>
                <a:latin typeface="Century Gothic" panose="020B0502020202020204" pitchFamily="34" charset="0"/>
              </a:rPr>
            </a:br>
            <a:r>
              <a:rPr lang="en-US" sz="1600" i="1" dirty="0">
                <a:solidFill>
                  <a:schemeClr val="bg1"/>
                </a:solidFill>
                <a:effectLst>
                  <a:outerShdw blurRad="38100" dist="38100" dir="2700000" algn="tl">
                    <a:srgbClr val="000000">
                      <a:alpha val="43137"/>
                    </a:srgbClr>
                  </a:outerShdw>
                </a:effectLst>
                <a:latin typeface="Century Gothic" panose="020B0502020202020204" pitchFamily="34" charset="0"/>
              </a:rPr>
              <a:t>End unit Townhouse on beautiful James Island!</a:t>
            </a:r>
            <a:endParaRPr lang="en-US" sz="2000" i="1" dirty="0">
              <a:solidFill>
                <a:schemeClr val="bg1"/>
              </a:solidFill>
              <a:effectLst>
                <a:outerShdw blurRad="38100" dist="38100" dir="2700000" algn="tl">
                  <a:srgbClr val="000000">
                    <a:alpha val="43137"/>
                  </a:srgbClr>
                </a:outerShdw>
              </a:effectLst>
              <a:latin typeface="Century Gothic" panose="020B0502020202020204" pitchFamily="34" charset="0"/>
            </a:endParaRPr>
          </a:p>
        </p:txBody>
      </p:sp>
    </p:spTree>
    <p:extLst>
      <p:ext uri="{BB962C8B-B14F-4D97-AF65-F5344CB8AC3E}">
        <p14:creationId xmlns:p14="http://schemas.microsoft.com/office/powerpoint/2010/main" val="386677719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178</TotalTime>
  <Words>300</Words>
  <Application>Microsoft Office PowerPoint</Application>
  <PresentationFormat>Custom</PresentationFormat>
  <Paragraphs>7</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Century Gothic</vt:lpstr>
      <vt:lpstr>Office Theme</vt:lpstr>
      <vt:lpstr>New Price! Come Check It Out Before It’s Gone!! End unit Townhouse on beautiful James Island!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Exclusive Custom Built Home</dc:title>
  <dc:creator>CVH360</dc:creator>
  <cp:lastModifiedBy>A. Thomas Price</cp:lastModifiedBy>
  <cp:revision>61</cp:revision>
  <dcterms:created xsi:type="dcterms:W3CDTF">2006-08-16T00:00:00Z</dcterms:created>
  <dcterms:modified xsi:type="dcterms:W3CDTF">2022-05-30T19:21:43Z</dcterms:modified>
</cp:coreProperties>
</file>