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56082"/>
    <a:srgbClr val="00263D"/>
    <a:srgbClr val="009DFE"/>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544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7968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36322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302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412892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C283F-8929-4D88-8DEE-5571E7D1577E}"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1203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1C283F-8929-4D88-8DEE-5571E7D1577E}"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51162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1C283F-8929-4D88-8DEE-5571E7D1577E}"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24448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C283F-8929-4D88-8DEE-5571E7D1577E}"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44688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964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69065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701C283F-8929-4D88-8DEE-5571E7D1577E}" type="datetimeFigureOut">
              <a:rPr lang="en-US" smtClean="0"/>
              <a:t>3/4/2024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C1D6D46E-844A-4A35-B721-8B4C688B01C1}" type="slidenum">
              <a:rPr lang="en-US" smtClean="0"/>
              <a:t>‹#›</a:t>
            </a:fld>
            <a:endParaRPr lang="en-US"/>
          </a:p>
        </p:txBody>
      </p:sp>
    </p:spTree>
    <p:extLst>
      <p:ext uri="{BB962C8B-B14F-4D97-AF65-F5344CB8AC3E}">
        <p14:creationId xmlns:p14="http://schemas.microsoft.com/office/powerpoint/2010/main" val="1135505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jpg"/><Relationship Id="rId21" Type="http://schemas.openxmlformats.org/officeDocument/2006/relationships/image" Target="../media/image18.png"/><Relationship Id="rId7" Type="http://schemas.openxmlformats.org/officeDocument/2006/relationships/image" Target="../media/image6.jpg"/><Relationship Id="rId12" Type="http://schemas.openxmlformats.org/officeDocument/2006/relationships/image" Target="../media/image11.svg"/><Relationship Id="rId17" Type="http://schemas.openxmlformats.org/officeDocument/2006/relationships/image" Target="../media/image15.svg"/><Relationship Id="rId2" Type="http://schemas.openxmlformats.org/officeDocument/2006/relationships/image" Target="../media/image1.jpg"/><Relationship Id="rId16" Type="http://schemas.openxmlformats.org/officeDocument/2006/relationships/image" Target="../media/image14.png"/><Relationship Id="rId20" Type="http://schemas.openxmlformats.org/officeDocument/2006/relationships/hyperlink" Target="https://charlestonvirtualhomes.com/20240021" TargetMode="Externa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hyperlink" Target="https://maps.app.goo.gl/TxZ6nohpi9q2gdty5" TargetMode="External"/><Relationship Id="rId10" Type="http://schemas.openxmlformats.org/officeDocument/2006/relationships/image" Target="../media/image9.svg"/><Relationship Id="rId19" Type="http://schemas.openxmlformats.org/officeDocument/2006/relationships/image" Target="../media/image17.jpe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8199F8-AF59-E979-3A29-DFD83FDE3C23}"/>
              </a:ext>
            </a:extLst>
          </p:cNvPr>
          <p:cNvSpPr/>
          <p:nvPr/>
        </p:nvSpPr>
        <p:spPr>
          <a:xfrm>
            <a:off x="0" y="5432205"/>
            <a:ext cx="7315200" cy="2590782"/>
          </a:xfrm>
          <a:prstGeom prst="rect">
            <a:avLst/>
          </a:prstGeom>
          <a:solidFill>
            <a:schemeClr val="bg1">
              <a:lumMod val="8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4AF89E1-226F-E8E8-C323-9063A1959911}"/>
              </a:ext>
            </a:extLst>
          </p:cNvPr>
          <p:cNvPicPr>
            <a:picLocks noChangeAspect="1"/>
          </p:cNvPicPr>
          <p:nvPr/>
        </p:nvPicPr>
        <p:blipFill>
          <a:blip r:embed="rId2">
            <a:extLst>
              <a:ext uri="{28A0092B-C50C-407E-A947-70E740481C1C}">
                <a14:useLocalDpi xmlns:a14="http://schemas.microsoft.com/office/drawing/2010/main" val="0"/>
              </a:ext>
            </a:extLst>
          </a:blip>
          <a:srcRect l="93" r="93"/>
          <a:stretch/>
        </p:blipFill>
        <p:spPr>
          <a:xfrm>
            <a:off x="5448894" y="6794131"/>
            <a:ext cx="1766073" cy="1179576"/>
          </a:xfrm>
          <a:prstGeom prst="rect">
            <a:avLst/>
          </a:prstGeom>
        </p:spPr>
      </p:pic>
      <p:pic>
        <p:nvPicPr>
          <p:cNvPr id="17" name="Picture 16">
            <a:extLst>
              <a:ext uri="{FF2B5EF4-FFF2-40B4-BE49-F238E27FC236}">
                <a16:creationId xmlns:a16="http://schemas.microsoft.com/office/drawing/2014/main" id="{DCF76205-CE07-4E17-A736-144BB9767480}"/>
              </a:ext>
            </a:extLst>
          </p:cNvPr>
          <p:cNvPicPr>
            <a:picLocks noChangeAspect="1"/>
          </p:cNvPicPr>
          <p:nvPr/>
        </p:nvPicPr>
        <p:blipFill>
          <a:blip r:embed="rId3">
            <a:extLst>
              <a:ext uri="{28A0092B-C50C-407E-A947-70E740481C1C}">
                <a14:useLocalDpi xmlns:a14="http://schemas.microsoft.com/office/drawing/2010/main" val="0"/>
              </a:ext>
            </a:extLst>
          </a:blip>
          <a:srcRect t="20" b="20"/>
          <a:stretch/>
        </p:blipFill>
        <p:spPr>
          <a:xfrm>
            <a:off x="5448894" y="5491063"/>
            <a:ext cx="1766073" cy="1177382"/>
          </a:xfrm>
          <a:prstGeom prst="rect">
            <a:avLst/>
          </a:prstGeom>
        </p:spPr>
      </p:pic>
      <p:pic>
        <p:nvPicPr>
          <p:cNvPr id="19" name="Picture 18">
            <a:extLst>
              <a:ext uri="{FF2B5EF4-FFF2-40B4-BE49-F238E27FC236}">
                <a16:creationId xmlns:a16="http://schemas.microsoft.com/office/drawing/2014/main" id="{1A2B0290-5659-3711-7D8E-F0DE20A823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6539" y="5491063"/>
            <a:ext cx="1765760" cy="1177382"/>
          </a:xfrm>
          <a:prstGeom prst="rect">
            <a:avLst/>
          </a:prstGeom>
        </p:spPr>
      </p:pic>
      <p:pic>
        <p:nvPicPr>
          <p:cNvPr id="21" name="Picture 20">
            <a:extLst>
              <a:ext uri="{FF2B5EF4-FFF2-40B4-BE49-F238E27FC236}">
                <a16:creationId xmlns:a16="http://schemas.microsoft.com/office/drawing/2014/main" id="{225F5535-37C3-6733-C3EC-70FD4CC8A3D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76716" y="6796332"/>
            <a:ext cx="1765407" cy="1177367"/>
          </a:xfrm>
          <a:prstGeom prst="rect">
            <a:avLst/>
          </a:prstGeom>
        </p:spPr>
      </p:pic>
      <p:pic>
        <p:nvPicPr>
          <p:cNvPr id="27" name="Picture 26">
            <a:extLst>
              <a:ext uri="{FF2B5EF4-FFF2-40B4-BE49-F238E27FC236}">
                <a16:creationId xmlns:a16="http://schemas.microsoft.com/office/drawing/2014/main" id="{717063DB-0852-D234-70DB-E6CE4C4E4A50}"/>
              </a:ext>
            </a:extLst>
          </p:cNvPr>
          <p:cNvPicPr>
            <a:picLocks noChangeAspect="1"/>
          </p:cNvPicPr>
          <p:nvPr/>
        </p:nvPicPr>
        <p:blipFill>
          <a:blip r:embed="rId6">
            <a:extLst>
              <a:ext uri="{28A0092B-C50C-407E-A947-70E740481C1C}">
                <a14:useLocalDpi xmlns:a14="http://schemas.microsoft.com/office/drawing/2010/main" val="0"/>
              </a:ext>
            </a:extLst>
          </a:blip>
          <a:srcRect t="9" b="9"/>
          <a:stretch/>
        </p:blipFill>
        <p:spPr>
          <a:xfrm>
            <a:off x="5448894" y="4185801"/>
            <a:ext cx="1766073" cy="1177382"/>
          </a:xfrm>
          <a:prstGeom prst="rect">
            <a:avLst/>
          </a:prstGeom>
        </p:spPr>
      </p:pic>
      <p:pic>
        <p:nvPicPr>
          <p:cNvPr id="28" name="Picture 27">
            <a:extLst>
              <a:ext uri="{FF2B5EF4-FFF2-40B4-BE49-F238E27FC236}">
                <a16:creationId xmlns:a16="http://schemas.microsoft.com/office/drawing/2014/main" id="{4D72965F-3F43-9527-8486-1D8B926170F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576393" y="4185599"/>
            <a:ext cx="1766053" cy="1177584"/>
          </a:xfrm>
          <a:prstGeom prst="rect">
            <a:avLst/>
          </a:prstGeom>
        </p:spPr>
      </p:pic>
      <p:sp>
        <p:nvSpPr>
          <p:cNvPr id="4" name="Rectangle 3">
            <a:extLst>
              <a:ext uri="{FF2B5EF4-FFF2-40B4-BE49-F238E27FC236}">
                <a16:creationId xmlns:a16="http://schemas.microsoft.com/office/drawing/2014/main" id="{A01FED40-F3DB-7D66-BEA2-7286649B749E}"/>
              </a:ext>
            </a:extLst>
          </p:cNvPr>
          <p:cNvSpPr/>
          <p:nvPr/>
        </p:nvSpPr>
        <p:spPr>
          <a:xfrm>
            <a:off x="0" y="1"/>
            <a:ext cx="7315200" cy="759328"/>
          </a:xfrm>
          <a:prstGeom prst="rect">
            <a:avLst/>
          </a:prstGeom>
          <a:solidFill>
            <a:srgbClr val="00263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C5D6A6D-7588-37F5-A309-CEEF324CC75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76383" y="1631096"/>
            <a:ext cx="3638584" cy="2426169"/>
          </a:xfrm>
          <a:prstGeom prst="rect">
            <a:avLst/>
          </a:prstGeom>
        </p:spPr>
      </p:pic>
      <p:sp>
        <p:nvSpPr>
          <p:cNvPr id="22" name="TextBox 21">
            <a:extLst>
              <a:ext uri="{FF2B5EF4-FFF2-40B4-BE49-F238E27FC236}">
                <a16:creationId xmlns:a16="http://schemas.microsoft.com/office/drawing/2014/main" id="{DD3984DD-B405-6644-46AA-DD336C02AB92}"/>
              </a:ext>
            </a:extLst>
          </p:cNvPr>
          <p:cNvSpPr txBox="1"/>
          <p:nvPr/>
        </p:nvSpPr>
        <p:spPr>
          <a:xfrm>
            <a:off x="0" y="887209"/>
            <a:ext cx="7315200" cy="553998"/>
          </a:xfrm>
          <a:prstGeom prst="rect">
            <a:avLst/>
          </a:prstGeom>
          <a:noFill/>
        </p:spPr>
        <p:txBody>
          <a:bodyPr wrap="square" rtlCol="0">
            <a:spAutoFit/>
          </a:bodyPr>
          <a:lstStyle/>
          <a:p>
            <a:pPr algn="ctr"/>
            <a:r>
              <a:rPr lang="en-US" b="1" dirty="0">
                <a:latin typeface="Century Gothic" panose="020B0502020202020204" pitchFamily="34" charset="0"/>
              </a:rPr>
              <a:t>812 W Saltash Alley</a:t>
            </a:r>
          </a:p>
          <a:p>
            <a:pPr algn="ctr"/>
            <a:r>
              <a:rPr lang="en-US" sz="1200" dirty="0">
                <a:latin typeface="Century Gothic" panose="020B0502020202020204" pitchFamily="34" charset="0"/>
              </a:rPr>
              <a:t>Devon Forest | Goose Creek, SC 29445 | MLS# 24001942 | $389,500</a:t>
            </a:r>
          </a:p>
        </p:txBody>
      </p:sp>
      <p:sp>
        <p:nvSpPr>
          <p:cNvPr id="23" name="TextBox 22">
            <a:extLst>
              <a:ext uri="{FF2B5EF4-FFF2-40B4-BE49-F238E27FC236}">
                <a16:creationId xmlns:a16="http://schemas.microsoft.com/office/drawing/2014/main" id="{D8763015-FA08-8EBB-CDF8-FE512DFB20C6}"/>
              </a:ext>
            </a:extLst>
          </p:cNvPr>
          <p:cNvSpPr txBox="1"/>
          <p:nvPr/>
        </p:nvSpPr>
        <p:spPr>
          <a:xfrm>
            <a:off x="100234" y="1630642"/>
            <a:ext cx="3382114" cy="3747180"/>
          </a:xfrm>
          <a:prstGeom prst="rect">
            <a:avLst/>
          </a:prstGeom>
          <a:noFill/>
        </p:spPr>
        <p:txBody>
          <a:bodyPr wrap="square" rtlCol="0">
            <a:spAutoFit/>
          </a:bodyPr>
          <a:lstStyle/>
          <a:p>
            <a:r>
              <a:rPr lang="en-US" sz="1250" dirty="0">
                <a:solidFill>
                  <a:schemeClr val="tx2">
                    <a:lumMod val="75000"/>
                  </a:schemeClr>
                </a:solidFill>
                <a:latin typeface="Century Gothic" panose="020B0502020202020204" pitchFamily="34" charset="0"/>
              </a:rPr>
              <a:t>New Construction in Devon Forest! Own a new home with all of the upgrades in an established, desirable neighborhood. Front porch leads to a spacious first floor with formal dining room (or bonus room), open concept eat in kitchen and living room. Stainless Samsung Electric Stove, Microwave and Dishwasher and granite counter tops show case the kitchen. First floor boasts LVP, granite counter tops and 42'' white cabinets. Bedrooms are upstairs and secondary bedrooms are large. Master bedroom is spacious with a vaulted ceiling and walk in closet. Master bath has walk in shower with glass door and white tile back splash. Oversized screened porch and fenced in yard make this New Construction Home a must see and must own! </a:t>
            </a:r>
            <a:endParaRPr lang="en-US" sz="1250" i="1" dirty="0">
              <a:solidFill>
                <a:srgbClr val="FF0000"/>
              </a:solidFill>
              <a:latin typeface="Century Gothic" panose="020B0502020202020204" pitchFamily="34" charset="0"/>
            </a:endParaRPr>
          </a:p>
        </p:txBody>
      </p:sp>
      <p:pic>
        <p:nvPicPr>
          <p:cNvPr id="30" name="Graphic 29" descr="Bed outline">
            <a:extLst>
              <a:ext uri="{FF2B5EF4-FFF2-40B4-BE49-F238E27FC236}">
                <a16:creationId xmlns:a16="http://schemas.microsoft.com/office/drawing/2014/main" id="{2D592BF3-0054-425C-4C4C-5235A4021F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7188" y="5348063"/>
            <a:ext cx="914400" cy="914400"/>
          </a:xfrm>
          <a:prstGeom prst="rect">
            <a:avLst/>
          </a:prstGeom>
        </p:spPr>
      </p:pic>
      <p:pic>
        <p:nvPicPr>
          <p:cNvPr id="36" name="Graphic 35" descr="Bathtub outline">
            <a:extLst>
              <a:ext uri="{FF2B5EF4-FFF2-40B4-BE49-F238E27FC236}">
                <a16:creationId xmlns:a16="http://schemas.microsoft.com/office/drawing/2014/main" id="{CC1CDCA4-8858-C016-714E-F0D7C66F7B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24788" y="5348063"/>
            <a:ext cx="914400" cy="914400"/>
          </a:xfrm>
          <a:prstGeom prst="rect">
            <a:avLst/>
          </a:prstGeom>
        </p:spPr>
      </p:pic>
      <p:pic>
        <p:nvPicPr>
          <p:cNvPr id="40" name="Graphic 39" descr="House outline">
            <a:extLst>
              <a:ext uri="{FF2B5EF4-FFF2-40B4-BE49-F238E27FC236}">
                <a16:creationId xmlns:a16="http://schemas.microsoft.com/office/drawing/2014/main" id="{51899404-96FC-56B1-8E2E-0F815F995C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7188" y="6644587"/>
            <a:ext cx="914400" cy="914400"/>
          </a:xfrm>
          <a:prstGeom prst="rect">
            <a:avLst/>
          </a:prstGeom>
        </p:spPr>
      </p:pic>
      <p:pic>
        <p:nvPicPr>
          <p:cNvPr id="42" name="Graphic 41" descr="Map with pin outline">
            <a:hlinkClick r:id="rId15"/>
            <a:extLst>
              <a:ext uri="{FF2B5EF4-FFF2-40B4-BE49-F238E27FC236}">
                <a16:creationId xmlns:a16="http://schemas.microsoft.com/office/drawing/2014/main" id="{9E93B68B-C1A9-9375-E0EB-E176261F4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95195" y="6336931"/>
            <a:ext cx="914400" cy="914400"/>
          </a:xfrm>
          <a:prstGeom prst="rect">
            <a:avLst/>
          </a:prstGeom>
        </p:spPr>
      </p:pic>
      <p:sp>
        <p:nvSpPr>
          <p:cNvPr id="43" name="TextBox 42">
            <a:extLst>
              <a:ext uri="{FF2B5EF4-FFF2-40B4-BE49-F238E27FC236}">
                <a16:creationId xmlns:a16="http://schemas.microsoft.com/office/drawing/2014/main" id="{D4C591AC-2438-E913-A825-77908D86B2CE}"/>
              </a:ext>
            </a:extLst>
          </p:cNvPr>
          <p:cNvSpPr txBox="1"/>
          <p:nvPr/>
        </p:nvSpPr>
        <p:spPr>
          <a:xfrm>
            <a:off x="387188" y="6137407"/>
            <a:ext cx="914400" cy="253916"/>
          </a:xfrm>
          <a:prstGeom prst="rect">
            <a:avLst/>
          </a:prstGeom>
          <a:noFill/>
        </p:spPr>
        <p:txBody>
          <a:bodyPr wrap="square" rtlCol="0">
            <a:spAutoFit/>
          </a:bodyPr>
          <a:lstStyle/>
          <a:p>
            <a:pPr algn="ctr"/>
            <a:r>
              <a:rPr lang="en-US" sz="1000" dirty="0">
                <a:latin typeface="Century Gothic" panose="020B0502020202020204" pitchFamily="34" charset="0"/>
              </a:rPr>
              <a:t>3 Bedroom</a:t>
            </a:r>
          </a:p>
        </p:txBody>
      </p:sp>
      <p:sp>
        <p:nvSpPr>
          <p:cNvPr id="44" name="TextBox 43">
            <a:extLst>
              <a:ext uri="{FF2B5EF4-FFF2-40B4-BE49-F238E27FC236}">
                <a16:creationId xmlns:a16="http://schemas.microsoft.com/office/drawing/2014/main" id="{D12416FB-7A46-9EF9-5C4C-26BC10F06A45}"/>
              </a:ext>
            </a:extLst>
          </p:cNvPr>
          <p:cNvSpPr txBox="1"/>
          <p:nvPr/>
        </p:nvSpPr>
        <p:spPr>
          <a:xfrm>
            <a:off x="2124788" y="6137407"/>
            <a:ext cx="914400" cy="246221"/>
          </a:xfrm>
          <a:prstGeom prst="rect">
            <a:avLst/>
          </a:prstGeom>
          <a:noFill/>
        </p:spPr>
        <p:txBody>
          <a:bodyPr wrap="square" rtlCol="0">
            <a:spAutoFit/>
          </a:bodyPr>
          <a:lstStyle/>
          <a:p>
            <a:pPr algn="ctr"/>
            <a:r>
              <a:rPr lang="en-US" sz="1000" dirty="0">
                <a:latin typeface="Century Gothic" panose="020B0502020202020204" pitchFamily="34" charset="0"/>
              </a:rPr>
              <a:t>2½ Bath</a:t>
            </a:r>
          </a:p>
        </p:txBody>
      </p:sp>
      <p:sp>
        <p:nvSpPr>
          <p:cNvPr id="45" name="TextBox 44">
            <a:extLst>
              <a:ext uri="{FF2B5EF4-FFF2-40B4-BE49-F238E27FC236}">
                <a16:creationId xmlns:a16="http://schemas.microsoft.com/office/drawing/2014/main" id="{1893CBAC-0EC5-3381-B920-BC41A896BDF3}"/>
              </a:ext>
            </a:extLst>
          </p:cNvPr>
          <p:cNvSpPr txBox="1"/>
          <p:nvPr/>
        </p:nvSpPr>
        <p:spPr>
          <a:xfrm>
            <a:off x="387188" y="7474202"/>
            <a:ext cx="914400" cy="246221"/>
          </a:xfrm>
          <a:prstGeom prst="rect">
            <a:avLst/>
          </a:prstGeom>
          <a:noFill/>
        </p:spPr>
        <p:txBody>
          <a:bodyPr wrap="square" rtlCol="0">
            <a:spAutoFit/>
          </a:bodyPr>
          <a:lstStyle/>
          <a:p>
            <a:pPr algn="ctr"/>
            <a:r>
              <a:rPr lang="en-US" sz="1000" dirty="0">
                <a:latin typeface="Century Gothic" panose="020B0502020202020204" pitchFamily="34" charset="0"/>
              </a:rPr>
              <a:t>1,879 sf</a:t>
            </a:r>
          </a:p>
        </p:txBody>
      </p:sp>
      <p:sp>
        <p:nvSpPr>
          <p:cNvPr id="46" name="TextBox 45">
            <a:extLst>
              <a:ext uri="{FF2B5EF4-FFF2-40B4-BE49-F238E27FC236}">
                <a16:creationId xmlns:a16="http://schemas.microsoft.com/office/drawing/2014/main" id="{F36D4C59-5529-8BD0-42E0-3B96BF45AEAF}"/>
              </a:ext>
            </a:extLst>
          </p:cNvPr>
          <p:cNvSpPr txBox="1"/>
          <p:nvPr/>
        </p:nvSpPr>
        <p:spPr>
          <a:xfrm>
            <a:off x="1968582" y="7474202"/>
            <a:ext cx="1226812" cy="246221"/>
          </a:xfrm>
          <a:prstGeom prst="rect">
            <a:avLst/>
          </a:prstGeom>
          <a:noFill/>
        </p:spPr>
        <p:txBody>
          <a:bodyPr wrap="square" rtlCol="0">
            <a:spAutoFit/>
          </a:bodyPr>
          <a:lstStyle/>
          <a:p>
            <a:pPr algn="ctr"/>
            <a:r>
              <a:rPr lang="en-US" sz="1000" dirty="0">
                <a:latin typeface="Century Gothic" panose="020B0502020202020204" pitchFamily="34" charset="0"/>
              </a:rPr>
              <a:t>Virtual Tour</a:t>
            </a:r>
          </a:p>
        </p:txBody>
      </p:sp>
      <p:sp>
        <p:nvSpPr>
          <p:cNvPr id="48" name="Diagonal Stripe 47">
            <a:extLst>
              <a:ext uri="{FF2B5EF4-FFF2-40B4-BE49-F238E27FC236}">
                <a16:creationId xmlns:a16="http://schemas.microsoft.com/office/drawing/2014/main" id="{3C6295BC-1EBA-8562-112D-612FE6151E77}"/>
              </a:ext>
            </a:extLst>
          </p:cNvPr>
          <p:cNvSpPr/>
          <p:nvPr/>
        </p:nvSpPr>
        <p:spPr>
          <a:xfrm rot="5400000">
            <a:off x="5486400" y="0"/>
            <a:ext cx="1828800" cy="1828800"/>
          </a:xfrm>
          <a:prstGeom prst="diagStripe">
            <a:avLst/>
          </a:prstGeom>
          <a:solidFill>
            <a:srgbClr val="FFFF0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a:extLst>
              <a:ext uri="{FF2B5EF4-FFF2-40B4-BE49-F238E27FC236}">
                <a16:creationId xmlns:a16="http://schemas.microsoft.com/office/drawing/2014/main" id="{3043A38B-2B39-FFEC-513D-CA379851ECAC}"/>
              </a:ext>
            </a:extLst>
          </p:cNvPr>
          <p:cNvSpPr txBox="1"/>
          <p:nvPr/>
        </p:nvSpPr>
        <p:spPr>
          <a:xfrm rot="2722186">
            <a:off x="5595634" y="388124"/>
            <a:ext cx="1915795" cy="461665"/>
          </a:xfrm>
          <a:prstGeom prst="rect">
            <a:avLst/>
          </a:prstGeom>
          <a:noFill/>
        </p:spPr>
        <p:txBody>
          <a:bodyPr wrap="square" rtlCol="0">
            <a:spAutoFit/>
          </a:bodyPr>
          <a:lstStyle/>
          <a:p>
            <a:pPr algn="ctr"/>
            <a:r>
              <a:rPr lang="en-US" sz="2400" dirty="0">
                <a:solidFill>
                  <a:srgbClr val="00263D"/>
                </a:solidFill>
                <a:latin typeface="Fave Script Bold Pro" pitchFamily="2" charset="0"/>
              </a:rPr>
              <a:t>New Construction!</a:t>
            </a:r>
          </a:p>
        </p:txBody>
      </p:sp>
      <p:pic>
        <p:nvPicPr>
          <p:cNvPr id="2" name="Picture 4">
            <a:extLst>
              <a:ext uri="{FF2B5EF4-FFF2-40B4-BE49-F238E27FC236}">
                <a16:creationId xmlns:a16="http://schemas.microsoft.com/office/drawing/2014/main" id="{9AA4E59F-50EE-0050-B90A-8AE253EBE50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3685" b="28293"/>
          <a:stretch/>
        </p:blipFill>
        <p:spPr bwMode="auto">
          <a:xfrm>
            <a:off x="0" y="-78740"/>
            <a:ext cx="2347133" cy="8924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CDEE222-7BCD-1FA1-AB5C-B6BA4D3E2864}"/>
              </a:ext>
            </a:extLst>
          </p:cNvPr>
          <p:cNvSpPr/>
          <p:nvPr/>
        </p:nvSpPr>
        <p:spPr>
          <a:xfrm>
            <a:off x="0" y="8101585"/>
            <a:ext cx="7315200" cy="1042415"/>
          </a:xfrm>
          <a:prstGeom prst="rect">
            <a:avLst/>
          </a:prstGeom>
          <a:solidFill>
            <a:srgbClr val="15608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B93CEEB-F0DC-1C83-3CED-8A3A27876AD4}"/>
              </a:ext>
            </a:extLst>
          </p:cNvPr>
          <p:cNvSpPr txBox="1"/>
          <p:nvPr/>
        </p:nvSpPr>
        <p:spPr>
          <a:xfrm>
            <a:off x="1" y="8199599"/>
            <a:ext cx="2987638" cy="846386"/>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Connie White, Broker</a:t>
            </a:r>
          </a:p>
          <a:p>
            <a:pPr algn="ctr"/>
            <a:r>
              <a:rPr lang="en-US" sz="1100" dirty="0">
                <a:solidFill>
                  <a:schemeClr val="bg1"/>
                </a:solidFill>
                <a:latin typeface="Century Gothic" panose="020B0502020202020204" pitchFamily="34" charset="0"/>
              </a:rPr>
              <a:t>843-532-3356</a:t>
            </a:r>
          </a:p>
          <a:p>
            <a:pPr algn="ctr"/>
            <a:r>
              <a:rPr lang="en-US" sz="1100" dirty="0">
                <a:solidFill>
                  <a:schemeClr val="bg1"/>
                </a:solidFill>
                <a:latin typeface="Century Gothic" panose="020B0502020202020204" pitchFamily="34" charset="0"/>
              </a:rPr>
              <a:t>connie@conniewhiteteam.com</a:t>
            </a:r>
          </a:p>
          <a:p>
            <a:pPr algn="ctr"/>
            <a:r>
              <a:rPr lang="en-US" sz="1100" dirty="0">
                <a:solidFill>
                  <a:schemeClr val="bg1"/>
                </a:solidFill>
                <a:latin typeface="Century Gothic" panose="020B0502020202020204" pitchFamily="34" charset="0"/>
              </a:rPr>
              <a:t>conniewhiterealestate.com</a:t>
            </a:r>
          </a:p>
        </p:txBody>
      </p:sp>
      <p:sp>
        <p:nvSpPr>
          <p:cNvPr id="26" name="TextBox 25">
            <a:extLst>
              <a:ext uri="{FF2B5EF4-FFF2-40B4-BE49-F238E27FC236}">
                <a16:creationId xmlns:a16="http://schemas.microsoft.com/office/drawing/2014/main" id="{4B0F468A-3D8F-8ED4-217A-219D339E8E90}"/>
              </a:ext>
            </a:extLst>
          </p:cNvPr>
          <p:cNvSpPr txBox="1"/>
          <p:nvPr/>
        </p:nvSpPr>
        <p:spPr>
          <a:xfrm>
            <a:off x="4327561" y="8322710"/>
            <a:ext cx="2987639" cy="600164"/>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Connie White Real Estate &amp; Design, LLC</a:t>
            </a:r>
          </a:p>
          <a:p>
            <a:pPr algn="ctr"/>
            <a:r>
              <a:rPr lang="en-US" sz="1100" dirty="0">
                <a:solidFill>
                  <a:schemeClr val="bg1"/>
                </a:solidFill>
                <a:latin typeface="Century Gothic" panose="020B0502020202020204" pitchFamily="34" charset="0"/>
              </a:rPr>
              <a:t>102 Six Point Court</a:t>
            </a:r>
          </a:p>
          <a:p>
            <a:pPr algn="ctr"/>
            <a:r>
              <a:rPr lang="en-US" sz="1100" dirty="0">
                <a:solidFill>
                  <a:schemeClr val="bg1"/>
                </a:solidFill>
                <a:latin typeface="Century Gothic" panose="020B0502020202020204" pitchFamily="34" charset="0"/>
              </a:rPr>
              <a:t>Goose Creek, SC 29445</a:t>
            </a:r>
          </a:p>
        </p:txBody>
      </p:sp>
      <p:pic>
        <p:nvPicPr>
          <p:cNvPr id="3" name="Picture 2" descr="Agent Photo">
            <a:extLst>
              <a:ext uri="{FF2B5EF4-FFF2-40B4-BE49-F238E27FC236}">
                <a16:creationId xmlns:a16="http://schemas.microsoft.com/office/drawing/2014/main" id="{8D1999F8-BFE0-2D19-74B4-4F471CDD096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7639" y="8178128"/>
            <a:ext cx="1339922" cy="88932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Images outline">
            <a:hlinkClick r:id="rId20"/>
            <a:extLst>
              <a:ext uri="{FF2B5EF4-FFF2-40B4-BE49-F238E27FC236}">
                <a16:creationId xmlns:a16="http://schemas.microsoft.com/office/drawing/2014/main" id="{B6C2153B-9B3C-81CF-5D7F-A41DD0A1054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100072" y="6644587"/>
            <a:ext cx="914400" cy="914400"/>
          </a:xfrm>
          <a:prstGeom prst="rect">
            <a:avLst/>
          </a:prstGeom>
        </p:spPr>
      </p:pic>
    </p:spTree>
    <p:extLst>
      <p:ext uri="{BB962C8B-B14F-4D97-AF65-F5344CB8AC3E}">
        <p14:creationId xmlns:p14="http://schemas.microsoft.com/office/powerpoint/2010/main" val="1538433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196</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Century Gothic</vt:lpstr>
      <vt:lpstr>Fave Script Bold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cp:revision>
  <dcterms:created xsi:type="dcterms:W3CDTF">2024-01-16T15:36:01Z</dcterms:created>
  <dcterms:modified xsi:type="dcterms:W3CDTF">2024-03-04T20:58:40Z</dcterms:modified>
</cp:coreProperties>
</file>