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1F20"/>
    <a:srgbClr val="DE6B3E"/>
    <a:srgbClr val="424042"/>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10/9/2021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t="4167" b="4167"/>
          <a:stretch/>
        </p:blipFill>
        <p:spPr>
          <a:xfrm>
            <a:off x="0" y="0"/>
            <a:ext cx="8229600" cy="5029200"/>
          </a:xfrm>
          <a:prstGeom prst="rect">
            <a:avLst/>
          </a:prstGeom>
          <a:ln w="3175" cap="sq">
            <a:solidFill>
              <a:schemeClr val="bg1"/>
            </a:solidFill>
            <a:miter lim="800000"/>
          </a:ln>
          <a:effectLst/>
        </p:spPr>
      </p:pic>
      <p:sp>
        <p:nvSpPr>
          <p:cNvPr id="2" name="Title 1"/>
          <p:cNvSpPr>
            <a:spLocks noGrp="1"/>
          </p:cNvSpPr>
          <p:nvPr>
            <p:ph type="ctrTitle"/>
          </p:nvPr>
        </p:nvSpPr>
        <p:spPr>
          <a:xfrm>
            <a:off x="0" y="4318517"/>
            <a:ext cx="8229600" cy="710679"/>
          </a:xfrm>
          <a:noFill/>
        </p:spPr>
        <p:txBody>
          <a:bodyPr anchor="t">
            <a:noAutofit/>
          </a:bodyPr>
          <a:lstStyle/>
          <a:p>
            <a:pPr algn="r"/>
            <a:r>
              <a:rPr lang="en-US" sz="2000" b="1" i="1" dirty="0">
                <a:ln w="3175">
                  <a:solidFill>
                    <a:schemeClr val="tx1"/>
                  </a:solidFill>
                </a:ln>
                <a:solidFill>
                  <a:schemeClr val="bg1"/>
                </a:solidFill>
                <a:latin typeface="Cambria" panose="02040503050406030204" pitchFamily="18" charset="0"/>
              </a:rPr>
              <a:t>Custom Built Home</a:t>
            </a:r>
            <a:br>
              <a:rPr lang="en-US" sz="2000" b="1" i="1" dirty="0">
                <a:ln w="3175">
                  <a:solidFill>
                    <a:schemeClr val="tx1"/>
                  </a:solidFill>
                </a:ln>
                <a:solidFill>
                  <a:schemeClr val="bg1"/>
                </a:solidFill>
                <a:latin typeface="Cambria" panose="02040503050406030204" pitchFamily="18" charset="0"/>
              </a:rPr>
            </a:br>
            <a:r>
              <a:rPr lang="en-US" sz="2000" b="1" i="1" dirty="0">
                <a:ln w="3175">
                  <a:solidFill>
                    <a:schemeClr val="tx1"/>
                  </a:solidFill>
                </a:ln>
                <a:solidFill>
                  <a:schemeClr val="bg1"/>
                </a:solidFill>
                <a:latin typeface="Cambria" panose="02040503050406030204" pitchFamily="18" charset="0"/>
              </a:rPr>
              <a:t>in Old Mt Pleasant</a:t>
            </a:r>
          </a:p>
        </p:txBody>
      </p:sp>
      <p:sp>
        <p:nvSpPr>
          <p:cNvPr id="3" name="Subtitle 2"/>
          <p:cNvSpPr>
            <a:spLocks noGrp="1"/>
          </p:cNvSpPr>
          <p:nvPr>
            <p:ph type="subTitle" idx="1"/>
          </p:nvPr>
        </p:nvSpPr>
        <p:spPr>
          <a:xfrm>
            <a:off x="0" y="5029199"/>
            <a:ext cx="8229600" cy="3291599"/>
          </a:xfrm>
        </p:spPr>
        <p:txBody>
          <a:bodyPr anchor="ctr">
            <a:noAutofit/>
          </a:bodyPr>
          <a:lstStyle/>
          <a:p>
            <a:r>
              <a:rPr lang="en-US" sz="1400" dirty="0">
                <a:solidFill>
                  <a:schemeClr val="bg1">
                    <a:lumMod val="50000"/>
                  </a:schemeClr>
                </a:solidFill>
                <a:latin typeface="Cambria" panose="02040503050406030204" pitchFamily="18" charset="0"/>
              </a:rPr>
              <a:t>This stunning custom built elevated home is located in the serene neighborhood of Saltmarsh Pointe. It is within walking distance to the Old Bridge, Pitt St. business district, Shem Creek and more. The main floor has a smart open and versatile layout that can suit the needs of any family. The kitchen with marble countertops, gas cooktop, and custom copper hood is central to everything. Double cased openings lead to the large family room with a fireplace and 2 sliding doors leading to the spacious screened porch. The breakfast nook and larger dining area or sitting area wing both sides of the kitchen. There is also a home office with 2 built in desk and custom shelving. The front room can be used as a formal dining room or living/sitting room.</a:t>
            </a:r>
          </a:p>
          <a:p>
            <a:r>
              <a:rPr lang="en-US" sz="1400" dirty="0">
                <a:solidFill>
                  <a:schemeClr val="bg1">
                    <a:lumMod val="50000"/>
                  </a:schemeClr>
                </a:solidFill>
                <a:latin typeface="Cambria" panose="02040503050406030204" pitchFamily="18" charset="0"/>
              </a:rPr>
              <a:t>Up the stairs you will find an open common area, the master suite which has it's own private porch, 3 large guest bedrooms, and a Jack &amp; Jill bathroom.</a:t>
            </a:r>
          </a:p>
          <a:p>
            <a:r>
              <a:rPr lang="en-US" sz="1400" dirty="0">
                <a:solidFill>
                  <a:schemeClr val="bg1">
                    <a:lumMod val="50000"/>
                  </a:schemeClr>
                </a:solidFill>
                <a:latin typeface="Cambria" panose="02040503050406030204" pitchFamily="18" charset="0"/>
              </a:rPr>
              <a:t>The wonderful backyard boast a beautiful bluestone patio, heated swimming pool and custom pool house.</a:t>
            </a:r>
          </a:p>
          <a:p>
            <a:r>
              <a:rPr lang="en-US" sz="1400" dirty="0">
                <a:solidFill>
                  <a:schemeClr val="bg1">
                    <a:lumMod val="50000"/>
                  </a:schemeClr>
                </a:solidFill>
                <a:latin typeface="Cambria" panose="02040503050406030204" pitchFamily="18" charset="0"/>
              </a:rPr>
              <a:t>There are 2 garage bays with doors and more than ample storage area underneath the home.</a:t>
            </a:r>
          </a:p>
          <a:p>
            <a:r>
              <a:rPr lang="en-US" sz="1400" dirty="0">
                <a:solidFill>
                  <a:schemeClr val="bg1">
                    <a:lumMod val="50000"/>
                  </a:schemeClr>
                </a:solidFill>
                <a:latin typeface="Cambria" panose="02040503050406030204" pitchFamily="18" charset="0"/>
              </a:rPr>
              <a:t>This is a rare find in today's market. This one will surely not last for long so book your showing today.</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83293"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8042" y="9198114"/>
            <a:ext cx="7772400" cy="707886"/>
          </a:xfrm>
          <a:prstGeom prst="rect">
            <a:avLst/>
          </a:prstGeom>
        </p:spPr>
        <p:txBody>
          <a:bodyPr wrap="square">
            <a:spAutoFit/>
          </a:bodyPr>
          <a:lstStyle/>
          <a:p>
            <a:pPr algn="ctr"/>
            <a:r>
              <a:rPr lang="en-US" sz="1600" b="1" dirty="0">
                <a:solidFill>
                  <a:srgbClr val="231F20"/>
                </a:solidFill>
                <a:latin typeface="Cambria" panose="02040503050406030204" pitchFamily="18" charset="0"/>
              </a:rPr>
              <a:t>Timothy Scalise</a:t>
            </a:r>
          </a:p>
          <a:p>
            <a:pPr algn="ctr"/>
            <a:r>
              <a:rPr lang="en-US" sz="1200" dirty="0">
                <a:solidFill>
                  <a:srgbClr val="231F20"/>
                </a:solidFill>
                <a:latin typeface="Cambria" panose="02040503050406030204" pitchFamily="18" charset="0"/>
              </a:rPr>
              <a:t>843-408-3017</a:t>
            </a:r>
          </a:p>
          <a:p>
            <a:pPr algn="ctr"/>
            <a:r>
              <a:rPr lang="en-US" sz="1200" dirty="0">
                <a:solidFill>
                  <a:srgbClr val="231F20"/>
                </a:solidFill>
                <a:latin typeface="Cambria" panose="02040503050406030204" pitchFamily="18" charset="0"/>
              </a:rPr>
              <a:t>timothyscalise@gmail.com | www.theblvdcompany.com</a:t>
            </a:r>
          </a:p>
        </p:txBody>
      </p:sp>
      <p:sp>
        <p:nvSpPr>
          <p:cNvPr id="6" name="Rectangle 5"/>
          <p:cNvSpPr/>
          <p:nvPr/>
        </p:nvSpPr>
        <p:spPr>
          <a:xfrm>
            <a:off x="228042" y="9827010"/>
            <a:ext cx="7772400" cy="230832"/>
          </a:xfrm>
          <a:prstGeom prst="rect">
            <a:avLst/>
          </a:prstGeom>
        </p:spPr>
        <p:txBody>
          <a:bodyPr wrap="square">
            <a:spAutoFit/>
          </a:bodyPr>
          <a:lstStyle/>
          <a:p>
            <a:pPr algn="ctr"/>
            <a:r>
              <a:rPr lang="en-US" sz="900" dirty="0">
                <a:solidFill>
                  <a:srgbClr val="231F20"/>
                </a:solidFill>
                <a:latin typeface="Cambria" panose="02040503050406030204" pitchFamily="18" charset="0"/>
              </a:rPr>
              <a:t>The Boulevard Company, LLC | 806 Johnnie </a:t>
            </a:r>
            <a:r>
              <a:rPr lang="en-US" sz="900" dirty="0" err="1">
                <a:solidFill>
                  <a:srgbClr val="231F20"/>
                </a:solidFill>
                <a:latin typeface="Cambria" panose="02040503050406030204" pitchFamily="18" charset="0"/>
              </a:rPr>
              <a:t>Dodds</a:t>
            </a:r>
            <a:r>
              <a:rPr lang="en-US" sz="900" dirty="0">
                <a:solidFill>
                  <a:srgbClr val="231F20"/>
                </a:solidFill>
                <a:latin typeface="Cambria" panose="02040503050406030204" pitchFamily="18" charset="0"/>
              </a:rPr>
              <a:t> Blvd Ste 100 | Mt Pleasant, SC 29464</a:t>
            </a:r>
          </a:p>
        </p:txBody>
      </p:sp>
      <p:sp>
        <p:nvSpPr>
          <p:cNvPr id="8" name="Rectangle 7"/>
          <p:cNvSpPr/>
          <p:nvPr/>
        </p:nvSpPr>
        <p:spPr>
          <a:xfrm>
            <a:off x="0" y="0"/>
            <a:ext cx="8229600" cy="1077218"/>
          </a:xfrm>
          <a:prstGeom prst="rect">
            <a:avLst/>
          </a:prstGeom>
          <a:noFill/>
        </p:spPr>
        <p:txBody>
          <a:bodyPr wrap="square">
            <a:spAutoFit/>
          </a:bodyPr>
          <a:lstStyle/>
          <a:p>
            <a:r>
              <a:rPr lang="en-US" sz="2400" b="1" dirty="0">
                <a:ln w="3175">
                  <a:solidFill>
                    <a:schemeClr val="tx1"/>
                  </a:solidFill>
                </a:ln>
                <a:solidFill>
                  <a:schemeClr val="bg1"/>
                </a:solidFill>
                <a:effectLst>
                  <a:outerShdw blurRad="50800" dist="25400" dir="2700000" algn="tl" rotWithShape="0">
                    <a:prstClr val="black">
                      <a:alpha val="65000"/>
                    </a:prstClr>
                  </a:outerShdw>
                </a:effectLst>
                <a:latin typeface="Cambria" panose="02040503050406030204" pitchFamily="18" charset="0"/>
              </a:rPr>
              <a:t>813 Marsh Grove Avenue </a:t>
            </a:r>
          </a:p>
          <a:p>
            <a:r>
              <a:rPr lang="en-US" b="1" dirty="0">
                <a:ln w="3175">
                  <a:solidFill>
                    <a:schemeClr val="tx1"/>
                  </a:solidFill>
                </a:ln>
                <a:solidFill>
                  <a:schemeClr val="bg1"/>
                </a:solidFill>
                <a:effectLst>
                  <a:outerShdw blurRad="50800" dist="25400" dir="2700000" algn="tl" rotWithShape="0">
                    <a:prstClr val="black">
                      <a:alpha val="65000"/>
                    </a:prstClr>
                  </a:outerShdw>
                </a:effectLst>
                <a:latin typeface="Cambria" panose="02040503050406030204" pitchFamily="18" charset="0"/>
              </a:rPr>
              <a:t>Saltgrass Pointe ~ Mt Pleasant</a:t>
            </a:r>
          </a:p>
          <a:p>
            <a:r>
              <a:rPr lang="en-US" b="1" dirty="0">
                <a:ln w="3175">
                  <a:solidFill>
                    <a:schemeClr val="tx1"/>
                  </a:solidFill>
                </a:ln>
                <a:solidFill>
                  <a:schemeClr val="bg1"/>
                </a:solidFill>
                <a:effectLst>
                  <a:outerShdw blurRad="50800" dist="25400" dir="2700000" algn="tl" rotWithShape="0">
                    <a:prstClr val="black">
                      <a:alpha val="65000"/>
                    </a:prstClr>
                  </a:outerShdw>
                </a:effectLst>
                <a:latin typeface="Cambria" panose="02040503050406030204" pitchFamily="18" charset="0"/>
              </a:rPr>
              <a:t>MLS# 21027113 ~ $1,700,000</a:t>
            </a:r>
            <a:endParaRPr lang="en-US" sz="1800" b="1" dirty="0">
              <a:ln w="3175">
                <a:solidFill>
                  <a:schemeClr val="tx1"/>
                </a:solidFill>
              </a:ln>
              <a:solidFill>
                <a:schemeClr val="bg1"/>
              </a:solidFill>
              <a:effectLst>
                <a:outerShdw blurRad="50800" dist="25400" dir="2700000" algn="tl" rotWithShape="0">
                  <a:prstClr val="black">
                    <a:alpha val="65000"/>
                  </a:prstClr>
                </a:outerShdw>
              </a:effectLst>
              <a:latin typeface="Cambria" panose="02040503050406030204" pitchFamily="18"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101140" y="9230717"/>
            <a:ext cx="920438" cy="740664"/>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4207467" y="8320801"/>
            <a:ext cx="1193292" cy="795528"/>
          </a:xfrm>
          <a:prstGeom prst="rect">
            <a:avLst/>
          </a:prstGeom>
          <a:ln w="3175" cap="sq">
            <a:solidFill>
              <a:schemeClr val="bg1"/>
            </a:solidFill>
            <a:miter lim="800000"/>
          </a:ln>
          <a:effectLst/>
        </p:spPr>
      </p:pic>
      <p:pic>
        <p:nvPicPr>
          <p:cNvPr id="22" name="Picture 21"/>
          <p:cNvPicPr>
            <a:picLocks/>
          </p:cNvPicPr>
          <p:nvPr/>
        </p:nvPicPr>
        <p:blipFill>
          <a:blip r:embed="rId6" cstate="print">
            <a:extLst>
              <a:ext uri="{28A0092B-C50C-407E-A947-70E740481C1C}">
                <a14:useLocalDpi xmlns:a14="http://schemas.microsoft.com/office/drawing/2010/main" val="0"/>
              </a:ext>
            </a:extLst>
          </a:blip>
          <a:srcRect/>
          <a:stretch/>
        </p:blipFill>
        <p:spPr>
          <a:xfrm>
            <a:off x="2828843" y="8320801"/>
            <a:ext cx="1193292" cy="795528"/>
          </a:xfrm>
          <a:prstGeom prst="rect">
            <a:avLst/>
          </a:prstGeom>
          <a:ln w="3175" cap="sq">
            <a:solidFill>
              <a:schemeClr val="bg1"/>
            </a:solidFill>
            <a:miter lim="800000"/>
          </a:ln>
          <a:effectLst/>
        </p:spPr>
      </p:pic>
      <p:pic>
        <p:nvPicPr>
          <p:cNvPr id="23" name="Picture 22"/>
          <p:cNvPicPr>
            <a:picLocks/>
          </p:cNvPicPr>
          <p:nvPr/>
        </p:nvPicPr>
        <p:blipFill>
          <a:blip r:embed="rId7" cstate="print">
            <a:extLst>
              <a:ext uri="{28A0092B-C50C-407E-A947-70E740481C1C}">
                <a14:useLocalDpi xmlns:a14="http://schemas.microsoft.com/office/drawing/2010/main" val="0"/>
              </a:ext>
            </a:extLst>
          </a:blip>
          <a:srcRect/>
          <a:stretch/>
        </p:blipFill>
        <p:spPr>
          <a:xfrm>
            <a:off x="1450219" y="8320801"/>
            <a:ext cx="1193292" cy="795528"/>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71594" y="8320799"/>
            <a:ext cx="1193293" cy="795529"/>
          </a:xfrm>
          <a:prstGeom prst="rect">
            <a:avLst/>
          </a:prstGeom>
          <a:ln w="3175" cap="sq">
            <a:solidFill>
              <a:schemeClr val="bg1"/>
            </a:solidFill>
            <a:miter lim="800000"/>
          </a:ln>
          <a:effectLst/>
        </p:spPr>
      </p:pic>
      <p:pic>
        <p:nvPicPr>
          <p:cNvPr id="16" name="Picture 15">
            <a:extLst>
              <a:ext uri="{FF2B5EF4-FFF2-40B4-BE49-F238E27FC236}">
                <a16:creationId xmlns:a16="http://schemas.microsoft.com/office/drawing/2014/main" id="{EF396D36-1865-45DF-9F10-F9B5BF853C05}"/>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83093" y="8320801"/>
            <a:ext cx="1199288" cy="795528"/>
          </a:xfrm>
          <a:prstGeom prst="rect">
            <a:avLst/>
          </a:prstGeom>
          <a:ln w="3175" cap="sq">
            <a:solidFill>
              <a:schemeClr val="bg1"/>
            </a:solidFill>
            <a:miter lim="800000"/>
          </a:ln>
          <a:effectLst/>
        </p:spPr>
      </p:pic>
      <p:pic>
        <p:nvPicPr>
          <p:cNvPr id="17" name="Picture 16">
            <a:extLst>
              <a:ext uri="{FF2B5EF4-FFF2-40B4-BE49-F238E27FC236}">
                <a16:creationId xmlns:a16="http://schemas.microsoft.com/office/drawing/2014/main" id="{E7C24965-9F0B-4B10-A02B-ABC9D15B06FC}"/>
              </a:ext>
            </a:extLst>
          </p:cNvPr>
          <p:cNvPicPr>
            <a:picLocks noChangeAspect="1"/>
          </p:cNvPicPr>
          <p:nvPr/>
        </p:nvPicPr>
        <p:blipFill>
          <a:blip r:embed="rId10" cstate="print">
            <a:extLst>
              <a:ext uri="{28A0092B-C50C-407E-A947-70E740481C1C}">
                <a14:useLocalDpi xmlns:a14="http://schemas.microsoft.com/office/drawing/2010/main" val="0"/>
              </a:ext>
            </a:extLst>
          </a:blip>
          <a:srcRect t="693" b="693"/>
          <a:stretch/>
        </p:blipFill>
        <p:spPr>
          <a:xfrm>
            <a:off x="6953283" y="8320800"/>
            <a:ext cx="1216152" cy="79553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658</TotalTime>
  <Words>291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Custom Built Home in Old Mt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106</cp:revision>
  <dcterms:created xsi:type="dcterms:W3CDTF">2006-08-16T00:00:00Z</dcterms:created>
  <dcterms:modified xsi:type="dcterms:W3CDTF">2021-10-09T22:19:58Z</dcterms:modified>
</cp:coreProperties>
</file>