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50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10/8/2015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0014"/>
          <a:stretch/>
        </p:blipFill>
        <p:spPr>
          <a:xfrm>
            <a:off x="0" y="8081"/>
            <a:ext cx="7772400" cy="4640119"/>
          </a:xfrm>
          <a:prstGeom prst="rect">
            <a:avLst/>
          </a:prstGeom>
        </p:spPr>
      </p:pic>
      <p:sp>
        <p:nvSpPr>
          <p:cNvPr id="2" name="Title 1"/>
          <p:cNvSpPr>
            <a:spLocks noGrp="1"/>
          </p:cNvSpPr>
          <p:nvPr>
            <p:ph type="ctrTitle"/>
          </p:nvPr>
        </p:nvSpPr>
        <p:spPr>
          <a:xfrm>
            <a:off x="1104" y="-19878"/>
            <a:ext cx="7772400" cy="858078"/>
          </a:xfrm>
          <a:noFill/>
        </p:spPr>
        <p:txBody>
          <a:bodyPr anchor="ctr">
            <a:noAutofit/>
          </a:bodyPr>
          <a:lstStyle/>
          <a:p>
            <a:r>
              <a:rPr lang="en-US" sz="2400" b="1" dirty="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Brokers Only Open House </a:t>
            </a:r>
            <a:r>
              <a:rPr lang="en-US" sz="2400" b="1" dirty="0" smtClean="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Wednesday</a:t>
            </a:r>
            <a:r>
              <a:rPr lang="en-US" sz="2400" b="1" dirty="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a:t>
            </a:r>
            <a:r>
              <a:rPr lang="en-US" sz="2400" b="1" dirty="0" smtClean="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Oct </a:t>
            </a:r>
            <a:r>
              <a:rPr lang="en-US" sz="2400" b="1" dirty="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14th, </a:t>
            </a:r>
            <a:r>
              <a:rPr lang="en-US" sz="2400" b="1" dirty="0" smtClean="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11a-2p</a:t>
            </a:r>
            <a:r>
              <a:rPr lang="en-US" sz="2000" b="1" dirty="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a:r>
            <a:br>
              <a:rPr lang="en-US" sz="2000" b="1" dirty="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br>
            <a:r>
              <a:rPr lang="en-US" sz="2000" b="1" i="1" dirty="0">
                <a:solidFill>
                  <a:schemeClr val="accent3">
                    <a:lumMod val="20000"/>
                    <a:lumOff val="80000"/>
                  </a:schemeClr>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Catered lunch by Hamby's Catering &amp; a $100 cash drawing! </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791" y="911195"/>
            <a:ext cx="1531021" cy="1015732"/>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93795" y="909359"/>
            <a:ext cx="1531021" cy="1015732"/>
          </a:xfrm>
          <a:prstGeom prst="rect">
            <a:avLst/>
          </a:prstGeom>
          <a:ln>
            <a:noFill/>
          </a:ln>
          <a:effectLst>
            <a:outerShdw blurRad="190500" algn="tl" rotWithShape="0">
              <a:srgbClr val="000000">
                <a:alpha val="70000"/>
              </a:srgbClr>
            </a:outerShdw>
          </a:effectLst>
        </p:spPr>
      </p:pic>
      <p:sp>
        <p:nvSpPr>
          <p:cNvPr id="6" name="Rectangle 5"/>
          <p:cNvSpPr/>
          <p:nvPr/>
        </p:nvSpPr>
        <p:spPr>
          <a:xfrm>
            <a:off x="1104" y="3270996"/>
            <a:ext cx="7772400" cy="738664"/>
          </a:xfrm>
          <a:prstGeom prst="rect">
            <a:avLst/>
          </a:prstGeom>
        </p:spPr>
        <p:txBody>
          <a:bodyPr wrap="square" anchor="ctr">
            <a:spAutoFit/>
          </a:bodyPr>
          <a:lstStyle/>
          <a:p>
            <a:pPr algn="ctr"/>
            <a:r>
              <a:rPr lang="en-US" sz="2400" b="1" dirty="0">
                <a:solidFill>
                  <a:schemeClr val="accent3">
                    <a:lumMod val="20000"/>
                    <a:lumOff val="80000"/>
                  </a:schemeClr>
                </a:solidFill>
                <a:effectLst>
                  <a:reflection blurRad="6350" stA="50000" endPos="60000" dist="29997" dir="5400000" sy="-100000" algn="bl" rotWithShape="0"/>
                </a:effectLst>
                <a:latin typeface="Times New Roman" panose="02020603050405020304" pitchFamily="18" charset="0"/>
                <a:cs typeface="Times New Roman" panose="02020603050405020304" pitchFamily="18" charset="0"/>
              </a:rPr>
              <a:t>819 Colony </a:t>
            </a:r>
            <a:r>
              <a:rPr lang="en-US" sz="2400" b="1" dirty="0" smtClean="0">
                <a:solidFill>
                  <a:schemeClr val="accent3">
                    <a:lumMod val="20000"/>
                    <a:lumOff val="80000"/>
                  </a:schemeClr>
                </a:solidFill>
                <a:effectLst>
                  <a:reflection blurRad="6350" stA="50000" endPos="60000" dist="29997" dir="5400000" sy="-100000" algn="bl" rotWithShape="0"/>
                </a:effectLst>
                <a:latin typeface="Times New Roman" panose="02020603050405020304" pitchFamily="18" charset="0"/>
                <a:cs typeface="Times New Roman" panose="02020603050405020304" pitchFamily="18" charset="0"/>
              </a:rPr>
              <a:t>Drive</a:t>
            </a:r>
          </a:p>
          <a:p>
            <a:pPr algn="ctr"/>
            <a:r>
              <a:rPr lang="fr-FR" b="1" dirty="0" err="1">
                <a:solidFill>
                  <a:schemeClr val="accent3">
                    <a:lumMod val="20000"/>
                    <a:lumOff val="80000"/>
                  </a:schemeClr>
                </a:solidFill>
                <a:effectLst>
                  <a:reflection blurRad="6350" stA="50000" endPos="60000" dist="29997" dir="5400000" sy="-100000" algn="bl" rotWithShape="0"/>
                </a:effectLst>
                <a:latin typeface="Times New Roman" panose="02020603050405020304" pitchFamily="18" charset="0"/>
                <a:cs typeface="Times New Roman" panose="02020603050405020304" pitchFamily="18" charset="0"/>
              </a:rPr>
              <a:t>Avondale</a:t>
            </a:r>
            <a:r>
              <a:rPr lang="fr-FR" b="1" dirty="0">
                <a:solidFill>
                  <a:schemeClr val="accent3">
                    <a:lumMod val="20000"/>
                    <a:lumOff val="80000"/>
                  </a:schemeClr>
                </a:solidFill>
                <a:effectLst>
                  <a:reflection blurRad="6350" stA="50000" endPos="60000" dist="29997" dir="5400000" sy="-100000" algn="bl" rotWithShape="0"/>
                </a:effectLst>
                <a:latin typeface="Times New Roman" panose="02020603050405020304" pitchFamily="18" charset="0"/>
                <a:cs typeface="Times New Roman" panose="02020603050405020304" pitchFamily="18" charset="0"/>
              </a:rPr>
              <a:t> | Charleston, SC 29407 | MLS# 15024242 | $767,500</a:t>
            </a:r>
            <a:endParaRPr lang="en-US" sz="1400" b="1" dirty="0">
              <a:solidFill>
                <a:schemeClr val="accent3">
                  <a:lumMod val="20000"/>
                  <a:lumOff val="80000"/>
                </a:schemeClr>
              </a:solidFill>
              <a:effectLst>
                <a:reflection blurRad="6350" stA="50000" endPos="60000" dist="29997" dir="5400000" sy="-100000" algn="bl" rotWithShape="0"/>
              </a:effectLst>
            </a:endParaRPr>
          </a:p>
        </p:txBody>
      </p:sp>
      <p:sp>
        <p:nvSpPr>
          <p:cNvPr id="3" name="Rectangle 2"/>
          <p:cNvSpPr/>
          <p:nvPr/>
        </p:nvSpPr>
        <p:spPr>
          <a:xfrm>
            <a:off x="98772" y="5244655"/>
            <a:ext cx="7577064" cy="2400657"/>
          </a:xfrm>
          <a:prstGeom prst="rect">
            <a:avLst/>
          </a:prstGeom>
        </p:spPr>
        <p:txBody>
          <a:bodyPr wrap="square" anchor="ctr">
            <a:spAutoFit/>
          </a:bodyPr>
          <a:lstStyle/>
          <a:p>
            <a:pPr algn="ctr"/>
            <a:r>
              <a:rPr lang="en-US" sz="1500" b="1" i="1"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Don’t miss the stunning forever views from this charming Avondale </a:t>
            </a:r>
            <a:r>
              <a:rPr lang="en-US" sz="1500" b="1" i="1" dirty="0" smtClean="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home.</a:t>
            </a:r>
          </a:p>
          <a:p>
            <a:pPr algn="ctr"/>
            <a:r>
              <a:rPr lang="en-US" sz="1500" dirty="0" smtClean="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819 </a:t>
            </a:r>
            <a:r>
              <a:rPr lang="en-US" sz="15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Colony </a:t>
            </a:r>
            <a:r>
              <a:rPr lang="en-US" sz="1500" dirty="0" smtClean="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Drive </a:t>
            </a:r>
            <a:r>
              <a:rPr lang="en-US" sz="15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is located on the marsh overlooking the Ashley River with breathtaking views of The Citadel. You have your own personal fireworks display every time there is an event at The Joe! The 2560 </a:t>
            </a:r>
            <a:r>
              <a:rPr lang="en-US" sz="1500" dirty="0" err="1">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sqft</a:t>
            </a:r>
            <a:r>
              <a:rPr lang="en-US" sz="15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 4Br/2.5Ba home is situated on a large .38 acre lot that juts out into the marsh on its own private peninsula. The property allows you to launch your kayak or paddleboard at high tide right from your own back yard. The interior boasts hardwood floors, smooth ceilings, crown moldings, and a wood burning fireplace. The exterior brick has just been repainted and there is also a brick walkway to the front door. The backyard has everything you could want with a pool, waterfall, deck, and plenty of open space.</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9791" y="4163039"/>
            <a:ext cx="1531021" cy="1015732"/>
          </a:xfrm>
          <a:prstGeom prst="rect">
            <a:avLst/>
          </a:prstGeom>
          <a:ln w="3175" cap="sq">
            <a:solidFill>
              <a:srgbClr val="479D2F"/>
            </a:solidFill>
            <a:miter lim="800000"/>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64459" y="4163039"/>
            <a:ext cx="1531021" cy="1015732"/>
          </a:xfrm>
          <a:prstGeom prst="rect">
            <a:avLst/>
          </a:prstGeom>
          <a:ln w="3175" cap="sq">
            <a:solidFill>
              <a:srgbClr val="479D2F"/>
            </a:solidFill>
            <a:miter lim="800000"/>
          </a:ln>
          <a:effec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79127" y="4163039"/>
            <a:ext cx="1531021" cy="1015732"/>
          </a:xfrm>
          <a:prstGeom prst="rect">
            <a:avLst/>
          </a:prstGeom>
          <a:ln w="3175" cap="sq">
            <a:solidFill>
              <a:srgbClr val="479D2F"/>
            </a:solidFill>
            <a:miter lim="800000"/>
          </a:ln>
          <a:effectLst/>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93795" y="4163039"/>
            <a:ext cx="1531021" cy="1015732"/>
          </a:xfrm>
          <a:prstGeom prst="rect">
            <a:avLst/>
          </a:prstGeom>
          <a:ln w="3175" cap="sq">
            <a:solidFill>
              <a:srgbClr val="479D2F"/>
            </a:solidFill>
            <a:miter lim="800000"/>
          </a:ln>
          <a:effec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9791" y="7793415"/>
            <a:ext cx="1531021" cy="1015732"/>
          </a:xfrm>
          <a:prstGeom prst="rect">
            <a:avLst/>
          </a:prstGeom>
          <a:ln w="3175" cap="sq">
            <a:solidFill>
              <a:srgbClr val="479D2F"/>
            </a:solidFill>
            <a:miter lim="800000"/>
          </a:ln>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66300" y="7793415"/>
            <a:ext cx="1531021" cy="1015732"/>
          </a:xfrm>
          <a:prstGeom prst="rect">
            <a:avLst/>
          </a:prstGeom>
          <a:ln w="3175" cap="sq">
            <a:solidFill>
              <a:srgbClr val="479D2F"/>
            </a:solidFill>
            <a:miter lim="800000"/>
          </a:ln>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82808" y="7793415"/>
            <a:ext cx="1531021" cy="1015732"/>
          </a:xfrm>
          <a:prstGeom prst="rect">
            <a:avLst/>
          </a:prstGeom>
          <a:ln w="3175" cap="sq">
            <a:solidFill>
              <a:srgbClr val="479D2F"/>
            </a:solidFill>
            <a:miter lim="800000"/>
          </a:ln>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99315" y="7795246"/>
            <a:ext cx="1525501" cy="1012070"/>
          </a:xfrm>
          <a:prstGeom prst="rect">
            <a:avLst/>
          </a:prstGeom>
          <a:ln w="3175" cap="sq">
            <a:solidFill>
              <a:srgbClr val="479D2F"/>
            </a:solidFill>
            <a:miter lim="800000"/>
          </a:ln>
          <a:effectLst/>
        </p:spPr>
      </p:pic>
      <p:grpSp>
        <p:nvGrpSpPr>
          <p:cNvPr id="25" name="Group 24"/>
          <p:cNvGrpSpPr/>
          <p:nvPr/>
        </p:nvGrpSpPr>
        <p:grpSpPr>
          <a:xfrm>
            <a:off x="250068" y="8880307"/>
            <a:ext cx="7269504" cy="877163"/>
            <a:chOff x="250068" y="8991600"/>
            <a:chExt cx="7269504" cy="877163"/>
          </a:xfrm>
        </p:grpSpPr>
        <p:sp>
          <p:nvSpPr>
            <p:cNvPr id="8" name="Rectangle 7"/>
            <p:cNvSpPr/>
            <p:nvPr/>
          </p:nvSpPr>
          <p:spPr>
            <a:xfrm>
              <a:off x="3790118" y="89916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Will E </a:t>
              </a:r>
              <a:r>
                <a:rPr lang="en-US" dirty="0" smtClean="0">
                  <a:solidFill>
                    <a:srgbClr val="4D8B40"/>
                  </a:solidFill>
                  <a:latin typeface="Trebuchet MS" panose="020B0603020202020204" pitchFamily="34" charset="0"/>
                  <a:cs typeface="Times New Roman" panose="02020603050405020304" pitchFamily="18" charset="0"/>
                </a:rPr>
                <a:t>Freeman</a:t>
              </a:r>
            </a:p>
            <a:p>
              <a:pPr algn="r"/>
              <a:r>
                <a:rPr lang="en-US" sz="1100" dirty="0">
                  <a:solidFill>
                    <a:srgbClr val="4D8B40"/>
                  </a:solidFill>
                  <a:latin typeface="Trebuchet MS" panose="020B0603020202020204" pitchFamily="34" charset="0"/>
                  <a:cs typeface="Times New Roman" panose="02020603050405020304" pitchFamily="18" charset="0"/>
                </a:rPr>
                <a:t>Office - (843) 971-1312</a:t>
              </a:r>
            </a:p>
            <a:p>
              <a:pPr algn="r"/>
              <a:r>
                <a:rPr lang="en-US" sz="1100" dirty="0">
                  <a:solidFill>
                    <a:srgbClr val="4D8B40"/>
                  </a:solidFill>
                  <a:latin typeface="Trebuchet MS" panose="020B0603020202020204" pitchFamily="34" charset="0"/>
                  <a:cs typeface="Times New Roman" panose="02020603050405020304" pitchFamily="18" charset="0"/>
                </a:rPr>
                <a:t>Mobile - (843) 270-5454</a:t>
              </a:r>
            </a:p>
            <a:p>
              <a:pPr algn="r"/>
              <a:r>
                <a:rPr lang="en-US" sz="1100" dirty="0">
                  <a:solidFill>
                    <a:srgbClr val="4D8B40"/>
                  </a:solidFill>
                  <a:latin typeface="Trebuchet MS" panose="020B0603020202020204" pitchFamily="34" charset="0"/>
                  <a:cs typeface="Times New Roman" panose="02020603050405020304" pitchFamily="18" charset="0"/>
                </a:rPr>
                <a:t>wfreeman@thebeachcompany.com</a:t>
              </a:r>
            </a:p>
          </p:txBody>
        </p:sp>
        <p:pic>
          <p:nvPicPr>
            <p:cNvPr id="9" name="Picture 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50068" y="9020606"/>
              <a:ext cx="3124200" cy="819150"/>
            </a:xfrm>
            <a:prstGeom prst="rect">
              <a:avLst/>
            </a:prstGeom>
          </p:spPr>
        </p:pic>
      </p:grpSp>
      <p:sp>
        <p:nvSpPr>
          <p:cNvPr id="5" name="Rectangle 4"/>
          <p:cNvSpPr/>
          <p:nvPr/>
        </p:nvSpPr>
        <p:spPr>
          <a:xfrm>
            <a:off x="1" y="9827568"/>
            <a:ext cx="7772400" cy="230832"/>
          </a:xfrm>
          <a:prstGeom prst="rect">
            <a:avLst/>
          </a:prstGeom>
        </p:spPr>
        <p:txBody>
          <a:bodyPr wrap="square">
            <a:spAutoFit/>
          </a:bodyPr>
          <a:lstStyle/>
          <a:p>
            <a:pPr algn="ctr"/>
            <a:r>
              <a:rPr lang="en-US" sz="900" dirty="0">
                <a:solidFill>
                  <a:schemeClr val="accent3">
                    <a:lumMod val="60000"/>
                    <a:lumOff val="40000"/>
                  </a:schemeClr>
                </a:solidFill>
                <a:latin typeface="Trebuchet MS" panose="020B0603020202020204" pitchFamily="34" charset="0"/>
                <a:cs typeface="Times New Roman" panose="02020603050405020304" pitchFamily="18" charset="0"/>
              </a:rPr>
              <a:t>BH&amp;G RE The Beach Company, 1973 Riviera Drive, Suite 7, Mt Pleasant, SC 29464</a:t>
            </a:r>
            <a:endParaRPr lang="en-US" sz="900" dirty="0">
              <a:solidFill>
                <a:schemeClr val="accent3">
                  <a:lumMod val="60000"/>
                  <a:lumOff val="40000"/>
                </a:schemeClr>
              </a:solidFill>
            </a:endParaRPr>
          </a:p>
        </p:txBody>
      </p:sp>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213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Brokers Only Open House - Wednesday, Oct 14th, 11a-2p Catered lunch by Hamby's Catering &amp; a $100 cash drawing!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cp:lastModifiedBy>
  <cp:revision>12</cp:revision>
  <dcterms:created xsi:type="dcterms:W3CDTF">2006-08-16T00:00:00Z</dcterms:created>
  <dcterms:modified xsi:type="dcterms:W3CDTF">2015-10-08T16:13:32Z</dcterms:modified>
</cp:coreProperties>
</file>