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66" d="100"/>
          <a:sy n="66" d="100"/>
        </p:scale>
        <p:origin x="178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1550" y="1646133"/>
            <a:ext cx="5829300" cy="3501813"/>
          </a:xfrm>
        </p:spPr>
        <p:txBody>
          <a:bodyPr anchor="b"/>
          <a:lstStyle>
            <a:lvl1pPr algn="ctr">
              <a:defRPr sz="3825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550" y="5282989"/>
            <a:ext cx="5829300" cy="2428451"/>
          </a:xfrm>
        </p:spPr>
        <p:txBody>
          <a:bodyPr/>
          <a:lstStyle>
            <a:lvl1pPr marL="0" indent="0" algn="ctr">
              <a:buNone/>
              <a:defRPr sz="1530"/>
            </a:lvl1pPr>
            <a:lvl2pPr marL="291465" indent="0" algn="ctr">
              <a:buNone/>
              <a:defRPr sz="1275"/>
            </a:lvl2pPr>
            <a:lvl3pPr marL="582930" indent="0" algn="ctr">
              <a:buNone/>
              <a:defRPr sz="1148"/>
            </a:lvl3pPr>
            <a:lvl4pPr marL="874395" indent="0" algn="ctr">
              <a:buNone/>
              <a:defRPr sz="1020"/>
            </a:lvl4pPr>
            <a:lvl5pPr marL="1165860" indent="0" algn="ctr">
              <a:buNone/>
              <a:defRPr sz="1020"/>
            </a:lvl5pPr>
            <a:lvl6pPr marL="1457325" indent="0" algn="ctr">
              <a:buNone/>
              <a:defRPr sz="1020"/>
            </a:lvl6pPr>
            <a:lvl7pPr marL="1748790" indent="0" algn="ctr">
              <a:buNone/>
              <a:defRPr sz="1020"/>
            </a:lvl7pPr>
            <a:lvl8pPr marL="2040255" indent="0" algn="ctr">
              <a:buNone/>
              <a:defRPr sz="1020"/>
            </a:lvl8pPr>
            <a:lvl9pPr marL="2331720" indent="0" algn="ctr">
              <a:buNone/>
              <a:defRPr sz="102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EE1867-B3D7-4709-9A5D-B88D860BAE96}" type="datetimeFigureOut">
              <a:rPr lang="en-US" smtClean="0"/>
              <a:t>10/7/2019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5635F7-D85F-439E-8C40-5FE5A28C93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03381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EE1867-B3D7-4709-9A5D-B88D860BAE96}" type="datetimeFigureOut">
              <a:rPr lang="en-US" smtClean="0"/>
              <a:t>10/7/2019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5635F7-D85F-439E-8C40-5FE5A28C93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31007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171593" y="535517"/>
            <a:ext cx="1256943" cy="8524029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00765" y="535517"/>
            <a:ext cx="3673674" cy="852402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EE1867-B3D7-4709-9A5D-B88D860BAE96}" type="datetimeFigureOut">
              <a:rPr lang="en-US" smtClean="0"/>
              <a:t>10/7/2019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5635F7-D85F-439E-8C40-5FE5A28C93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162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EE1867-B3D7-4709-9A5D-B88D860BAE96}" type="datetimeFigureOut">
              <a:rPr lang="en-US" smtClean="0"/>
              <a:t>10/7/2019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5635F7-D85F-439E-8C40-5FE5A28C93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60127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05" y="2507618"/>
            <a:ext cx="6703695" cy="4184014"/>
          </a:xfrm>
        </p:spPr>
        <p:txBody>
          <a:bodyPr anchor="b"/>
          <a:lstStyle>
            <a:lvl1pPr>
              <a:defRPr sz="3825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05" y="6731215"/>
            <a:ext cx="6703695" cy="2200274"/>
          </a:xfrm>
        </p:spPr>
        <p:txBody>
          <a:bodyPr/>
          <a:lstStyle>
            <a:lvl1pPr marL="0" indent="0">
              <a:buNone/>
              <a:defRPr sz="1530">
                <a:solidFill>
                  <a:schemeClr val="tx1">
                    <a:tint val="75000"/>
                  </a:schemeClr>
                </a:solidFill>
              </a:defRPr>
            </a:lvl1pPr>
            <a:lvl2pPr marL="291465" indent="0">
              <a:buNone/>
              <a:defRPr sz="1275">
                <a:solidFill>
                  <a:schemeClr val="tx1">
                    <a:tint val="75000"/>
                  </a:schemeClr>
                </a:solidFill>
              </a:defRPr>
            </a:lvl2pPr>
            <a:lvl3pPr marL="582930" indent="0">
              <a:buNone/>
              <a:defRPr sz="1148">
                <a:solidFill>
                  <a:schemeClr val="tx1">
                    <a:tint val="75000"/>
                  </a:schemeClr>
                </a:solidFill>
              </a:defRPr>
            </a:lvl3pPr>
            <a:lvl4pPr marL="874395" indent="0">
              <a:buNone/>
              <a:defRPr sz="1020">
                <a:solidFill>
                  <a:schemeClr val="tx1">
                    <a:tint val="75000"/>
                  </a:schemeClr>
                </a:solidFill>
              </a:defRPr>
            </a:lvl4pPr>
            <a:lvl5pPr marL="1165860" indent="0">
              <a:buNone/>
              <a:defRPr sz="1020">
                <a:solidFill>
                  <a:schemeClr val="tx1">
                    <a:tint val="75000"/>
                  </a:schemeClr>
                </a:solidFill>
              </a:defRPr>
            </a:lvl5pPr>
            <a:lvl6pPr marL="1457325" indent="0">
              <a:buNone/>
              <a:defRPr sz="1020">
                <a:solidFill>
                  <a:schemeClr val="tx1">
                    <a:tint val="75000"/>
                  </a:schemeClr>
                </a:solidFill>
              </a:defRPr>
            </a:lvl6pPr>
            <a:lvl7pPr marL="1748790" indent="0">
              <a:buNone/>
              <a:defRPr sz="1020">
                <a:solidFill>
                  <a:schemeClr val="tx1">
                    <a:tint val="75000"/>
                  </a:schemeClr>
                </a:solidFill>
              </a:defRPr>
            </a:lvl7pPr>
            <a:lvl8pPr marL="2040255" indent="0">
              <a:buNone/>
              <a:defRPr sz="1020">
                <a:solidFill>
                  <a:schemeClr val="tx1">
                    <a:tint val="75000"/>
                  </a:schemeClr>
                </a:solidFill>
              </a:defRPr>
            </a:lvl8pPr>
            <a:lvl9pPr marL="2331720" indent="0">
              <a:buNone/>
              <a:defRPr sz="102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EE1867-B3D7-4709-9A5D-B88D860BAE96}" type="datetimeFigureOut">
              <a:rPr lang="en-US" smtClean="0"/>
              <a:t>10/7/2019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5635F7-D85F-439E-8C40-5FE5A28C93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65290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00764" y="2677584"/>
            <a:ext cx="2465309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963228" y="2677584"/>
            <a:ext cx="2465309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EE1867-B3D7-4709-9A5D-B88D860BAE96}" type="datetimeFigureOut">
              <a:rPr lang="en-US" smtClean="0"/>
              <a:t>10/7/2019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5635F7-D85F-439E-8C40-5FE5A28C93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47472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535519"/>
            <a:ext cx="6703695" cy="194415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366" y="2465706"/>
            <a:ext cx="3288089" cy="1208404"/>
          </a:xfrm>
        </p:spPr>
        <p:txBody>
          <a:bodyPr anchor="b"/>
          <a:lstStyle>
            <a:lvl1pPr marL="0" indent="0">
              <a:buNone/>
              <a:defRPr sz="1530" b="1"/>
            </a:lvl1pPr>
            <a:lvl2pPr marL="291465" indent="0">
              <a:buNone/>
              <a:defRPr sz="1275" b="1"/>
            </a:lvl2pPr>
            <a:lvl3pPr marL="582930" indent="0">
              <a:buNone/>
              <a:defRPr sz="1148" b="1"/>
            </a:lvl3pPr>
            <a:lvl4pPr marL="874395" indent="0">
              <a:buNone/>
              <a:defRPr sz="1020" b="1"/>
            </a:lvl4pPr>
            <a:lvl5pPr marL="1165860" indent="0">
              <a:buNone/>
              <a:defRPr sz="1020" b="1"/>
            </a:lvl5pPr>
            <a:lvl6pPr marL="1457325" indent="0">
              <a:buNone/>
              <a:defRPr sz="1020" b="1"/>
            </a:lvl6pPr>
            <a:lvl7pPr marL="1748790" indent="0">
              <a:buNone/>
              <a:defRPr sz="1020" b="1"/>
            </a:lvl7pPr>
            <a:lvl8pPr marL="2040255" indent="0">
              <a:buNone/>
              <a:defRPr sz="1020" b="1"/>
            </a:lvl8pPr>
            <a:lvl9pPr marL="2331720" indent="0">
              <a:buNone/>
              <a:defRPr sz="102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5366" y="3674110"/>
            <a:ext cx="3288089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34778" y="2465706"/>
            <a:ext cx="3304282" cy="1208404"/>
          </a:xfrm>
        </p:spPr>
        <p:txBody>
          <a:bodyPr anchor="b"/>
          <a:lstStyle>
            <a:lvl1pPr marL="0" indent="0">
              <a:buNone/>
              <a:defRPr sz="1530" b="1"/>
            </a:lvl1pPr>
            <a:lvl2pPr marL="291465" indent="0">
              <a:buNone/>
              <a:defRPr sz="1275" b="1"/>
            </a:lvl2pPr>
            <a:lvl3pPr marL="582930" indent="0">
              <a:buNone/>
              <a:defRPr sz="1148" b="1"/>
            </a:lvl3pPr>
            <a:lvl4pPr marL="874395" indent="0">
              <a:buNone/>
              <a:defRPr sz="1020" b="1"/>
            </a:lvl4pPr>
            <a:lvl5pPr marL="1165860" indent="0">
              <a:buNone/>
              <a:defRPr sz="1020" b="1"/>
            </a:lvl5pPr>
            <a:lvl6pPr marL="1457325" indent="0">
              <a:buNone/>
              <a:defRPr sz="1020" b="1"/>
            </a:lvl6pPr>
            <a:lvl7pPr marL="1748790" indent="0">
              <a:buNone/>
              <a:defRPr sz="1020" b="1"/>
            </a:lvl7pPr>
            <a:lvl8pPr marL="2040255" indent="0">
              <a:buNone/>
              <a:defRPr sz="1020" b="1"/>
            </a:lvl8pPr>
            <a:lvl9pPr marL="2331720" indent="0">
              <a:buNone/>
              <a:defRPr sz="102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34778" y="3674110"/>
            <a:ext cx="3304282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EE1867-B3D7-4709-9A5D-B88D860BAE96}" type="datetimeFigureOut">
              <a:rPr lang="en-US" smtClean="0"/>
              <a:t>10/7/2019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5635F7-D85F-439E-8C40-5FE5A28C93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58297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EE1867-B3D7-4709-9A5D-B88D860BAE96}" type="datetimeFigureOut">
              <a:rPr lang="en-US" smtClean="0"/>
              <a:t>10/7/2019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5635F7-D85F-439E-8C40-5FE5A28C93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53853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EE1867-B3D7-4709-9A5D-B88D860BAE96}" type="datetimeFigureOut">
              <a:rPr lang="en-US" smtClean="0"/>
              <a:t>10/7/2019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5635F7-D85F-439E-8C40-5FE5A28C93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51715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04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4282" y="1448226"/>
            <a:ext cx="3934778" cy="7147983"/>
          </a:xfrm>
        </p:spPr>
        <p:txBody>
          <a:bodyPr/>
          <a:lstStyle>
            <a:lvl1pPr>
              <a:defRPr sz="2040"/>
            </a:lvl1pPr>
            <a:lvl2pPr>
              <a:defRPr sz="1785"/>
            </a:lvl2pPr>
            <a:lvl3pPr>
              <a:defRPr sz="1530"/>
            </a:lvl3pPr>
            <a:lvl4pPr>
              <a:defRPr sz="1275"/>
            </a:lvl4pPr>
            <a:lvl5pPr>
              <a:defRPr sz="1275"/>
            </a:lvl5pPr>
            <a:lvl6pPr>
              <a:defRPr sz="1275"/>
            </a:lvl6pPr>
            <a:lvl7pPr>
              <a:defRPr sz="1275"/>
            </a:lvl7pPr>
            <a:lvl8pPr>
              <a:defRPr sz="1275"/>
            </a:lvl8pPr>
            <a:lvl9pPr>
              <a:defRPr sz="1275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020"/>
            </a:lvl1pPr>
            <a:lvl2pPr marL="291465" indent="0">
              <a:buNone/>
              <a:defRPr sz="893"/>
            </a:lvl2pPr>
            <a:lvl3pPr marL="582930" indent="0">
              <a:buNone/>
              <a:defRPr sz="765"/>
            </a:lvl3pPr>
            <a:lvl4pPr marL="874395" indent="0">
              <a:buNone/>
              <a:defRPr sz="638"/>
            </a:lvl4pPr>
            <a:lvl5pPr marL="1165860" indent="0">
              <a:buNone/>
              <a:defRPr sz="638"/>
            </a:lvl5pPr>
            <a:lvl6pPr marL="1457325" indent="0">
              <a:buNone/>
              <a:defRPr sz="638"/>
            </a:lvl6pPr>
            <a:lvl7pPr marL="1748790" indent="0">
              <a:buNone/>
              <a:defRPr sz="638"/>
            </a:lvl7pPr>
            <a:lvl8pPr marL="2040255" indent="0">
              <a:buNone/>
              <a:defRPr sz="638"/>
            </a:lvl8pPr>
            <a:lvl9pPr marL="2331720" indent="0">
              <a:buNone/>
              <a:defRPr sz="638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EE1867-B3D7-4709-9A5D-B88D860BAE96}" type="datetimeFigureOut">
              <a:rPr lang="en-US" smtClean="0"/>
              <a:t>10/7/2019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5635F7-D85F-439E-8C40-5FE5A28C93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35150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04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304282" y="1448226"/>
            <a:ext cx="3934778" cy="7147983"/>
          </a:xfrm>
        </p:spPr>
        <p:txBody>
          <a:bodyPr/>
          <a:lstStyle>
            <a:lvl1pPr marL="0" indent="0">
              <a:buNone/>
              <a:defRPr sz="2040"/>
            </a:lvl1pPr>
            <a:lvl2pPr marL="291465" indent="0">
              <a:buNone/>
              <a:defRPr sz="1785"/>
            </a:lvl2pPr>
            <a:lvl3pPr marL="582930" indent="0">
              <a:buNone/>
              <a:defRPr sz="1530"/>
            </a:lvl3pPr>
            <a:lvl4pPr marL="874395" indent="0">
              <a:buNone/>
              <a:defRPr sz="1275"/>
            </a:lvl4pPr>
            <a:lvl5pPr marL="1165860" indent="0">
              <a:buNone/>
              <a:defRPr sz="1275"/>
            </a:lvl5pPr>
            <a:lvl6pPr marL="1457325" indent="0">
              <a:buNone/>
              <a:defRPr sz="1275"/>
            </a:lvl6pPr>
            <a:lvl7pPr marL="1748790" indent="0">
              <a:buNone/>
              <a:defRPr sz="1275"/>
            </a:lvl7pPr>
            <a:lvl8pPr marL="2040255" indent="0">
              <a:buNone/>
              <a:defRPr sz="1275"/>
            </a:lvl8pPr>
            <a:lvl9pPr marL="2331720" indent="0">
              <a:buNone/>
              <a:defRPr sz="1275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020"/>
            </a:lvl1pPr>
            <a:lvl2pPr marL="291465" indent="0">
              <a:buNone/>
              <a:defRPr sz="893"/>
            </a:lvl2pPr>
            <a:lvl3pPr marL="582930" indent="0">
              <a:buNone/>
              <a:defRPr sz="765"/>
            </a:lvl3pPr>
            <a:lvl4pPr marL="874395" indent="0">
              <a:buNone/>
              <a:defRPr sz="638"/>
            </a:lvl4pPr>
            <a:lvl5pPr marL="1165860" indent="0">
              <a:buNone/>
              <a:defRPr sz="638"/>
            </a:lvl5pPr>
            <a:lvl6pPr marL="1457325" indent="0">
              <a:buNone/>
              <a:defRPr sz="638"/>
            </a:lvl6pPr>
            <a:lvl7pPr marL="1748790" indent="0">
              <a:buNone/>
              <a:defRPr sz="638"/>
            </a:lvl7pPr>
            <a:lvl8pPr marL="2040255" indent="0">
              <a:buNone/>
              <a:defRPr sz="638"/>
            </a:lvl8pPr>
            <a:lvl9pPr marL="2331720" indent="0">
              <a:buNone/>
              <a:defRPr sz="638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EE1867-B3D7-4709-9A5D-B88D860BAE96}" type="datetimeFigureOut">
              <a:rPr lang="en-US" smtClean="0"/>
              <a:t>10/7/2019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5635F7-D85F-439E-8C40-5FE5A28C93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52745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6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EE1867-B3D7-4709-9A5D-B88D860BAE96}" type="datetimeFigureOut">
              <a:rPr lang="en-US" smtClean="0"/>
              <a:t>10/7/2019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76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6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5635F7-D85F-439E-8C40-5FE5A28C93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05943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582930" rtl="0" eaLnBrk="1" latinLnBrk="0" hangingPunct="1">
        <a:lnSpc>
          <a:spcPct val="90000"/>
        </a:lnSpc>
        <a:spcBef>
          <a:spcPct val="0"/>
        </a:spcBef>
        <a:buNone/>
        <a:defRPr sz="280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45733" indent="-145733" algn="l" defTabSz="582930" rtl="0" eaLnBrk="1" latinLnBrk="0" hangingPunct="1">
        <a:lnSpc>
          <a:spcPct val="90000"/>
        </a:lnSpc>
        <a:spcBef>
          <a:spcPts val="638"/>
        </a:spcBef>
        <a:buFont typeface="Arial" panose="020B0604020202020204" pitchFamily="34" charset="0"/>
        <a:buChar char="•"/>
        <a:defRPr sz="1785" kern="1200">
          <a:solidFill>
            <a:schemeClr val="tx1"/>
          </a:solidFill>
          <a:latin typeface="+mn-lt"/>
          <a:ea typeface="+mn-ea"/>
          <a:cs typeface="+mn-cs"/>
        </a:defRPr>
      </a:lvl1pPr>
      <a:lvl2pPr marL="437198" indent="-145733" algn="l" defTabSz="582930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28663" indent="-145733" algn="l" defTabSz="582930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sz="1275" kern="1200">
          <a:solidFill>
            <a:schemeClr val="tx1"/>
          </a:solidFill>
          <a:latin typeface="+mn-lt"/>
          <a:ea typeface="+mn-ea"/>
          <a:cs typeface="+mn-cs"/>
        </a:defRPr>
      </a:lvl3pPr>
      <a:lvl4pPr marL="1020128" indent="-145733" algn="l" defTabSz="582930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sz="1148" kern="1200">
          <a:solidFill>
            <a:schemeClr val="tx1"/>
          </a:solidFill>
          <a:latin typeface="+mn-lt"/>
          <a:ea typeface="+mn-ea"/>
          <a:cs typeface="+mn-cs"/>
        </a:defRPr>
      </a:lvl4pPr>
      <a:lvl5pPr marL="1311593" indent="-145733" algn="l" defTabSz="582930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sz="1148" kern="1200">
          <a:solidFill>
            <a:schemeClr val="tx1"/>
          </a:solidFill>
          <a:latin typeface="+mn-lt"/>
          <a:ea typeface="+mn-ea"/>
          <a:cs typeface="+mn-cs"/>
        </a:defRPr>
      </a:lvl5pPr>
      <a:lvl6pPr marL="1603058" indent="-145733" algn="l" defTabSz="582930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sz="1148" kern="1200">
          <a:solidFill>
            <a:schemeClr val="tx1"/>
          </a:solidFill>
          <a:latin typeface="+mn-lt"/>
          <a:ea typeface="+mn-ea"/>
          <a:cs typeface="+mn-cs"/>
        </a:defRPr>
      </a:lvl6pPr>
      <a:lvl7pPr marL="1894523" indent="-145733" algn="l" defTabSz="582930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sz="1148" kern="1200">
          <a:solidFill>
            <a:schemeClr val="tx1"/>
          </a:solidFill>
          <a:latin typeface="+mn-lt"/>
          <a:ea typeface="+mn-ea"/>
          <a:cs typeface="+mn-cs"/>
        </a:defRPr>
      </a:lvl7pPr>
      <a:lvl8pPr marL="2185988" indent="-145733" algn="l" defTabSz="582930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sz="1148" kern="1200">
          <a:solidFill>
            <a:schemeClr val="tx1"/>
          </a:solidFill>
          <a:latin typeface="+mn-lt"/>
          <a:ea typeface="+mn-ea"/>
          <a:cs typeface="+mn-cs"/>
        </a:defRPr>
      </a:lvl8pPr>
      <a:lvl9pPr marL="2477453" indent="-145733" algn="l" defTabSz="582930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sz="114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1pPr>
      <a:lvl2pPr marL="291465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2pPr>
      <a:lvl3pPr marL="582930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3pPr>
      <a:lvl4pPr marL="874395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4pPr>
      <a:lvl5pPr marL="1165860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5pPr>
      <a:lvl6pPr marL="1457325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6pPr>
      <a:lvl7pPr marL="1748790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7pPr>
      <a:lvl8pPr marL="2040255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13" Type="http://schemas.openxmlformats.org/officeDocument/2006/relationships/image" Target="../media/image12.jpeg"/><Relationship Id="rId3" Type="http://schemas.openxmlformats.org/officeDocument/2006/relationships/image" Target="../media/image2.jpg"/><Relationship Id="rId7" Type="http://schemas.openxmlformats.org/officeDocument/2006/relationships/image" Target="../media/image6.jpeg"/><Relationship Id="rId12" Type="http://schemas.openxmlformats.org/officeDocument/2006/relationships/image" Target="../media/image11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jpeg"/><Relationship Id="rId10" Type="http://schemas.openxmlformats.org/officeDocument/2006/relationships/image" Target="../media/image9.jpeg"/><Relationship Id="rId4" Type="http://schemas.openxmlformats.org/officeDocument/2006/relationships/image" Target="../media/image3.jpg"/><Relationship Id="rId9" Type="http://schemas.openxmlformats.org/officeDocument/2006/relationships/image" Target="../media/image8.jpeg"/><Relationship Id="rId14" Type="http://schemas.openxmlformats.org/officeDocument/2006/relationships/image" Target="../media/image1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7772400" cy="5361742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-2774" y="5603098"/>
            <a:ext cx="777240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200" dirty="0">
                <a:latin typeface="Futura Lt BT" panose="020B0402020204020303" pitchFamily="34" charset="0"/>
              </a:rPr>
              <a:t>Unique &amp; wonderful upscale custom built home in Tidewater, located on #14 fairway with a view of the lake. It is wonderfully livable, 2,700 heated square feet of planned functional space on one-living level. This home has all of the upgrades, custom gourmet kitchen with granite counter tops, top of the line Café GE appliances, wine cooler, gas/electric range, electric oven and gas stove top. All cabinets have soft close drawers. Farm sink with breakfast bar and Eat-in kitchen. The Family room offers gas fireplace with lots of room for entertainment. A Lovely living room and formal dining room. Home has surround sound throughout. Ceiling fans in family room, bedrooms and living room. 3 bedrooms with 2 full baths. Master on-suit with walk-in shower, his and her sinks, walk-in closets. 3rd bedroom with murphy beds and used as an office/den and a bonus room above the garage. All walls are knock down textured with custom molding. Features screen porch and pergola, back yard with lots of flower for the avid gardener. 2 car garage and parking in the driveway. Tidewater offers tennis, golf, 3 pools, fitness center and beach cabana for homeowners on 57 </a:t>
            </a:r>
            <a:r>
              <a:rPr lang="en-US" sz="1200" dirty="0" err="1">
                <a:latin typeface="Futura Lt BT" panose="020B0402020204020303" pitchFamily="34" charset="0"/>
              </a:rPr>
              <a:t>ave.</a:t>
            </a:r>
            <a:r>
              <a:rPr lang="en-US" sz="1200" dirty="0">
                <a:latin typeface="Futura Lt BT" panose="020B0402020204020303" pitchFamily="34" charset="0"/>
              </a:rPr>
              <a:t> in Cherry Grove. Tidewater Resort reflects the luxury and comfort of a beach/golf lifestyle. Community is secured by a 24/7 a gated community.</a:t>
            </a:r>
          </a:p>
        </p:txBody>
      </p:sp>
      <p:pic>
        <p:nvPicPr>
          <p:cNvPr id="20" name="Picture 1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4849" y="9215958"/>
            <a:ext cx="682162" cy="682162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67101" y="9141791"/>
            <a:ext cx="838198" cy="688520"/>
          </a:xfrm>
          <a:prstGeom prst="rect">
            <a:avLst/>
          </a:prstGeom>
        </p:spPr>
      </p:pic>
      <p:sp>
        <p:nvSpPr>
          <p:cNvPr id="23" name="Rectangle 22"/>
          <p:cNvSpPr/>
          <p:nvPr/>
        </p:nvSpPr>
        <p:spPr>
          <a:xfrm>
            <a:off x="-9199" y="3860798"/>
            <a:ext cx="779789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utura Hv BT" panose="020B0702020204020204" pitchFamily="34" charset="0"/>
              </a:rPr>
              <a:t>821 Morrall Dr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utura Lt BT" panose="020B0402020204020303" pitchFamily="34" charset="0"/>
              </a:rPr>
              <a:t>North Myrtle Beach, SC 29582 | MLS# 1920510 | $449,900</a:t>
            </a:r>
          </a:p>
        </p:txBody>
      </p:sp>
      <p:sp>
        <p:nvSpPr>
          <p:cNvPr id="24" name="Rectangle 23"/>
          <p:cNvSpPr/>
          <p:nvPr/>
        </p:nvSpPr>
        <p:spPr>
          <a:xfrm>
            <a:off x="36739" y="0"/>
            <a:ext cx="7693374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2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tx1">
                      <a:alpha val="40000"/>
                    </a:schemeClr>
                  </a:outerShdw>
                </a:effectLst>
                <a:latin typeface="Futura Hv BT" panose="020B0702020204020204" pitchFamily="34" charset="0"/>
              </a:rPr>
              <a:t>Custom Home in Tidewater Plantation</a:t>
            </a:r>
          </a:p>
        </p:txBody>
      </p:sp>
      <p:sp>
        <p:nvSpPr>
          <p:cNvPr id="25" name="Rectangle 24"/>
          <p:cNvSpPr/>
          <p:nvPr/>
        </p:nvSpPr>
        <p:spPr>
          <a:xfrm>
            <a:off x="0" y="4337614"/>
            <a:ext cx="7772400" cy="1024128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  <a:alpha val="0"/>
                </a:schemeClr>
              </a:gs>
              <a:gs pos="82000">
                <a:schemeClr val="bg1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/>
          <p:cNvSpPr/>
          <p:nvPr/>
        </p:nvSpPr>
        <p:spPr>
          <a:xfrm>
            <a:off x="139841" y="9233874"/>
            <a:ext cx="362169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>
                <a:solidFill>
                  <a:srgbClr val="000000"/>
                </a:solidFill>
                <a:latin typeface="Futura Lt BT" panose="020B0402020204020303" pitchFamily="34" charset="0"/>
              </a:rPr>
              <a:t>Donna Fortney</a:t>
            </a:r>
            <a:br>
              <a:rPr lang="en-US" sz="1400" dirty="0">
                <a:solidFill>
                  <a:srgbClr val="000000"/>
                </a:solidFill>
                <a:latin typeface="Futura Lt BT" panose="020B0402020204020303" pitchFamily="34" charset="0"/>
              </a:rPr>
            </a:br>
            <a:r>
              <a:rPr lang="en-US" sz="1100" dirty="0">
                <a:solidFill>
                  <a:srgbClr val="000000"/>
                </a:solidFill>
                <a:latin typeface="Futura Lt BT" panose="020B0402020204020303" pitchFamily="34" charset="0"/>
              </a:rPr>
              <a:t>703-624-3517</a:t>
            </a:r>
          </a:p>
          <a:p>
            <a:r>
              <a:rPr lang="en-US" sz="1100" dirty="0">
                <a:solidFill>
                  <a:srgbClr val="093E6E"/>
                </a:solidFill>
                <a:latin typeface="Futura Lt BT" panose="020B0402020204020303" pitchFamily="34" charset="0"/>
              </a:rPr>
              <a:t>dofortney@aol.com</a:t>
            </a:r>
            <a:endParaRPr lang="en-US" sz="1100" b="0" i="0" dirty="0">
              <a:solidFill>
                <a:srgbClr val="000000"/>
              </a:solidFill>
              <a:effectLst/>
              <a:latin typeface="Futura Lt BT" panose="020B0402020204020303" pitchFamily="34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0" y="9837384"/>
            <a:ext cx="7772400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800" dirty="0">
                <a:solidFill>
                  <a:srgbClr val="000000"/>
                </a:solidFill>
                <a:latin typeface="Futura Lt BT" panose="020B0402020204020303" pitchFamily="34" charset="0"/>
              </a:rPr>
              <a:t>NEW WAY PROPERTIES MYRTLE BEACH</a:t>
            </a:r>
            <a:r>
              <a:rPr lang="en-US" sz="800" dirty="0">
                <a:solidFill>
                  <a:srgbClr val="093E6E"/>
                </a:solidFill>
                <a:latin typeface="Futura Lt BT" panose="020B0402020204020303" pitchFamily="34" charset="0"/>
              </a:rPr>
              <a:t> </a:t>
            </a:r>
            <a:endParaRPr lang="en-US" sz="800" dirty="0">
              <a:latin typeface="Futura Lt BT" panose="020B0402020204020303" pitchFamily="34" charset="0"/>
            </a:endParaRP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39841" y="4540814"/>
            <a:ext cx="1365504" cy="1024128"/>
          </a:xfrm>
          <a:prstGeom prst="rect">
            <a:avLst/>
          </a:prstGeom>
          <a:ln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267148" y="4540814"/>
            <a:ext cx="1364437" cy="1024128"/>
          </a:xfrm>
          <a:prstGeom prst="rect">
            <a:avLst/>
          </a:prstGeom>
          <a:ln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734922" y="4540814"/>
            <a:ext cx="1365504" cy="1024128"/>
          </a:xfrm>
          <a:prstGeom prst="rect">
            <a:avLst/>
          </a:prstGeom>
          <a:ln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671534" y="4540814"/>
            <a:ext cx="1365504" cy="1024128"/>
          </a:xfrm>
          <a:prstGeom prst="rect">
            <a:avLst/>
          </a:prstGeom>
          <a:ln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  <p:pic>
        <p:nvPicPr>
          <p:cNvPr id="27" name="Picture 26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203228" y="4540814"/>
            <a:ext cx="1365504" cy="1024128"/>
          </a:xfrm>
          <a:prstGeom prst="rect">
            <a:avLst/>
          </a:prstGeom>
          <a:ln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  <p:sp>
        <p:nvSpPr>
          <p:cNvPr id="22" name="Rectangle 21">
            <a:extLst>
              <a:ext uri="{FF2B5EF4-FFF2-40B4-BE49-F238E27FC236}">
                <a16:creationId xmlns:a16="http://schemas.microsoft.com/office/drawing/2014/main" id="{05F50A15-A32B-4431-8667-932DDBF82305}"/>
              </a:ext>
            </a:extLst>
          </p:cNvPr>
          <p:cNvSpPr/>
          <p:nvPr/>
        </p:nvSpPr>
        <p:spPr>
          <a:xfrm>
            <a:off x="5816163" y="9182266"/>
            <a:ext cx="3621696" cy="4770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400" dirty="0">
                <a:solidFill>
                  <a:srgbClr val="000000"/>
                </a:solidFill>
                <a:latin typeface="Futura Lt BT" panose="020B0402020204020303" pitchFamily="34" charset="0"/>
              </a:rPr>
              <a:t>Robert Jacoby</a:t>
            </a:r>
            <a:br>
              <a:rPr lang="en-US" sz="1400" dirty="0">
                <a:solidFill>
                  <a:srgbClr val="000000"/>
                </a:solidFill>
                <a:latin typeface="Futura Lt BT" panose="020B0402020204020303" pitchFamily="34" charset="0"/>
              </a:rPr>
            </a:br>
            <a:r>
              <a:rPr lang="en-US" sz="1100" dirty="0">
                <a:solidFill>
                  <a:srgbClr val="000000"/>
                </a:solidFill>
                <a:latin typeface="Futura Lt BT" panose="020B0402020204020303" pitchFamily="34" charset="0"/>
              </a:rPr>
              <a:t>843-455-7075</a:t>
            </a:r>
          </a:p>
        </p:txBody>
      </p:sp>
      <p:pic>
        <p:nvPicPr>
          <p:cNvPr id="28" name="Picture 27">
            <a:extLst>
              <a:ext uri="{FF2B5EF4-FFF2-40B4-BE49-F238E27FC236}">
                <a16:creationId xmlns:a16="http://schemas.microsoft.com/office/drawing/2014/main" id="{25621B04-CD2E-4330-97B5-C1511A98F675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40061" y="7949578"/>
            <a:ext cx="1365504" cy="1024128"/>
          </a:xfrm>
          <a:prstGeom prst="rect">
            <a:avLst/>
          </a:prstGeom>
          <a:ln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  <p:pic>
        <p:nvPicPr>
          <p:cNvPr id="30" name="Picture 29">
            <a:extLst>
              <a:ext uri="{FF2B5EF4-FFF2-40B4-BE49-F238E27FC236}">
                <a16:creationId xmlns:a16="http://schemas.microsoft.com/office/drawing/2014/main" id="{68809801-8A8E-4B2C-901B-4211E4133B25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266835" y="7949578"/>
            <a:ext cx="1365504" cy="1024128"/>
          </a:xfrm>
          <a:prstGeom prst="rect">
            <a:avLst/>
          </a:prstGeom>
          <a:ln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  <p:pic>
        <p:nvPicPr>
          <p:cNvPr id="34" name="Picture 33">
            <a:extLst>
              <a:ext uri="{FF2B5EF4-FFF2-40B4-BE49-F238E27FC236}">
                <a16:creationId xmlns:a16="http://schemas.microsoft.com/office/drawing/2014/main" id="{64218F03-941D-4C4E-9B5F-60464B68CE7C}"/>
              </a:ext>
            </a:extLst>
          </p:cNvPr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735142" y="7949578"/>
            <a:ext cx="1365504" cy="1024128"/>
          </a:xfrm>
          <a:prstGeom prst="rect">
            <a:avLst/>
          </a:prstGeom>
          <a:ln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  <p:pic>
        <p:nvPicPr>
          <p:cNvPr id="35" name="Picture 34">
            <a:extLst>
              <a:ext uri="{FF2B5EF4-FFF2-40B4-BE49-F238E27FC236}">
                <a16:creationId xmlns:a16="http://schemas.microsoft.com/office/drawing/2014/main" id="{B313FA01-0EC0-4836-90D5-C56C0D4DDCB9}"/>
              </a:ext>
            </a:extLst>
          </p:cNvPr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671754" y="7949578"/>
            <a:ext cx="1365504" cy="1024128"/>
          </a:xfrm>
          <a:prstGeom prst="rect">
            <a:avLst/>
          </a:prstGeom>
          <a:ln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  <p:pic>
        <p:nvPicPr>
          <p:cNvPr id="36" name="Picture 35">
            <a:extLst>
              <a:ext uri="{FF2B5EF4-FFF2-40B4-BE49-F238E27FC236}">
                <a16:creationId xmlns:a16="http://schemas.microsoft.com/office/drawing/2014/main" id="{4F903964-345D-4A7F-BB56-D46EA265F3D6}"/>
              </a:ext>
            </a:extLst>
          </p:cNvPr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203448" y="7949578"/>
            <a:ext cx="1365504" cy="1024128"/>
          </a:xfrm>
          <a:prstGeom prst="rect">
            <a:avLst/>
          </a:prstGeom>
          <a:ln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27030241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70</TotalTime>
  <Words>288</Words>
  <Application>Microsoft Office PowerPoint</Application>
  <PresentationFormat>Custom</PresentationFormat>
  <Paragraphs>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Futura Hv BT</vt:lpstr>
      <vt:lpstr>Futura Lt BT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A. Thomas Price</dc:creator>
  <cp:lastModifiedBy>A. Thomas Price</cp:lastModifiedBy>
  <cp:revision>17</cp:revision>
  <dcterms:created xsi:type="dcterms:W3CDTF">2016-01-18T21:52:04Z</dcterms:created>
  <dcterms:modified xsi:type="dcterms:W3CDTF">2019-10-07T16:00:27Z</dcterms:modified>
</cp:coreProperties>
</file>