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2D00"/>
    <a:srgbClr val="D953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5/3/2019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microsoft.com/office/2007/relationships/hdphoto" Target="../media/hdphoto1.wdp"/><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pn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t="-19000" b="-19000"/>
          </a:stretch>
        </a:blipFill>
        <a:effectLst/>
      </p:bgPr>
    </p:bg>
    <p:spTree>
      <p:nvGrpSpPr>
        <p:cNvPr id="1" name=""/>
        <p:cNvGrpSpPr/>
        <p:nvPr/>
      </p:nvGrpSpPr>
      <p:grpSpPr>
        <a:xfrm>
          <a:off x="0" y="0"/>
          <a:ext cx="0" cy="0"/>
          <a:chOff x="0" y="0"/>
          <a:chExt cx="0" cy="0"/>
        </a:xfrm>
      </p:grpSpPr>
      <p:pic>
        <p:nvPicPr>
          <p:cNvPr id="32" name="Picture 3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7772400" cy="5181600"/>
          </a:xfrm>
          <a:prstGeom prst="rect">
            <a:avLst/>
          </a:prstGeom>
          <a:ln w="12700" cap="sq">
            <a:noFill/>
            <a:miter lim="800000"/>
          </a:ln>
          <a:effectLst/>
        </p:spPr>
      </p:pic>
      <p:sp>
        <p:nvSpPr>
          <p:cNvPr id="2" name="Title 1"/>
          <p:cNvSpPr>
            <a:spLocks noGrp="1"/>
          </p:cNvSpPr>
          <p:nvPr>
            <p:ph type="ctrTitle"/>
          </p:nvPr>
        </p:nvSpPr>
        <p:spPr>
          <a:xfrm>
            <a:off x="0" y="4551444"/>
            <a:ext cx="7771841" cy="586708"/>
          </a:xfrm>
          <a:noFill/>
        </p:spPr>
        <p:txBody>
          <a:bodyPr anchor="t">
            <a:noAutofit/>
          </a:bodyPr>
          <a:lstStyle/>
          <a:p>
            <a:r>
              <a:rPr lang="en-US" sz="2200" b="1" i="1" dirty="0">
                <a:solidFill>
                  <a:srgbClr val="FFFF00"/>
                </a:solidFill>
                <a:effectLst>
                  <a:reflection blurRad="6350" stA="50000" endA="300" endPos="50000" dist="29997" dir="5400000" sy="-100000" algn="bl" rotWithShape="0"/>
                </a:effectLst>
                <a:latin typeface="Century Gothic" panose="020B0502020202020204" pitchFamily="34" charset="0"/>
              </a:rPr>
              <a:t>Newly Resurfaced Private Tennis Court With Nightlights</a:t>
            </a:r>
          </a:p>
        </p:txBody>
      </p:sp>
      <p:sp>
        <p:nvSpPr>
          <p:cNvPr id="3" name="Subtitle 2"/>
          <p:cNvSpPr>
            <a:spLocks noGrp="1"/>
          </p:cNvSpPr>
          <p:nvPr>
            <p:ph type="subTitle" idx="1"/>
          </p:nvPr>
        </p:nvSpPr>
        <p:spPr>
          <a:xfrm>
            <a:off x="1359216" y="5181599"/>
            <a:ext cx="5037243" cy="3875507"/>
          </a:xfrm>
        </p:spPr>
        <p:txBody>
          <a:bodyPr anchor="ctr">
            <a:noAutofit/>
          </a:bodyPr>
          <a:lstStyle/>
          <a:p>
            <a:r>
              <a:rPr lang="en-US" sz="1500" b="1" dirty="0">
                <a:solidFill>
                  <a:schemeClr val="bg1"/>
                </a:solidFill>
                <a:effectLst>
                  <a:outerShdw blurRad="38100" dist="38100" dir="2700000" algn="tl">
                    <a:srgbClr val="000000">
                      <a:alpha val="43137"/>
                    </a:srgbClr>
                  </a:outerShdw>
                </a:effectLst>
                <a:latin typeface="Century Gothic" panose="020B0502020202020204" pitchFamily="34" charset="0"/>
              </a:rPr>
              <a:t>Fabulous Opportunity to own a 3 bedroom 2 bath condo right in front of Charleston National. Close to shopping, schools, and hospitals. These condos in gated Sweetgrass Landing rarely come on the market. You'll find stainless steel appliances as well as a brand new kitchen. All 3 bedrooms have walk in closets. The screened in porch over looks a pond and woods and is extremely private. There is a wood burning fireplace in the living room The amenities include a newly decorated clubhouse with a kitchen, conference room, fitness room, and entertainment room. There is also a private, lit tennis court and gated pool with a BBQ for your enjoyment. Also on the property is a gated dog park, a children's play ground, a BBQ area, and a designated car wash and vacuum area.</a:t>
            </a:r>
            <a:endParaRPr lang="en-US" sz="1500" b="1" i="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pic>
        <p:nvPicPr>
          <p:cNvPr id="5" name="Picture 2"/>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bwMode="auto">
          <a:xfrm>
            <a:off x="309294" y="9258348"/>
            <a:ext cx="728244" cy="7394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558" y="9144000"/>
            <a:ext cx="7772400" cy="707886"/>
          </a:xfrm>
          <a:prstGeom prst="rect">
            <a:avLst/>
          </a:prstGeom>
        </p:spPr>
        <p:txBody>
          <a:bodyPr wrap="square">
            <a:spAutoFit/>
          </a:bodyPr>
          <a:lstStyle/>
          <a:p>
            <a:pPr algn="ctr"/>
            <a:r>
              <a:rPr lang="en-US" sz="1600" b="1" dirty="0">
                <a:solidFill>
                  <a:schemeClr val="bg1"/>
                </a:solidFill>
                <a:effectLst>
                  <a:outerShdw blurRad="38100" dist="38100" dir="2700000" algn="tl">
                    <a:srgbClr val="000000">
                      <a:alpha val="43137"/>
                    </a:srgbClr>
                  </a:outerShdw>
                </a:effectLst>
                <a:latin typeface="Century Gothic" panose="020B0502020202020204" pitchFamily="34" charset="0"/>
              </a:rPr>
              <a:t>Elke </a:t>
            </a:r>
            <a:r>
              <a:rPr lang="en-US" sz="1600" b="1" dirty="0" err="1">
                <a:solidFill>
                  <a:schemeClr val="bg1"/>
                </a:solidFill>
                <a:effectLst>
                  <a:outerShdw blurRad="38100" dist="38100" dir="2700000" algn="tl">
                    <a:srgbClr val="000000">
                      <a:alpha val="43137"/>
                    </a:srgbClr>
                  </a:outerShdw>
                </a:effectLst>
                <a:latin typeface="Century Gothic" panose="020B0502020202020204" pitchFamily="34" charset="0"/>
              </a:rPr>
              <a:t>Pizzo</a:t>
            </a:r>
            <a:endParaRPr lang="en-US" sz="1600" b="1" dirty="0">
              <a:solidFill>
                <a:schemeClr val="bg1"/>
              </a:solidFill>
              <a:effectLst>
                <a:outerShdw blurRad="38100" dist="38100" dir="2700000" algn="tl">
                  <a:srgbClr val="000000">
                    <a:alpha val="43137"/>
                  </a:srgbClr>
                </a:outerShdw>
              </a:effectLst>
              <a:latin typeface="Century Gothic" panose="020B0502020202020204" pitchFamily="34" charset="0"/>
            </a:endParaRPr>
          </a:p>
          <a:p>
            <a:pPr algn="ctr"/>
            <a:r>
              <a:rPr lang="en-US" sz="1200" dirty="0">
                <a:solidFill>
                  <a:schemeClr val="bg1"/>
                </a:solidFill>
                <a:effectLst>
                  <a:outerShdw blurRad="38100" dist="38100" dir="2700000" algn="tl">
                    <a:srgbClr val="000000">
                      <a:alpha val="43137"/>
                    </a:srgbClr>
                  </a:outerShdw>
                </a:effectLst>
                <a:latin typeface="Century Gothic" panose="020B0502020202020204" pitchFamily="34" charset="0"/>
              </a:rPr>
              <a:t>(843) 991-5304 | elke.pizzo@carolinaone.com</a:t>
            </a:r>
          </a:p>
          <a:p>
            <a:pPr algn="ctr"/>
            <a:r>
              <a:rPr lang="en-US" sz="1200" dirty="0">
                <a:solidFill>
                  <a:schemeClr val="bg1"/>
                </a:solidFill>
                <a:effectLst>
                  <a:outerShdw blurRad="38100" dist="38100" dir="2700000" algn="tl">
                    <a:srgbClr val="000000">
                      <a:alpha val="43137"/>
                    </a:srgbClr>
                  </a:outerShdw>
                </a:effectLst>
                <a:latin typeface="Century Gothic" panose="020B0502020202020204" pitchFamily="34" charset="0"/>
              </a:rPr>
              <a:t>www.pizzohomes-charleston.com</a:t>
            </a:r>
          </a:p>
        </p:txBody>
      </p:sp>
      <p:sp>
        <p:nvSpPr>
          <p:cNvPr id="6" name="Rectangle 5"/>
          <p:cNvSpPr/>
          <p:nvPr/>
        </p:nvSpPr>
        <p:spPr>
          <a:xfrm>
            <a:off x="-558" y="9827010"/>
            <a:ext cx="7772400" cy="230832"/>
          </a:xfrm>
          <a:prstGeom prst="rect">
            <a:avLst/>
          </a:prstGeom>
        </p:spPr>
        <p:txBody>
          <a:bodyPr wrap="square">
            <a:spAutoFit/>
          </a:bodyPr>
          <a:lstStyle/>
          <a:p>
            <a:pPr algn="ctr"/>
            <a:r>
              <a:rPr lang="en-US" sz="900" dirty="0">
                <a:solidFill>
                  <a:schemeClr val="bg1"/>
                </a:solidFill>
                <a:effectLst>
                  <a:outerShdw blurRad="38100" dist="38100" dir="2700000" algn="tl">
                    <a:srgbClr val="000000">
                      <a:alpha val="43137"/>
                    </a:srgbClr>
                  </a:outerShdw>
                </a:effectLst>
                <a:latin typeface="Century Gothic" panose="020B0502020202020204" pitchFamily="34" charset="0"/>
              </a:rPr>
              <a:t>Carolina One Real Estate | 195 W Coleman Blvd | Mt Pleasant, SC 29464-3495</a:t>
            </a:r>
          </a:p>
        </p:txBody>
      </p:sp>
      <p:sp>
        <p:nvSpPr>
          <p:cNvPr id="8" name="Rectangle 7"/>
          <p:cNvSpPr/>
          <p:nvPr/>
        </p:nvSpPr>
        <p:spPr>
          <a:xfrm>
            <a:off x="0" y="0"/>
            <a:ext cx="7771841" cy="1015663"/>
          </a:xfrm>
          <a:prstGeom prst="rect">
            <a:avLst/>
          </a:prstGeom>
        </p:spPr>
        <p:txBody>
          <a:bodyPr wrap="square">
            <a:spAutoFit/>
          </a:bodyPr>
          <a:lstStyle/>
          <a:p>
            <a:pPr algn="ctr"/>
            <a:r>
              <a:rPr lang="en-US" sz="2400" b="1" dirty="0">
                <a:ln w="3175">
                  <a:noFill/>
                </a:ln>
                <a:solidFill>
                  <a:schemeClr val="bg1"/>
                </a:solidFill>
                <a:latin typeface="Century Gothic" panose="020B0502020202020204" pitchFamily="34" charset="0"/>
              </a:rPr>
              <a:t>822 Legends Club Drive</a:t>
            </a:r>
          </a:p>
          <a:p>
            <a:pPr algn="ctr"/>
            <a:r>
              <a:rPr lang="en-US" sz="1800" b="1" dirty="0">
                <a:ln w="3175">
                  <a:noFill/>
                </a:ln>
                <a:solidFill>
                  <a:schemeClr val="bg1"/>
                </a:solidFill>
                <a:latin typeface="Century Gothic" panose="020B0502020202020204" pitchFamily="34" charset="0"/>
              </a:rPr>
              <a:t>The Legends at Mt Pleasant | Mount Pleasant, SC 29466</a:t>
            </a:r>
          </a:p>
          <a:p>
            <a:pPr algn="ctr"/>
            <a:r>
              <a:rPr lang="en-US" sz="1800" b="1" dirty="0">
                <a:ln w="3175">
                  <a:noFill/>
                </a:ln>
                <a:solidFill>
                  <a:schemeClr val="bg1"/>
                </a:solidFill>
                <a:latin typeface="Century Gothic" panose="020B0502020202020204" pitchFamily="34" charset="0"/>
              </a:rPr>
              <a:t>MLS# 19003883 | $315,000</a:t>
            </a:r>
            <a:endParaRPr lang="en-US" sz="1600" b="1" dirty="0">
              <a:ln w="3175">
                <a:noFill/>
              </a:ln>
              <a:solidFill>
                <a:schemeClr val="bg1"/>
              </a:solidFill>
              <a:latin typeface="Century Gothic" panose="020B0502020202020204" pitchFamily="34" charset="0"/>
            </a:endParaRPr>
          </a:p>
        </p:txBody>
      </p:sp>
      <p:pic>
        <p:nvPicPr>
          <p:cNvPr id="1028" name="Picture 4"/>
          <p:cNvPicPr>
            <a:picLocks noChangeAspect="1" noChangeArrowheads="1"/>
          </p:cNvPicPr>
          <p:nvPr/>
        </p:nvPicPr>
        <p:blipFill rotWithShape="1">
          <a:blip r:embed="rId6" cstate="print">
            <a:extLst>
              <a:ext uri="{28A0092B-C50C-407E-A947-70E740481C1C}">
                <a14:useLocalDpi xmlns:a14="http://schemas.microsoft.com/office/drawing/2010/main" val="0"/>
              </a:ext>
            </a:extLst>
          </a:blip>
          <a:srcRect l="17065" r="17065"/>
          <a:stretch/>
        </p:blipFill>
        <p:spPr bwMode="auto">
          <a:xfrm>
            <a:off x="6734861" y="9221730"/>
            <a:ext cx="728245" cy="731520"/>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8121231" y="1340938"/>
            <a:ext cx="3509550" cy="400110"/>
          </a:xfrm>
          <a:prstGeom prst="rect">
            <a:avLst/>
          </a:prstGeom>
        </p:spPr>
        <p:txBody>
          <a:bodyPr wrap="none">
            <a:spAutoFit/>
          </a:bodyPr>
          <a:lstStyle/>
          <a:p>
            <a:r>
              <a:rPr lang="en-US" dirty="0"/>
              <a:t>Starbucks card to first 10 agents</a:t>
            </a:r>
          </a:p>
        </p:txBody>
      </p:sp>
      <p:pic>
        <p:nvPicPr>
          <p:cNvPr id="7" name="Picture 6"/>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6400800" y="5258106"/>
            <a:ext cx="1371600" cy="914400"/>
          </a:xfrm>
          <a:prstGeom prst="rect">
            <a:avLst/>
          </a:prstGeom>
          <a:ln w="3175" cap="sq">
            <a:solidFill>
              <a:schemeClr val="bg1"/>
            </a:solidFill>
            <a:miter lim="800000"/>
          </a:ln>
          <a:effectLst/>
        </p:spPr>
      </p:pic>
      <p:pic>
        <p:nvPicPr>
          <p:cNvPr id="21" name="Picture 20"/>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6400800" y="6249012"/>
            <a:ext cx="1371600" cy="914400"/>
          </a:xfrm>
          <a:prstGeom prst="rect">
            <a:avLst/>
          </a:prstGeom>
          <a:ln w="3175" cap="sq">
            <a:solidFill>
              <a:schemeClr val="bg1"/>
            </a:solidFill>
            <a:miter lim="800000"/>
          </a:ln>
          <a:effectLst/>
        </p:spPr>
      </p:pic>
      <p:pic>
        <p:nvPicPr>
          <p:cNvPr id="22" name="Picture 21"/>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6400800" y="8230824"/>
            <a:ext cx="1371600" cy="914400"/>
          </a:xfrm>
          <a:prstGeom prst="rect">
            <a:avLst/>
          </a:prstGeom>
          <a:ln w="3175" cap="sq">
            <a:solidFill>
              <a:schemeClr val="bg1"/>
            </a:solidFill>
            <a:miter lim="800000"/>
          </a:ln>
          <a:effectLst/>
        </p:spPr>
      </p:pic>
      <p:pic>
        <p:nvPicPr>
          <p:cNvPr id="23" name="Picture 22"/>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1752600" y="6918459"/>
            <a:ext cx="1371600" cy="914400"/>
          </a:xfrm>
          <a:prstGeom prst="rect">
            <a:avLst/>
          </a:prstGeom>
          <a:ln w="3175" cap="sq">
            <a:solidFill>
              <a:schemeClr val="bg1"/>
            </a:solidFill>
            <a:miter lim="800000"/>
          </a:ln>
          <a:effectLst/>
        </p:spPr>
      </p:pic>
      <p:pic>
        <p:nvPicPr>
          <p:cNvPr id="25" name="Picture 24">
            <a:extLst>
              <a:ext uri="{FF2B5EF4-FFF2-40B4-BE49-F238E27FC236}">
                <a16:creationId xmlns:a16="http://schemas.microsoft.com/office/drawing/2014/main" id="{D63DB560-D17F-43DF-B15A-D90397CF4B62}"/>
              </a:ext>
            </a:extLst>
          </p:cNvPr>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1756941" y="7674438"/>
            <a:ext cx="1371600" cy="914400"/>
          </a:xfrm>
          <a:prstGeom prst="rect">
            <a:avLst/>
          </a:prstGeom>
          <a:ln w="3175" cap="sq">
            <a:solidFill>
              <a:schemeClr val="bg1"/>
            </a:solidFill>
            <a:miter lim="800000"/>
          </a:ln>
          <a:effectLst/>
        </p:spPr>
      </p:pic>
      <p:pic>
        <p:nvPicPr>
          <p:cNvPr id="24" name="Picture 23">
            <a:extLst>
              <a:ext uri="{FF2B5EF4-FFF2-40B4-BE49-F238E27FC236}">
                <a16:creationId xmlns:a16="http://schemas.microsoft.com/office/drawing/2014/main" id="{72AD5716-BB67-4BE0-BC0B-FC1B1E87D913}"/>
              </a:ext>
            </a:extLst>
          </p:cNvPr>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6400800" y="7239918"/>
            <a:ext cx="1371600" cy="914400"/>
          </a:xfrm>
          <a:prstGeom prst="rect">
            <a:avLst/>
          </a:prstGeom>
          <a:ln w="3175" cap="sq">
            <a:solidFill>
              <a:schemeClr val="bg1"/>
            </a:solidFill>
            <a:miter lim="800000"/>
          </a:ln>
          <a:effectLst/>
        </p:spPr>
      </p:pic>
      <p:pic>
        <p:nvPicPr>
          <p:cNvPr id="27" name="Picture 26">
            <a:extLst>
              <a:ext uri="{FF2B5EF4-FFF2-40B4-BE49-F238E27FC236}">
                <a16:creationId xmlns:a16="http://schemas.microsoft.com/office/drawing/2014/main" id="{AF004952-36A4-4AED-B201-011310AC1B9E}"/>
              </a:ext>
            </a:extLst>
          </p:cNvPr>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12384" y="7239918"/>
            <a:ext cx="1371600" cy="914400"/>
          </a:xfrm>
          <a:prstGeom prst="rect">
            <a:avLst/>
          </a:prstGeom>
          <a:ln w="3175" cap="sq">
            <a:solidFill>
              <a:schemeClr val="bg1"/>
            </a:solidFill>
            <a:miter lim="800000"/>
          </a:ln>
          <a:effectLst/>
        </p:spPr>
      </p:pic>
      <p:pic>
        <p:nvPicPr>
          <p:cNvPr id="28" name="Picture 27">
            <a:extLst>
              <a:ext uri="{FF2B5EF4-FFF2-40B4-BE49-F238E27FC236}">
                <a16:creationId xmlns:a16="http://schemas.microsoft.com/office/drawing/2014/main" id="{32603148-0547-4FE9-AB46-22A63C8F25AA}"/>
              </a:ext>
            </a:extLst>
          </p:cNvPr>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12384" y="8230824"/>
            <a:ext cx="1371600" cy="914400"/>
          </a:xfrm>
          <a:prstGeom prst="rect">
            <a:avLst/>
          </a:prstGeom>
          <a:ln w="3175" cap="sq">
            <a:solidFill>
              <a:schemeClr val="bg1"/>
            </a:solidFill>
            <a:miter lim="800000"/>
          </a:ln>
          <a:effectLst/>
        </p:spPr>
      </p:pic>
      <p:pic>
        <p:nvPicPr>
          <p:cNvPr id="29" name="Picture 28">
            <a:extLst>
              <a:ext uri="{FF2B5EF4-FFF2-40B4-BE49-F238E27FC236}">
                <a16:creationId xmlns:a16="http://schemas.microsoft.com/office/drawing/2014/main" id="{0A41384D-A1F1-4366-9008-B8E25C4C5D6B}"/>
              </a:ext>
            </a:extLst>
          </p:cNvPr>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12384" y="5258106"/>
            <a:ext cx="1371600" cy="914400"/>
          </a:xfrm>
          <a:prstGeom prst="rect">
            <a:avLst/>
          </a:prstGeom>
          <a:ln w="3175" cap="sq">
            <a:solidFill>
              <a:schemeClr val="bg1"/>
            </a:solidFill>
            <a:miter lim="800000"/>
          </a:ln>
          <a:effectLst/>
        </p:spPr>
      </p:pic>
      <p:pic>
        <p:nvPicPr>
          <p:cNvPr id="30" name="Picture 29">
            <a:extLst>
              <a:ext uri="{FF2B5EF4-FFF2-40B4-BE49-F238E27FC236}">
                <a16:creationId xmlns:a16="http://schemas.microsoft.com/office/drawing/2014/main" id="{65A37485-29F4-4DA3-B57B-1E165EDB58A5}"/>
              </a:ext>
            </a:extLst>
          </p:cNvPr>
          <p:cNvPicPr>
            <a:picLocks/>
          </p:cNvPicPr>
          <p:nvPr/>
        </p:nvPicPr>
        <p:blipFill>
          <a:blip r:embed="rId16" cstate="print">
            <a:extLst>
              <a:ext uri="{28A0092B-C50C-407E-A947-70E740481C1C}">
                <a14:useLocalDpi xmlns:a14="http://schemas.microsoft.com/office/drawing/2010/main" val="0"/>
              </a:ext>
            </a:extLst>
          </a:blip>
          <a:stretch>
            <a:fillRect/>
          </a:stretch>
        </p:blipFill>
        <p:spPr>
          <a:xfrm>
            <a:off x="-12384" y="6249012"/>
            <a:ext cx="1371600" cy="914400"/>
          </a:xfrm>
          <a:prstGeom prst="rect">
            <a:avLst/>
          </a:prstGeom>
          <a:ln w="3175" cap="sq">
            <a:solidFill>
              <a:schemeClr val="bg1"/>
            </a:solidFill>
            <a:miter lim="800000"/>
          </a:ln>
          <a:effectLst/>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553</TotalTime>
  <Words>220</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Newly Resurfaced Private Tennis Court With Nightlights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83</cp:revision>
  <dcterms:created xsi:type="dcterms:W3CDTF">2006-08-16T00:00:00Z</dcterms:created>
  <dcterms:modified xsi:type="dcterms:W3CDTF">2019-05-03T19:38:15Z</dcterms:modified>
</cp:coreProperties>
</file>