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8" autoAdjust="0"/>
    <p:restoredTop sz="94660"/>
  </p:normalViewPr>
  <p:slideViewPr>
    <p:cSldViewPr>
      <p:cViewPr varScale="1">
        <p:scale>
          <a:sx n="57" d="100"/>
          <a:sy n="57" d="100"/>
        </p:scale>
        <p:origin x="2878" y="67"/>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39365" indent="0" algn="ctr">
              <a:buNone/>
              <a:defRPr>
                <a:solidFill>
                  <a:schemeClr val="tx1">
                    <a:tint val="75000"/>
                  </a:schemeClr>
                </a:solidFill>
              </a:defRPr>
            </a:lvl2pPr>
            <a:lvl3pPr marL="1078731" indent="0" algn="ctr">
              <a:buNone/>
              <a:defRPr>
                <a:solidFill>
                  <a:schemeClr val="tx1">
                    <a:tint val="75000"/>
                  </a:schemeClr>
                </a:solidFill>
              </a:defRPr>
            </a:lvl3pPr>
            <a:lvl4pPr marL="1618097" indent="0" algn="ctr">
              <a:buNone/>
              <a:defRPr>
                <a:solidFill>
                  <a:schemeClr val="tx1">
                    <a:tint val="75000"/>
                  </a:schemeClr>
                </a:solidFill>
              </a:defRPr>
            </a:lvl4pPr>
            <a:lvl5pPr marL="2157463" indent="0" algn="ctr">
              <a:buNone/>
              <a:defRPr>
                <a:solidFill>
                  <a:schemeClr val="tx1">
                    <a:tint val="75000"/>
                  </a:schemeClr>
                </a:solidFill>
              </a:defRPr>
            </a:lvl5pPr>
            <a:lvl6pPr marL="2696828" indent="0" algn="ctr">
              <a:buNone/>
              <a:defRPr>
                <a:solidFill>
                  <a:schemeClr val="tx1">
                    <a:tint val="75000"/>
                  </a:schemeClr>
                </a:solidFill>
              </a:defRPr>
            </a:lvl6pPr>
            <a:lvl7pPr marL="3236194" indent="0" algn="ctr">
              <a:buNone/>
              <a:defRPr>
                <a:solidFill>
                  <a:schemeClr val="tx1">
                    <a:tint val="75000"/>
                  </a:schemeClr>
                </a:solidFill>
              </a:defRPr>
            </a:lvl7pPr>
            <a:lvl8pPr marL="3775560" indent="0" algn="ctr">
              <a:buNone/>
              <a:defRPr>
                <a:solidFill>
                  <a:schemeClr val="tx1">
                    <a:tint val="75000"/>
                  </a:schemeClr>
                </a:solidFill>
              </a:defRPr>
            </a:lvl8pPr>
            <a:lvl9pPr marL="43149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765"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329">
                <a:solidFill>
                  <a:schemeClr val="tx1">
                    <a:tint val="75000"/>
                  </a:schemeClr>
                </a:solidFill>
              </a:defRPr>
            </a:lvl1pPr>
            <a:lvl2pPr marL="539365" indent="0">
              <a:buNone/>
              <a:defRPr sz="2118">
                <a:solidFill>
                  <a:schemeClr val="tx1">
                    <a:tint val="75000"/>
                  </a:schemeClr>
                </a:solidFill>
              </a:defRPr>
            </a:lvl2pPr>
            <a:lvl3pPr marL="1078731" indent="0">
              <a:buNone/>
              <a:defRPr sz="1906">
                <a:solidFill>
                  <a:schemeClr val="tx1">
                    <a:tint val="75000"/>
                  </a:schemeClr>
                </a:solidFill>
              </a:defRPr>
            </a:lvl3pPr>
            <a:lvl4pPr marL="1618097" indent="0">
              <a:buNone/>
              <a:defRPr sz="1694">
                <a:solidFill>
                  <a:schemeClr val="tx1">
                    <a:tint val="75000"/>
                  </a:schemeClr>
                </a:solidFill>
              </a:defRPr>
            </a:lvl4pPr>
            <a:lvl5pPr marL="2157463" indent="0">
              <a:buNone/>
              <a:defRPr sz="1694">
                <a:solidFill>
                  <a:schemeClr val="tx1">
                    <a:tint val="75000"/>
                  </a:schemeClr>
                </a:solidFill>
              </a:defRPr>
            </a:lvl5pPr>
            <a:lvl6pPr marL="2696828" indent="0">
              <a:buNone/>
              <a:defRPr sz="1694">
                <a:solidFill>
                  <a:schemeClr val="tx1">
                    <a:tint val="75000"/>
                  </a:schemeClr>
                </a:solidFill>
              </a:defRPr>
            </a:lvl6pPr>
            <a:lvl7pPr marL="3236194" indent="0">
              <a:buNone/>
              <a:defRPr sz="1694">
                <a:solidFill>
                  <a:schemeClr val="tx1">
                    <a:tint val="75000"/>
                  </a:schemeClr>
                </a:solidFill>
              </a:defRPr>
            </a:lvl7pPr>
            <a:lvl8pPr marL="3775560" indent="0">
              <a:buNone/>
              <a:defRPr sz="1694">
                <a:solidFill>
                  <a:schemeClr val="tx1">
                    <a:tint val="75000"/>
                  </a:schemeClr>
                </a:solidFill>
              </a:defRPr>
            </a:lvl8pPr>
            <a:lvl9pPr marL="4314926" indent="0">
              <a:buNone/>
              <a:defRPr sz="16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282"/>
            </a:lvl1pPr>
            <a:lvl2pPr>
              <a:defRPr sz="2859"/>
            </a:lvl2pPr>
            <a:lvl3pPr>
              <a:defRPr sz="2329"/>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282"/>
            </a:lvl1pPr>
            <a:lvl2pPr>
              <a:defRPr sz="2859"/>
            </a:lvl2pPr>
            <a:lvl3pPr>
              <a:defRPr sz="2329"/>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859" b="1"/>
            </a:lvl1pPr>
            <a:lvl2pPr marL="539365" indent="0">
              <a:buNone/>
              <a:defRPr sz="2329" b="1"/>
            </a:lvl2pPr>
            <a:lvl3pPr marL="1078731" indent="0">
              <a:buNone/>
              <a:defRPr sz="2118" b="1"/>
            </a:lvl3pPr>
            <a:lvl4pPr marL="1618097" indent="0">
              <a:buNone/>
              <a:defRPr sz="1906" b="1"/>
            </a:lvl4pPr>
            <a:lvl5pPr marL="2157463" indent="0">
              <a:buNone/>
              <a:defRPr sz="1906" b="1"/>
            </a:lvl5pPr>
            <a:lvl6pPr marL="2696828" indent="0">
              <a:buNone/>
              <a:defRPr sz="1906" b="1"/>
            </a:lvl6pPr>
            <a:lvl7pPr marL="3236194" indent="0">
              <a:buNone/>
              <a:defRPr sz="1906" b="1"/>
            </a:lvl7pPr>
            <a:lvl8pPr marL="3775560" indent="0">
              <a:buNone/>
              <a:defRPr sz="1906" b="1"/>
            </a:lvl8pPr>
            <a:lvl9pPr marL="4314926" indent="0">
              <a:buNone/>
              <a:defRPr sz="1906"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859"/>
            </a:lvl1pPr>
            <a:lvl2pPr>
              <a:defRPr sz="2329"/>
            </a:lvl2pPr>
            <a:lvl3pPr>
              <a:defRPr sz="2118"/>
            </a:lvl3pPr>
            <a:lvl4pPr>
              <a:defRPr sz="1906"/>
            </a:lvl4pPr>
            <a:lvl5pPr>
              <a:defRPr sz="1906"/>
            </a:lvl5pPr>
            <a:lvl6pPr>
              <a:defRPr sz="1906"/>
            </a:lvl6pPr>
            <a:lvl7pPr>
              <a:defRPr sz="1906"/>
            </a:lvl7pPr>
            <a:lvl8pPr>
              <a:defRPr sz="1906"/>
            </a:lvl8pPr>
            <a:lvl9pPr>
              <a:defRPr sz="19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859" b="1"/>
            </a:lvl1pPr>
            <a:lvl2pPr marL="539365" indent="0">
              <a:buNone/>
              <a:defRPr sz="2329" b="1"/>
            </a:lvl2pPr>
            <a:lvl3pPr marL="1078731" indent="0">
              <a:buNone/>
              <a:defRPr sz="2118" b="1"/>
            </a:lvl3pPr>
            <a:lvl4pPr marL="1618097" indent="0">
              <a:buNone/>
              <a:defRPr sz="1906" b="1"/>
            </a:lvl4pPr>
            <a:lvl5pPr marL="2157463" indent="0">
              <a:buNone/>
              <a:defRPr sz="1906" b="1"/>
            </a:lvl5pPr>
            <a:lvl6pPr marL="2696828" indent="0">
              <a:buNone/>
              <a:defRPr sz="1906" b="1"/>
            </a:lvl6pPr>
            <a:lvl7pPr marL="3236194" indent="0">
              <a:buNone/>
              <a:defRPr sz="1906" b="1"/>
            </a:lvl7pPr>
            <a:lvl8pPr marL="3775560" indent="0">
              <a:buNone/>
              <a:defRPr sz="1906" b="1"/>
            </a:lvl8pPr>
            <a:lvl9pPr marL="4314926" indent="0">
              <a:buNone/>
              <a:defRPr sz="1906"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859"/>
            </a:lvl1pPr>
            <a:lvl2pPr>
              <a:defRPr sz="2329"/>
            </a:lvl2pPr>
            <a:lvl3pPr>
              <a:defRPr sz="2118"/>
            </a:lvl3pPr>
            <a:lvl4pPr>
              <a:defRPr sz="1906"/>
            </a:lvl4pPr>
            <a:lvl5pPr>
              <a:defRPr sz="1906"/>
            </a:lvl5pPr>
            <a:lvl6pPr>
              <a:defRPr sz="1906"/>
            </a:lvl6pPr>
            <a:lvl7pPr>
              <a:defRPr sz="1906"/>
            </a:lvl7pPr>
            <a:lvl8pPr>
              <a:defRPr sz="1906"/>
            </a:lvl8pPr>
            <a:lvl9pPr>
              <a:defRPr sz="19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329"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812"/>
            </a:lvl1pPr>
            <a:lvl2pPr>
              <a:defRPr sz="3282"/>
            </a:lvl2pPr>
            <a:lvl3pPr>
              <a:defRPr sz="2859"/>
            </a:lvl3pPr>
            <a:lvl4pPr>
              <a:defRPr sz="2329"/>
            </a:lvl4pPr>
            <a:lvl5pPr>
              <a:defRPr sz="2329"/>
            </a:lvl5pPr>
            <a:lvl6pPr>
              <a:defRPr sz="2329"/>
            </a:lvl6pPr>
            <a:lvl7pPr>
              <a:defRPr sz="2329"/>
            </a:lvl7pPr>
            <a:lvl8pPr>
              <a:defRPr sz="2329"/>
            </a:lvl8pPr>
            <a:lvl9pPr>
              <a:defRPr sz="23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94"/>
            </a:lvl1pPr>
            <a:lvl2pPr marL="539365" indent="0">
              <a:buNone/>
              <a:defRPr sz="1376"/>
            </a:lvl2pPr>
            <a:lvl3pPr marL="1078731" indent="0">
              <a:buNone/>
              <a:defRPr sz="1165"/>
            </a:lvl3pPr>
            <a:lvl4pPr marL="1618097" indent="0">
              <a:buNone/>
              <a:defRPr sz="1059"/>
            </a:lvl4pPr>
            <a:lvl5pPr marL="2157463" indent="0">
              <a:buNone/>
              <a:defRPr sz="1059"/>
            </a:lvl5pPr>
            <a:lvl6pPr marL="2696828" indent="0">
              <a:buNone/>
              <a:defRPr sz="1059"/>
            </a:lvl6pPr>
            <a:lvl7pPr marL="3236194" indent="0">
              <a:buNone/>
              <a:defRPr sz="1059"/>
            </a:lvl7pPr>
            <a:lvl8pPr marL="3775560" indent="0">
              <a:buNone/>
              <a:defRPr sz="1059"/>
            </a:lvl8pPr>
            <a:lvl9pPr marL="4314926" indent="0">
              <a:buNone/>
              <a:defRPr sz="10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329"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812"/>
            </a:lvl1pPr>
            <a:lvl2pPr marL="539365" indent="0">
              <a:buNone/>
              <a:defRPr sz="3282"/>
            </a:lvl2pPr>
            <a:lvl3pPr marL="1078731" indent="0">
              <a:buNone/>
              <a:defRPr sz="2859"/>
            </a:lvl3pPr>
            <a:lvl4pPr marL="1618097" indent="0">
              <a:buNone/>
              <a:defRPr sz="2329"/>
            </a:lvl4pPr>
            <a:lvl5pPr marL="2157463" indent="0">
              <a:buNone/>
              <a:defRPr sz="2329"/>
            </a:lvl5pPr>
            <a:lvl6pPr marL="2696828" indent="0">
              <a:buNone/>
              <a:defRPr sz="2329"/>
            </a:lvl6pPr>
            <a:lvl7pPr marL="3236194" indent="0">
              <a:buNone/>
              <a:defRPr sz="2329"/>
            </a:lvl7pPr>
            <a:lvl8pPr marL="3775560" indent="0">
              <a:buNone/>
              <a:defRPr sz="2329"/>
            </a:lvl8pPr>
            <a:lvl9pPr marL="4314926" indent="0">
              <a:buNone/>
              <a:defRPr sz="2329"/>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94"/>
            </a:lvl1pPr>
            <a:lvl2pPr marL="539365" indent="0">
              <a:buNone/>
              <a:defRPr sz="1376"/>
            </a:lvl2pPr>
            <a:lvl3pPr marL="1078731" indent="0">
              <a:buNone/>
              <a:defRPr sz="1165"/>
            </a:lvl3pPr>
            <a:lvl4pPr marL="1618097" indent="0">
              <a:buNone/>
              <a:defRPr sz="1059"/>
            </a:lvl4pPr>
            <a:lvl5pPr marL="2157463" indent="0">
              <a:buNone/>
              <a:defRPr sz="1059"/>
            </a:lvl5pPr>
            <a:lvl6pPr marL="2696828" indent="0">
              <a:buNone/>
              <a:defRPr sz="1059"/>
            </a:lvl6pPr>
            <a:lvl7pPr marL="3236194" indent="0">
              <a:buNone/>
              <a:defRPr sz="1059"/>
            </a:lvl7pPr>
            <a:lvl8pPr marL="3775560" indent="0">
              <a:buNone/>
              <a:defRPr sz="1059"/>
            </a:lvl8pPr>
            <a:lvl9pPr marL="4314926" indent="0">
              <a:buNone/>
              <a:defRPr sz="10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76">
                <a:solidFill>
                  <a:schemeClr val="tx1">
                    <a:tint val="75000"/>
                  </a:schemeClr>
                </a:solidFill>
              </a:defRPr>
            </a:lvl1pPr>
          </a:lstStyle>
          <a:p>
            <a:fld id="{1D8BD707-D9CF-40AE-B4C6-C98DA3205C09}" type="datetimeFigureOut">
              <a:rPr lang="en-US" smtClean="0"/>
              <a:pPr/>
              <a:t>2/20/2023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7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76">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78731" rtl="0" eaLnBrk="1" latinLnBrk="0" hangingPunct="1">
        <a:spcBef>
          <a:spcPct val="0"/>
        </a:spcBef>
        <a:buNone/>
        <a:defRPr sz="5188" kern="1200">
          <a:solidFill>
            <a:schemeClr val="tx1"/>
          </a:solidFill>
          <a:latin typeface="+mj-lt"/>
          <a:ea typeface="+mj-ea"/>
          <a:cs typeface="+mj-cs"/>
        </a:defRPr>
      </a:lvl1pPr>
    </p:titleStyle>
    <p:bodyStyle>
      <a:lvl1pPr marL="404524" indent="-404524" algn="l" defTabSz="1078731" rtl="0" eaLnBrk="1" latinLnBrk="0" hangingPunct="1">
        <a:spcBef>
          <a:spcPct val="20000"/>
        </a:spcBef>
        <a:buFont typeface="Arial" pitchFamily="34" charset="0"/>
        <a:buChar char="•"/>
        <a:defRPr sz="3812" kern="1200">
          <a:solidFill>
            <a:schemeClr val="tx1"/>
          </a:solidFill>
          <a:latin typeface="+mn-lt"/>
          <a:ea typeface="+mn-ea"/>
          <a:cs typeface="+mn-cs"/>
        </a:defRPr>
      </a:lvl1pPr>
      <a:lvl2pPr marL="876469" indent="-337104" algn="l" defTabSz="1078731" rtl="0" eaLnBrk="1" latinLnBrk="0" hangingPunct="1">
        <a:spcBef>
          <a:spcPct val="20000"/>
        </a:spcBef>
        <a:buFont typeface="Arial" pitchFamily="34" charset="0"/>
        <a:buChar char="–"/>
        <a:defRPr sz="3282" kern="1200">
          <a:solidFill>
            <a:schemeClr val="tx1"/>
          </a:solidFill>
          <a:latin typeface="+mn-lt"/>
          <a:ea typeface="+mn-ea"/>
          <a:cs typeface="+mn-cs"/>
        </a:defRPr>
      </a:lvl2pPr>
      <a:lvl3pPr marL="1348415" indent="-269683" algn="l" defTabSz="1078731" rtl="0" eaLnBrk="1" latinLnBrk="0" hangingPunct="1">
        <a:spcBef>
          <a:spcPct val="20000"/>
        </a:spcBef>
        <a:buFont typeface="Arial" pitchFamily="34" charset="0"/>
        <a:buChar char="•"/>
        <a:defRPr sz="2859" kern="1200">
          <a:solidFill>
            <a:schemeClr val="tx1"/>
          </a:solidFill>
          <a:latin typeface="+mn-lt"/>
          <a:ea typeface="+mn-ea"/>
          <a:cs typeface="+mn-cs"/>
        </a:defRPr>
      </a:lvl3pPr>
      <a:lvl4pPr marL="1887780"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4pPr>
      <a:lvl5pPr marL="2427145"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5pPr>
      <a:lvl6pPr marL="2966511"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6pPr>
      <a:lvl7pPr marL="3505877"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7pPr>
      <a:lvl8pPr marL="4045243"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8pPr>
      <a:lvl9pPr marL="4584608"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9pPr>
    </p:bodyStyle>
    <p:otherStyle>
      <a:defPPr>
        <a:defRPr lang="en-US"/>
      </a:defPPr>
      <a:lvl1pPr marL="0" algn="l" defTabSz="1078731" rtl="0" eaLnBrk="1" latinLnBrk="0" hangingPunct="1">
        <a:defRPr sz="2118" kern="1200">
          <a:solidFill>
            <a:schemeClr val="tx1"/>
          </a:solidFill>
          <a:latin typeface="+mn-lt"/>
          <a:ea typeface="+mn-ea"/>
          <a:cs typeface="+mn-cs"/>
        </a:defRPr>
      </a:lvl1pPr>
      <a:lvl2pPr marL="539365" algn="l" defTabSz="1078731" rtl="0" eaLnBrk="1" latinLnBrk="0" hangingPunct="1">
        <a:defRPr sz="2118" kern="1200">
          <a:solidFill>
            <a:schemeClr val="tx1"/>
          </a:solidFill>
          <a:latin typeface="+mn-lt"/>
          <a:ea typeface="+mn-ea"/>
          <a:cs typeface="+mn-cs"/>
        </a:defRPr>
      </a:lvl2pPr>
      <a:lvl3pPr marL="1078731" algn="l" defTabSz="1078731" rtl="0" eaLnBrk="1" latinLnBrk="0" hangingPunct="1">
        <a:defRPr sz="2118" kern="1200">
          <a:solidFill>
            <a:schemeClr val="tx1"/>
          </a:solidFill>
          <a:latin typeface="+mn-lt"/>
          <a:ea typeface="+mn-ea"/>
          <a:cs typeface="+mn-cs"/>
        </a:defRPr>
      </a:lvl3pPr>
      <a:lvl4pPr marL="1618097" algn="l" defTabSz="1078731" rtl="0" eaLnBrk="1" latinLnBrk="0" hangingPunct="1">
        <a:defRPr sz="2118" kern="1200">
          <a:solidFill>
            <a:schemeClr val="tx1"/>
          </a:solidFill>
          <a:latin typeface="+mn-lt"/>
          <a:ea typeface="+mn-ea"/>
          <a:cs typeface="+mn-cs"/>
        </a:defRPr>
      </a:lvl4pPr>
      <a:lvl5pPr marL="2157463" algn="l" defTabSz="1078731" rtl="0" eaLnBrk="1" latinLnBrk="0" hangingPunct="1">
        <a:defRPr sz="2118" kern="1200">
          <a:solidFill>
            <a:schemeClr val="tx1"/>
          </a:solidFill>
          <a:latin typeface="+mn-lt"/>
          <a:ea typeface="+mn-ea"/>
          <a:cs typeface="+mn-cs"/>
        </a:defRPr>
      </a:lvl5pPr>
      <a:lvl6pPr marL="2696828" algn="l" defTabSz="1078731" rtl="0" eaLnBrk="1" latinLnBrk="0" hangingPunct="1">
        <a:defRPr sz="2118" kern="1200">
          <a:solidFill>
            <a:schemeClr val="tx1"/>
          </a:solidFill>
          <a:latin typeface="+mn-lt"/>
          <a:ea typeface="+mn-ea"/>
          <a:cs typeface="+mn-cs"/>
        </a:defRPr>
      </a:lvl6pPr>
      <a:lvl7pPr marL="3236194" algn="l" defTabSz="1078731" rtl="0" eaLnBrk="1" latinLnBrk="0" hangingPunct="1">
        <a:defRPr sz="2118" kern="1200">
          <a:solidFill>
            <a:schemeClr val="tx1"/>
          </a:solidFill>
          <a:latin typeface="+mn-lt"/>
          <a:ea typeface="+mn-ea"/>
          <a:cs typeface="+mn-cs"/>
        </a:defRPr>
      </a:lvl7pPr>
      <a:lvl8pPr marL="3775560" algn="l" defTabSz="1078731" rtl="0" eaLnBrk="1" latinLnBrk="0" hangingPunct="1">
        <a:defRPr sz="2118" kern="1200">
          <a:solidFill>
            <a:schemeClr val="tx1"/>
          </a:solidFill>
          <a:latin typeface="+mn-lt"/>
          <a:ea typeface="+mn-ea"/>
          <a:cs typeface="+mn-cs"/>
        </a:defRPr>
      </a:lvl8pPr>
      <a:lvl9pPr marL="4314926" algn="l" defTabSz="1078731"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178" b="5134"/>
          <a:stretch/>
        </p:blipFill>
        <p:spPr>
          <a:xfrm>
            <a:off x="1" y="1"/>
            <a:ext cx="8229598" cy="4959206"/>
          </a:xfrm>
          <a:prstGeom prst="rect">
            <a:avLst/>
          </a:prstGeom>
        </p:spPr>
      </p:pic>
      <p:sp>
        <p:nvSpPr>
          <p:cNvPr id="5" name="Rectangle 4"/>
          <p:cNvSpPr/>
          <p:nvPr/>
        </p:nvSpPr>
        <p:spPr>
          <a:xfrm>
            <a:off x="1011018" y="53523"/>
            <a:ext cx="3103781" cy="860877"/>
          </a:xfrm>
          <a:prstGeom prst="rect">
            <a:avLst/>
          </a:prstGeom>
        </p:spPr>
        <p:txBody>
          <a:bodyPr wrap="square" anchor="ctr">
            <a:spAutoFit/>
          </a:bodyPr>
          <a:lstStyle/>
          <a:p>
            <a:r>
              <a:rPr lang="en-US" sz="1694" b="1" dirty="0">
                <a:latin typeface="Century Gothic" panose="020B0502020202020204" pitchFamily="34" charset="0"/>
              </a:rPr>
              <a:t>Joe </a:t>
            </a:r>
            <a:r>
              <a:rPr lang="en-US" sz="1694" b="1" dirty="0" err="1">
                <a:latin typeface="Century Gothic" panose="020B0502020202020204" pitchFamily="34" charset="0"/>
              </a:rPr>
              <a:t>Stalvey</a:t>
            </a:r>
            <a:endParaRPr lang="en-US" sz="1694" b="1" dirty="0">
              <a:latin typeface="Century Gothic" panose="020B0502020202020204" pitchFamily="34" charset="0"/>
            </a:endParaRPr>
          </a:p>
          <a:p>
            <a:r>
              <a:rPr lang="en-US" sz="1100" dirty="0">
                <a:latin typeface="Century Gothic" panose="020B0502020202020204" pitchFamily="34" charset="0"/>
              </a:rPr>
              <a:t>843-460-2850</a:t>
            </a:r>
          </a:p>
          <a:p>
            <a:r>
              <a:rPr lang="en-US" sz="1100" dirty="0">
                <a:latin typeface="Century Gothic" panose="020B0502020202020204" pitchFamily="34" charset="0"/>
              </a:rPr>
              <a:t>jstalvey@century21properties.com</a:t>
            </a:r>
          </a:p>
          <a:p>
            <a:r>
              <a:rPr lang="en-US" sz="1100" dirty="0">
                <a:latin typeface="Century Gothic" panose="020B0502020202020204" pitchFamily="34" charset="0"/>
              </a:rPr>
              <a:t>joestalveyrealtor.com</a:t>
            </a:r>
          </a:p>
        </p:txBody>
      </p:sp>
      <p:sp>
        <p:nvSpPr>
          <p:cNvPr id="2" name="Rectangle 1"/>
          <p:cNvSpPr/>
          <p:nvPr/>
        </p:nvSpPr>
        <p:spPr>
          <a:xfrm>
            <a:off x="1" y="3991019"/>
            <a:ext cx="8229601" cy="968188"/>
          </a:xfrm>
          <a:prstGeom prst="rect">
            <a:avLst/>
          </a:prstGeom>
          <a:gradFill>
            <a:gsLst>
              <a:gs pos="0">
                <a:schemeClr val="bg1">
                  <a:alpha val="0"/>
                </a:schemeClr>
              </a:gs>
              <a:gs pos="50000">
                <a:schemeClr val="bg1">
                  <a:alpha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8"/>
          </a:p>
        </p:txBody>
      </p:sp>
      <p:sp>
        <p:nvSpPr>
          <p:cNvPr id="3" name="Subtitle 2"/>
          <p:cNvSpPr>
            <a:spLocks noGrp="1"/>
          </p:cNvSpPr>
          <p:nvPr>
            <p:ph type="subTitle" idx="1"/>
          </p:nvPr>
        </p:nvSpPr>
        <p:spPr>
          <a:xfrm>
            <a:off x="0" y="6072489"/>
            <a:ext cx="8229600" cy="2582172"/>
          </a:xfrm>
        </p:spPr>
        <p:txBody>
          <a:bodyPr anchor="ctr">
            <a:noAutofit/>
          </a:bodyPr>
          <a:lstStyle/>
          <a:p>
            <a:r>
              <a:rPr lang="en-US" sz="1050" dirty="0">
                <a:latin typeface="Century Gothic" panose="020B0502020202020204" pitchFamily="34" charset="0"/>
              </a:rPr>
              <a:t>Welcome home to Middleton Plantation on Edisto Island. This single-story home is nestled on over 9 acres of wooded property. This is an all brick, three bedroom, two and half bath home. The large owner's suite features dual closets, tray ceiling, and dual vanity bowls. The second bedroom will accommodate a king size bed as well. All bedroom closets are lighted. The bathrooms have new faucets. The kitchen has ample cabinet and countertop space with an adjacent dining area. The family room is large enough for entertaining, with two French doors leading to the two screened porches. New pine flooring beautifully accents the family room and bedrooms. As you enter the home from the two-car garage you'll find a large laundry room. This property is a ''MUST SEE'' with its ample storage. Above the garage there's storage that could perhaps be made into a room. The 15X40 shed is great for storage, and the 24X46 garage and shop area await your projects, there's a 10X20 greenhouse for your green thumb. This location contains the best of both worlds: plenty of peace and quiet on this property, and Edisto Beach, with its beautiful beach, shops, and restaurants only 8 miles away. Charleston is 40 minutes away, with Beaufort and Savannah near enough for day trips.</a:t>
            </a:r>
          </a:p>
          <a:p>
            <a:r>
              <a:rPr lang="en-US" sz="1050" dirty="0">
                <a:latin typeface="Century Gothic" panose="020B0502020202020204" pitchFamily="34" charset="0"/>
              </a:rPr>
              <a:t>Come tour this home and the simple, wonderful life it offers.</a:t>
            </a:r>
          </a:p>
          <a:p>
            <a:r>
              <a:rPr lang="en-US" sz="1050" dirty="0">
                <a:latin typeface="Century Gothic" panose="020B0502020202020204" pitchFamily="34" charset="0"/>
              </a:rPr>
              <a:t>NEW QUARTZ KITCHEN COUNTER TOPS HAVE JUST BEEN INSTALLED !</a:t>
            </a:r>
          </a:p>
          <a:p>
            <a:endParaRPr lang="en-US" sz="1050" dirty="0">
              <a:latin typeface="Century Gothic" panose="020B0502020202020204" pitchFamily="34" charset="0"/>
            </a:endParaRPr>
          </a:p>
          <a:p>
            <a:r>
              <a:rPr lang="en-US" sz="1050" dirty="0">
                <a:solidFill>
                  <a:schemeClr val="accent1"/>
                </a:solidFill>
                <a:latin typeface="Century Gothic" panose="020B0502020202020204" pitchFamily="34" charset="0"/>
              </a:rPr>
              <a:t>Take a video tour: https://vimeo.com/752142914</a:t>
            </a:r>
          </a:p>
        </p:txBody>
      </p:sp>
      <p:sp>
        <p:nvSpPr>
          <p:cNvPr id="6" name="Rectangle 5"/>
          <p:cNvSpPr/>
          <p:nvPr/>
        </p:nvSpPr>
        <p:spPr>
          <a:xfrm>
            <a:off x="8633012" y="159837"/>
            <a:ext cx="1801906" cy="622326"/>
          </a:xfrm>
          <a:prstGeom prst="rect">
            <a:avLst/>
          </a:prstGeom>
          <a:solidFill>
            <a:srgbClr val="BEAF87">
              <a:alpha val="5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8"/>
          </a:p>
        </p:txBody>
      </p:sp>
      <p:sp>
        <p:nvSpPr>
          <p:cNvPr id="7" name="Rectangle 6"/>
          <p:cNvSpPr/>
          <p:nvPr/>
        </p:nvSpPr>
        <p:spPr>
          <a:xfrm>
            <a:off x="0" y="4312918"/>
            <a:ext cx="8229600" cy="646331"/>
          </a:xfrm>
          <a:prstGeom prst="rect">
            <a:avLst/>
          </a:prstGeom>
          <a:noFill/>
          <a:ln>
            <a:noFill/>
          </a:ln>
        </p:spPr>
        <p:txBody>
          <a:bodyPr wrap="square" anchor="ctr">
            <a:spAutoFit/>
          </a:bodyPr>
          <a:lstStyle/>
          <a:p>
            <a:pPr algn="ctr"/>
            <a:r>
              <a:rPr lang="en-US" sz="1906" b="1" dirty="0">
                <a:latin typeface="Century Gothic" panose="020B0502020202020204" pitchFamily="34" charset="0"/>
              </a:rPr>
              <a:t>8251 Chisolm Plantation Road</a:t>
            </a:r>
          </a:p>
          <a:p>
            <a:pPr algn="ctr"/>
            <a:r>
              <a:rPr lang="en-US" sz="1694" dirty="0">
                <a:latin typeface="Century Gothic" panose="020B0502020202020204" pitchFamily="34" charset="0"/>
              </a:rPr>
              <a:t>Middleton Plantation | Edisto Island, SC 29438 | MLS# 22024939 | $759,000</a:t>
            </a:r>
          </a:p>
        </p:txBody>
      </p:sp>
      <p:sp>
        <p:nvSpPr>
          <p:cNvPr id="13" name="Rectangle 12"/>
          <p:cNvSpPr/>
          <p:nvPr/>
        </p:nvSpPr>
        <p:spPr>
          <a:xfrm>
            <a:off x="4114800" y="10025"/>
            <a:ext cx="4114800" cy="769441"/>
          </a:xfrm>
          <a:prstGeom prst="rect">
            <a:avLst/>
          </a:prstGeom>
        </p:spPr>
        <p:txBody>
          <a:bodyPr wrap="square">
            <a:spAutoFit/>
          </a:bodyPr>
          <a:lstStyle/>
          <a:p>
            <a:pPr algn="r"/>
            <a:r>
              <a:rPr lang="en-US" sz="4400" b="1" dirty="0">
                <a:solidFill>
                  <a:schemeClr val="bg1"/>
                </a:solidFill>
                <a:latin typeface="P22 Marcel Script Pro" panose="02000000000000000000" pitchFamily="50" charset="0"/>
                <a:ea typeface="Adobe Fan Heiti Std B" panose="020B0700000000000000" pitchFamily="34" charset="-128"/>
              </a:rPr>
              <a:t>Peaceful Home </a:t>
            </a:r>
            <a:r>
              <a:rPr lang="en-US" sz="4400" b="1">
                <a:solidFill>
                  <a:schemeClr val="bg1"/>
                </a:solidFill>
                <a:latin typeface="P22 Marcel Script Pro" panose="02000000000000000000" pitchFamily="50" charset="0"/>
                <a:ea typeface="Adobe Fan Heiti Std B" panose="020B0700000000000000" pitchFamily="34" charset="-128"/>
              </a:rPr>
              <a:t>on Edisto</a:t>
            </a:r>
            <a:endParaRPr lang="en-US" sz="4400" b="1" dirty="0">
              <a:solidFill>
                <a:schemeClr val="bg1"/>
              </a:solidFill>
              <a:latin typeface="P22 Marcel Script Pro" panose="02000000000000000000" pitchFamily="50" charset="0"/>
              <a:ea typeface="Adobe Fan Heiti Std B" panose="020B0700000000000000" pitchFamily="34" charset="-128"/>
            </a:endParaRP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790"/>
          <a:stretch/>
        </p:blipFill>
        <p:spPr bwMode="auto">
          <a:xfrm>
            <a:off x="76199" y="53522"/>
            <a:ext cx="934815" cy="850183"/>
          </a:xfrm>
          <a:prstGeom prst="rect">
            <a:avLst/>
          </a:prstGeom>
          <a:noFill/>
          <a:ln w="12700">
            <a:solidFill>
              <a:srgbClr val="BEAF87"/>
            </a:solidFill>
          </a:ln>
          <a:extLst>
            <a:ext uri="{909E8E84-426E-40DD-AFC4-6F175D3DCCD1}">
              <a14:hiddenFill xmlns:a14="http://schemas.microsoft.com/office/drawing/2010/main">
                <a:solidFill>
                  <a:srgbClr val="FFFFFF"/>
                </a:solidFill>
              </a14:hiddenFill>
            </a:ext>
          </a:extLst>
        </p:spPr>
      </p:pic>
      <p:pic>
        <p:nvPicPr>
          <p:cNvPr id="22" name="Picture 21"/>
          <p:cNvPicPr>
            <a:picLocks/>
          </p:cNvPicPr>
          <p:nvPr/>
        </p:nvPicPr>
        <p:blipFill>
          <a:blip r:embed="rId4">
            <a:extLst>
              <a:ext uri="{28A0092B-C50C-407E-A947-70E740481C1C}">
                <a14:useLocalDpi xmlns:a14="http://schemas.microsoft.com/office/drawing/2010/main" val="0"/>
              </a:ext>
            </a:extLst>
          </a:blip>
          <a:srcRect/>
          <a:stretch/>
        </p:blipFill>
        <p:spPr>
          <a:xfrm>
            <a:off x="3387715" y="5032069"/>
            <a:ext cx="1452282" cy="963347"/>
          </a:xfrm>
          <a:prstGeom prst="rect">
            <a:avLst/>
          </a:prstGeom>
          <a:ln>
            <a:noFill/>
          </a:ln>
          <a:effectLst/>
        </p:spPr>
      </p:pic>
      <p:pic>
        <p:nvPicPr>
          <p:cNvPr id="23" name="Picture 22"/>
          <p:cNvPicPr>
            <a:picLocks/>
          </p:cNvPicPr>
          <p:nvPr/>
        </p:nvPicPr>
        <p:blipFill>
          <a:blip r:embed="rId5">
            <a:extLst>
              <a:ext uri="{28A0092B-C50C-407E-A947-70E740481C1C}">
                <a14:useLocalDpi xmlns:a14="http://schemas.microsoft.com/office/drawing/2010/main" val="0"/>
              </a:ext>
            </a:extLst>
          </a:blip>
          <a:srcRect/>
          <a:stretch/>
        </p:blipFill>
        <p:spPr>
          <a:xfrm>
            <a:off x="5012841" y="5032069"/>
            <a:ext cx="1452282" cy="963347"/>
          </a:xfrm>
          <a:prstGeom prst="rect">
            <a:avLst/>
          </a:prstGeom>
          <a:ln>
            <a:noFill/>
          </a:ln>
          <a:effectLst/>
        </p:spPr>
      </p:pic>
      <p:pic>
        <p:nvPicPr>
          <p:cNvPr id="32" name="Picture 31"/>
          <p:cNvPicPr>
            <a:picLocks/>
          </p:cNvPicPr>
          <p:nvPr/>
        </p:nvPicPr>
        <p:blipFill>
          <a:blip r:embed="rId6">
            <a:extLst>
              <a:ext uri="{28A0092B-C50C-407E-A947-70E740481C1C}">
                <a14:useLocalDpi xmlns:a14="http://schemas.microsoft.com/office/drawing/2010/main" val="0"/>
              </a:ext>
            </a:extLst>
          </a:blip>
          <a:srcRect/>
          <a:stretch/>
        </p:blipFill>
        <p:spPr>
          <a:xfrm>
            <a:off x="6637965" y="5032069"/>
            <a:ext cx="1452282" cy="968188"/>
          </a:xfrm>
          <a:prstGeom prst="rect">
            <a:avLst/>
          </a:prstGeom>
          <a:ln>
            <a:noFill/>
          </a:ln>
          <a:effectLst/>
        </p:spPr>
      </p:pic>
      <p:pic>
        <p:nvPicPr>
          <p:cNvPr id="34" name="Picture 33">
            <a:extLst>
              <a:ext uri="{FF2B5EF4-FFF2-40B4-BE49-F238E27FC236}">
                <a16:creationId xmlns:a16="http://schemas.microsoft.com/office/drawing/2014/main" id="{22B73E9F-D68C-45AE-99E3-3BBD12094132}"/>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1763534" y="5032069"/>
            <a:ext cx="1451337" cy="967558"/>
          </a:xfrm>
          <a:prstGeom prst="rect">
            <a:avLst/>
          </a:prstGeom>
          <a:ln>
            <a:noFill/>
          </a:ln>
          <a:effectLst/>
        </p:spPr>
      </p:pic>
      <p:pic>
        <p:nvPicPr>
          <p:cNvPr id="33" name="Picture 32">
            <a:extLst>
              <a:ext uri="{FF2B5EF4-FFF2-40B4-BE49-F238E27FC236}">
                <a16:creationId xmlns:a16="http://schemas.microsoft.com/office/drawing/2014/main" id="{9E7196DD-0F67-4E97-859C-436764631886}"/>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39353" y="5032069"/>
            <a:ext cx="1451337" cy="967558"/>
          </a:xfrm>
          <a:prstGeom prst="rect">
            <a:avLst/>
          </a:prstGeom>
          <a:ln>
            <a:noFill/>
          </a:ln>
          <a:effectLst/>
        </p:spPr>
      </p:pic>
      <p:pic>
        <p:nvPicPr>
          <p:cNvPr id="25" name="Picture 24"/>
          <p:cNvPicPr>
            <a:picLocks/>
          </p:cNvPicPr>
          <p:nvPr/>
        </p:nvPicPr>
        <p:blipFill>
          <a:blip r:embed="rId9">
            <a:extLst>
              <a:ext uri="{28A0092B-C50C-407E-A947-70E740481C1C}">
                <a14:useLocalDpi xmlns:a14="http://schemas.microsoft.com/office/drawing/2010/main" val="0"/>
              </a:ext>
            </a:extLst>
          </a:blip>
          <a:srcRect/>
          <a:stretch/>
        </p:blipFill>
        <p:spPr>
          <a:xfrm>
            <a:off x="139353" y="8727523"/>
            <a:ext cx="1451337" cy="967558"/>
          </a:xfrm>
          <a:prstGeom prst="rect">
            <a:avLst/>
          </a:prstGeom>
          <a:ln>
            <a:noFill/>
          </a:ln>
          <a:effectLst/>
        </p:spPr>
      </p:pic>
      <p:pic>
        <p:nvPicPr>
          <p:cNvPr id="27" name="Picture 26">
            <a:extLst>
              <a:ext uri="{FF2B5EF4-FFF2-40B4-BE49-F238E27FC236}">
                <a16:creationId xmlns:a16="http://schemas.microsoft.com/office/drawing/2014/main" id="{02633C23-5478-4DA3-A5A6-8D019572A742}"/>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5013786" y="8727523"/>
            <a:ext cx="1451337" cy="967558"/>
          </a:xfrm>
          <a:prstGeom prst="rect">
            <a:avLst/>
          </a:prstGeom>
          <a:ln>
            <a:noFill/>
          </a:ln>
          <a:effectLst/>
        </p:spPr>
      </p:pic>
      <p:pic>
        <p:nvPicPr>
          <p:cNvPr id="30" name="Picture 29">
            <a:extLst>
              <a:ext uri="{FF2B5EF4-FFF2-40B4-BE49-F238E27FC236}">
                <a16:creationId xmlns:a16="http://schemas.microsoft.com/office/drawing/2014/main" id="{CFEFDB92-D4D6-4103-A5E7-FE6E5CB98738}"/>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6637965" y="8727523"/>
            <a:ext cx="1452282" cy="963347"/>
          </a:xfrm>
          <a:prstGeom prst="rect">
            <a:avLst/>
          </a:prstGeom>
          <a:ln>
            <a:noFill/>
          </a:ln>
          <a:effectLst/>
        </p:spPr>
      </p:pic>
      <p:pic>
        <p:nvPicPr>
          <p:cNvPr id="35" name="Picture 34">
            <a:extLst>
              <a:ext uri="{FF2B5EF4-FFF2-40B4-BE49-F238E27FC236}">
                <a16:creationId xmlns:a16="http://schemas.microsoft.com/office/drawing/2014/main" id="{3DC3AF27-1E71-477F-8725-631A4384AC2D}"/>
              </a:ext>
            </a:extLst>
          </p:cNvPr>
          <p:cNvPicPr>
            <a:picLocks/>
          </p:cNvPicPr>
          <p:nvPr/>
        </p:nvPicPr>
        <p:blipFill>
          <a:blip r:embed="rId12">
            <a:extLst>
              <a:ext uri="{28A0092B-C50C-407E-A947-70E740481C1C}">
                <a14:useLocalDpi xmlns:a14="http://schemas.microsoft.com/office/drawing/2010/main" val="0"/>
              </a:ext>
            </a:extLst>
          </a:blip>
          <a:srcRect/>
          <a:stretch/>
        </p:blipFill>
        <p:spPr>
          <a:xfrm>
            <a:off x="3388660" y="8727523"/>
            <a:ext cx="1452282" cy="968188"/>
          </a:xfrm>
          <a:prstGeom prst="rect">
            <a:avLst/>
          </a:prstGeom>
          <a:ln>
            <a:noFill/>
          </a:ln>
          <a:effectLst/>
        </p:spPr>
      </p:pic>
      <p:pic>
        <p:nvPicPr>
          <p:cNvPr id="36" name="Picture 35">
            <a:extLst>
              <a:ext uri="{FF2B5EF4-FFF2-40B4-BE49-F238E27FC236}">
                <a16:creationId xmlns:a16="http://schemas.microsoft.com/office/drawing/2014/main" id="{E249EEDF-F261-4ACA-9F84-5C12D2C0E052}"/>
              </a:ext>
            </a:extLst>
          </p:cNvPr>
          <p:cNvPicPr>
            <a:picLocks/>
          </p:cNvPicPr>
          <p:nvPr/>
        </p:nvPicPr>
        <p:blipFill>
          <a:blip r:embed="rId13">
            <a:extLst>
              <a:ext uri="{28A0092B-C50C-407E-A947-70E740481C1C}">
                <a14:useLocalDpi xmlns:a14="http://schemas.microsoft.com/office/drawing/2010/main" val="0"/>
              </a:ext>
            </a:extLst>
          </a:blip>
          <a:srcRect/>
          <a:stretch/>
        </p:blipFill>
        <p:spPr>
          <a:xfrm>
            <a:off x="1763534" y="8727523"/>
            <a:ext cx="1452282" cy="968188"/>
          </a:xfrm>
          <a:prstGeom prst="rect">
            <a:avLst/>
          </a:prstGeom>
          <a:ln>
            <a:noFill/>
          </a:ln>
          <a:effectLst/>
        </p:spPr>
      </p:pic>
      <p:sp>
        <p:nvSpPr>
          <p:cNvPr id="24" name="Rectangle 23">
            <a:extLst>
              <a:ext uri="{FF2B5EF4-FFF2-40B4-BE49-F238E27FC236}">
                <a16:creationId xmlns:a16="http://schemas.microsoft.com/office/drawing/2014/main" id="{BDF408B4-4F12-4DD5-B1AF-D0A7785D28C5}"/>
              </a:ext>
            </a:extLst>
          </p:cNvPr>
          <p:cNvSpPr/>
          <p:nvPr/>
        </p:nvSpPr>
        <p:spPr>
          <a:xfrm>
            <a:off x="0" y="9767944"/>
            <a:ext cx="8229600" cy="290456"/>
          </a:xfrm>
          <a:prstGeom prst="rect">
            <a:avLst/>
          </a:prstGeom>
          <a:solidFill>
            <a:srgbClr val="BEA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Century 21 Properties Plus | 140 N Main Street, Suite 101 | Summerville, SC 29483</a:t>
            </a:r>
          </a:p>
        </p:txBody>
      </p:sp>
      <p:pic>
        <p:nvPicPr>
          <p:cNvPr id="26" name="Picture 2">
            <a:extLst>
              <a:ext uri="{FF2B5EF4-FFF2-40B4-BE49-F238E27FC236}">
                <a16:creationId xmlns:a16="http://schemas.microsoft.com/office/drawing/2014/main" id="{D4B8056A-ADDD-421E-AFBA-A7891F6B874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856724" y="7861240"/>
            <a:ext cx="1784646" cy="57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331</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P22 Marcel Script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38</cp:revision>
  <dcterms:created xsi:type="dcterms:W3CDTF">2006-08-16T00:00:00Z</dcterms:created>
  <dcterms:modified xsi:type="dcterms:W3CDTF">2023-02-20T20:46:24Z</dcterms:modified>
</cp:coreProperties>
</file>