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00"/>
    <a:srgbClr val="92D050"/>
    <a:srgbClr val="BEAF87"/>
    <a:srgbClr val="39471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6" d="100"/>
          <a:sy n="76" d="100"/>
        </p:scale>
        <p:origin x="3546" y="10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7/17/2025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7/17/2025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7/17/2025</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g"/><Relationship Id="rId12" Type="http://schemas.openxmlformats.org/officeDocument/2006/relationships/image" Target="../media/image11.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6020179"/>
            <a:ext cx="8229600" cy="2877719"/>
          </a:xfrm>
        </p:spPr>
        <p:txBody>
          <a:bodyPr anchor="ctr">
            <a:noAutofit/>
          </a:bodyPr>
          <a:lstStyle/>
          <a:p>
            <a:r>
              <a:rPr lang="en-US" sz="1400" dirty="0">
                <a:solidFill>
                  <a:schemeClr val="tx1">
                    <a:lumMod val="65000"/>
                    <a:lumOff val="35000"/>
                  </a:schemeClr>
                </a:solidFill>
                <a:latin typeface="Century Gothic" panose="020B0502020202020204" pitchFamily="34" charset="0"/>
                <a:cs typeface="Microsoft Sans Serif" panose="020B0604020202020204" pitchFamily="34" charset="0"/>
              </a:rPr>
              <a:t>Relaxed, low maintenance and energy efficient one-story home, conveniently located to interstate, shopping, restaurants, airport, Bosch, Boeing, joint base and downtown Charleston. Step inside to a light-filled open floor plan with cathedral ceilings, tile floors and a wood-burning fireplace in the great room. Step out back and enjoy the privacy of this outdoor space with a newer, fully fenced yard. Larger patio is perfect for entertaining and can easily fit a grill and furniture. New roof to be installed prior to closing. Enjoy low utility bills as solar panels will be paid off at closing. Freshly painted both inside and outside. New garage door plus pegboard for holding tools or lawn gear, storage shed in backyard, fridge in garage and washer and dryer to convey.</a:t>
            </a:r>
            <a:endParaRPr lang="en-US" sz="1400" b="1" i="1" dirty="0">
              <a:solidFill>
                <a:schemeClr val="tx1">
                  <a:lumMod val="65000"/>
                  <a:lumOff val="35000"/>
                </a:schemeClr>
              </a:solidFill>
              <a:latin typeface="Century Gothic" panose="020B0502020202020204" pitchFamily="34" charset="0"/>
              <a:cs typeface="Microsoft Sans Serif" panose="020B0604020202020204" pitchFamily="34" charset="0"/>
            </a:endParaRPr>
          </a:p>
        </p:txBody>
      </p:sp>
      <p:sp>
        <p:nvSpPr>
          <p:cNvPr id="4" name="Rectangle 3"/>
          <p:cNvSpPr/>
          <p:nvPr/>
        </p:nvSpPr>
        <p:spPr>
          <a:xfrm>
            <a:off x="0" y="9784080"/>
            <a:ext cx="8229600" cy="27432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bg1"/>
                </a:solidFill>
                <a:latin typeface="Century Gothic" panose="020B0502020202020204" pitchFamily="34" charset="0"/>
                <a:ea typeface="Open Sans" panose="020B0606030504020204" pitchFamily="34" charset="0"/>
                <a:cs typeface="Microsoft Sans Serif" panose="020B0604020202020204" pitchFamily="34" charset="0"/>
              </a:rPr>
              <a:t>Century 21 Properties Plus of Summerville | 568-A Savannah Highway | Charleston, SC 29407</a:t>
            </a:r>
          </a:p>
        </p:txBody>
      </p:sp>
      <p:sp>
        <p:nvSpPr>
          <p:cNvPr id="5" name="Rectangle 4"/>
          <p:cNvSpPr/>
          <p:nvPr/>
        </p:nvSpPr>
        <p:spPr>
          <a:xfrm>
            <a:off x="3810002" y="8902700"/>
            <a:ext cx="3505199" cy="892552"/>
          </a:xfrm>
          <a:prstGeom prst="rect">
            <a:avLst/>
          </a:prstGeom>
        </p:spPr>
        <p:txBody>
          <a:bodyPr wrap="square">
            <a:spAutoFit/>
          </a:bodyPr>
          <a:lstStyle/>
          <a:p>
            <a:pPr algn="r"/>
            <a:r>
              <a:rPr lang="en-US" sz="1600" dirty="0">
                <a:latin typeface="Century Gothic" panose="020B0502020202020204" pitchFamily="34" charset="0"/>
                <a:ea typeface="Open Sans" panose="020B0606030504020204" pitchFamily="34" charset="0"/>
                <a:cs typeface="Microsoft Sans Serif" panose="020B0604020202020204" pitchFamily="34" charset="0"/>
              </a:rPr>
              <a:t>Beth Mandell</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M 803-463-7734 | O 843-871-2121 </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bmandell@century21properties.com</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www.bestcarolinahomedeals.com</a:t>
            </a:r>
          </a:p>
        </p:txBody>
      </p:sp>
      <p:grpSp>
        <p:nvGrpSpPr>
          <p:cNvPr id="9" name="Group 8">
            <a:extLst>
              <a:ext uri="{FF2B5EF4-FFF2-40B4-BE49-F238E27FC236}">
                <a16:creationId xmlns:a16="http://schemas.microsoft.com/office/drawing/2014/main" id="{04704E30-01AB-4A37-BD30-558E0935BED8}"/>
              </a:ext>
            </a:extLst>
          </p:cNvPr>
          <p:cNvGrpSpPr/>
          <p:nvPr/>
        </p:nvGrpSpPr>
        <p:grpSpPr>
          <a:xfrm>
            <a:off x="0" y="-7694"/>
            <a:ext cx="8229600" cy="677108"/>
            <a:chOff x="0" y="-7694"/>
            <a:chExt cx="7772400" cy="677108"/>
          </a:xfrm>
          <a:solidFill>
            <a:srgbClr val="92D050"/>
          </a:solidFill>
        </p:grpSpPr>
        <p:sp>
          <p:nvSpPr>
            <p:cNvPr id="6" name="Rectangle 5"/>
            <p:cNvSpPr/>
            <p:nvPr/>
          </p:nvSpPr>
          <p:spPr>
            <a:xfrm>
              <a:off x="0" y="36984"/>
              <a:ext cx="7772400" cy="58775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7694"/>
              <a:ext cx="7772400" cy="677108"/>
            </a:xfrm>
            <a:prstGeom prst="rect">
              <a:avLst/>
            </a:prstGeom>
            <a:grpFill/>
            <a:ln>
              <a:noFill/>
            </a:ln>
          </p:spPr>
          <p:txBody>
            <a:bodyPr wrap="square" anchor="ctr">
              <a:spAutoFit/>
            </a:bodyPr>
            <a:lstStyle/>
            <a:p>
              <a:pPr algn="ctr"/>
              <a:r>
                <a:rPr lang="en-US" sz="2100" b="1" dirty="0">
                  <a:ln w="3175">
                    <a:noFill/>
                  </a:ln>
                  <a:solidFill>
                    <a:schemeClr val="bg1"/>
                  </a:solidFill>
                  <a:latin typeface="Century Gothic" panose="020B0502020202020204" pitchFamily="34" charset="0"/>
                </a:rPr>
                <a:t>8254 </a:t>
              </a:r>
              <a:r>
                <a:rPr lang="en-US" sz="2100" b="1" dirty="0" err="1">
                  <a:ln w="3175">
                    <a:noFill/>
                  </a:ln>
                  <a:solidFill>
                    <a:schemeClr val="bg1"/>
                  </a:solidFill>
                  <a:latin typeface="Century Gothic" panose="020B0502020202020204" pitchFamily="34" charset="0"/>
                </a:rPr>
                <a:t>Timberidge</a:t>
              </a:r>
              <a:r>
                <a:rPr lang="en-US" sz="2100" b="1" dirty="0">
                  <a:ln w="3175">
                    <a:noFill/>
                  </a:ln>
                  <a:solidFill>
                    <a:schemeClr val="bg1"/>
                  </a:solidFill>
                  <a:latin typeface="Century Gothic" panose="020B0502020202020204" pitchFamily="34" charset="0"/>
                </a:rPr>
                <a:t> Court</a:t>
              </a:r>
            </a:p>
            <a:p>
              <a:pPr algn="ctr"/>
              <a:r>
                <a:rPr lang="en-US" sz="1700" b="1" dirty="0">
                  <a:ln w="3175">
                    <a:noFill/>
                  </a:ln>
                  <a:solidFill>
                    <a:schemeClr val="bg1"/>
                  </a:solidFill>
                  <a:latin typeface="Century Gothic" panose="020B0502020202020204" pitchFamily="34" charset="0"/>
                </a:rPr>
                <a:t>Pepperidge | North Charleston, SC 29420 | MLS# 25013295 | $290,000</a:t>
              </a:r>
            </a:p>
          </p:txBody>
        </p:sp>
      </p:gr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323216" y="9077892"/>
            <a:ext cx="1685499" cy="5421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 name="Picture 2" descr="http://photos.flexmls.com/chs/20141006170353314199000000.jpg"/>
          <p:cNvPicPr>
            <a:picLocks noChangeAspect="1" noChangeArrowheads="1"/>
          </p:cNvPicPr>
          <p:nvPr/>
        </p:nvPicPr>
        <p:blipFill rotWithShape="1">
          <a:blip r:embed="rId3">
            <a:extLst>
              <a:ext uri="{28A0092B-C50C-407E-A947-70E740481C1C}">
                <a14:useLocalDpi xmlns:a14="http://schemas.microsoft.com/office/drawing/2010/main" val="0"/>
              </a:ext>
            </a:extLst>
          </a:blip>
          <a:srcRect t="12373"/>
          <a:stretch/>
        </p:blipFill>
        <p:spPr bwMode="auto">
          <a:xfrm>
            <a:off x="7315201" y="8942576"/>
            <a:ext cx="615899" cy="812800"/>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9"/>
          <p:cNvPicPr preferRelativeResize="0">
            <a:picLocks/>
          </p:cNvPicPr>
          <p:nvPr/>
        </p:nvPicPr>
        <p:blipFill>
          <a:blip r:embed="rId4" cstate="print">
            <a:extLst>
              <a:ext uri="{28A0092B-C50C-407E-A947-70E740481C1C}">
                <a14:useLocalDpi xmlns:a14="http://schemas.microsoft.com/office/drawing/2010/main" val="0"/>
              </a:ext>
            </a:extLst>
          </a:blip>
          <a:srcRect/>
          <a:stretch/>
        </p:blipFill>
        <p:spPr>
          <a:xfrm>
            <a:off x="6098030" y="2124210"/>
            <a:ext cx="1719071" cy="1142254"/>
          </a:xfrm>
          <a:prstGeom prst="rect">
            <a:avLst/>
          </a:prstGeom>
          <a:ln w="19050">
            <a:solidFill>
              <a:srgbClr val="92D050"/>
            </a:solidFill>
          </a:ln>
        </p:spPr>
      </p:pic>
      <p:pic>
        <p:nvPicPr>
          <p:cNvPr id="11" name="Picture 10"/>
          <p:cNvPicPr preferRelativeResize="0">
            <a:picLocks/>
          </p:cNvPicPr>
          <p:nvPr/>
        </p:nvPicPr>
        <p:blipFill>
          <a:blip r:embed="rId5" cstate="print">
            <a:extLst>
              <a:ext uri="{28A0092B-C50C-407E-A947-70E740481C1C}">
                <a14:useLocalDpi xmlns:a14="http://schemas.microsoft.com/office/drawing/2010/main" val="0"/>
              </a:ext>
            </a:extLst>
          </a:blip>
          <a:srcRect/>
          <a:stretch/>
        </p:blipFill>
        <p:spPr>
          <a:xfrm>
            <a:off x="2492472" y="4840808"/>
            <a:ext cx="851992" cy="1135990"/>
          </a:xfrm>
          <a:prstGeom prst="rect">
            <a:avLst/>
          </a:prstGeom>
          <a:ln w="19050">
            <a:solidFill>
              <a:srgbClr val="92D050"/>
            </a:solidFill>
          </a:ln>
        </p:spPr>
      </p:pic>
      <p:pic>
        <p:nvPicPr>
          <p:cNvPr id="12" name="Picture 11"/>
          <p:cNvPicPr preferRelativeResize="0">
            <a:picLocks/>
          </p:cNvPicPr>
          <p:nvPr/>
        </p:nvPicPr>
        <p:blipFill>
          <a:blip r:embed="rId6" cstate="print">
            <a:extLst>
              <a:ext uri="{28A0092B-C50C-407E-A947-70E740481C1C}">
                <a14:useLocalDpi xmlns:a14="http://schemas.microsoft.com/office/drawing/2010/main" val="0"/>
              </a:ext>
            </a:extLst>
          </a:blip>
          <a:srcRect t="5691" b="5691"/>
          <a:stretch/>
        </p:blipFill>
        <p:spPr>
          <a:xfrm>
            <a:off x="421002" y="4840808"/>
            <a:ext cx="1719072" cy="1143000"/>
          </a:xfrm>
          <a:prstGeom prst="rect">
            <a:avLst/>
          </a:prstGeom>
          <a:ln w="19050">
            <a:solidFill>
              <a:srgbClr val="92D050"/>
            </a:solidFill>
          </a:ln>
        </p:spPr>
      </p:pic>
      <p:pic>
        <p:nvPicPr>
          <p:cNvPr id="8" name="Picture 7"/>
          <p:cNvPicPr>
            <a:picLocks noChangeAspect="1"/>
          </p:cNvPicPr>
          <p:nvPr/>
        </p:nvPicPr>
        <p:blipFill>
          <a:blip r:embed="rId7">
            <a:extLst>
              <a:ext uri="{28A0092B-C50C-407E-A947-70E740481C1C}">
                <a14:useLocalDpi xmlns:a14="http://schemas.microsoft.com/office/drawing/2010/main" val="0"/>
              </a:ext>
            </a:extLst>
          </a:blip>
          <a:srcRect t="3245" b="3245"/>
          <a:stretch/>
        </p:blipFill>
        <p:spPr>
          <a:xfrm>
            <a:off x="421002" y="762000"/>
            <a:ext cx="5501378" cy="3859796"/>
          </a:xfrm>
          <a:prstGeom prst="rect">
            <a:avLst/>
          </a:prstGeom>
          <a:ln w="19050">
            <a:solidFill>
              <a:srgbClr val="92D050"/>
            </a:solidFill>
          </a:ln>
        </p:spPr>
      </p:pic>
      <p:pic>
        <p:nvPicPr>
          <p:cNvPr id="16" name="Picture 15"/>
          <p:cNvPicPr preferRelativeResize="0">
            <a:picLocks/>
          </p:cNvPicPr>
          <p:nvPr/>
        </p:nvPicPr>
        <p:blipFill>
          <a:blip r:embed="rId8" cstate="print">
            <a:extLst>
              <a:ext uri="{28A0092B-C50C-407E-A947-70E740481C1C}">
                <a14:useLocalDpi xmlns:a14="http://schemas.microsoft.com/office/drawing/2010/main" val="0"/>
              </a:ext>
            </a:extLst>
          </a:blip>
          <a:srcRect/>
          <a:stretch/>
        </p:blipFill>
        <p:spPr>
          <a:xfrm>
            <a:off x="6098030" y="765054"/>
            <a:ext cx="1710567" cy="1142255"/>
          </a:xfrm>
          <a:prstGeom prst="rect">
            <a:avLst/>
          </a:prstGeom>
          <a:ln w="19050">
            <a:solidFill>
              <a:srgbClr val="92D050"/>
            </a:solidFill>
          </a:ln>
        </p:spPr>
      </p:pic>
      <p:pic>
        <p:nvPicPr>
          <p:cNvPr id="17" name="Picture 16"/>
          <p:cNvPicPr preferRelativeResize="0">
            <a:picLocks/>
          </p:cNvPicPr>
          <p:nvPr/>
        </p:nvPicPr>
        <p:blipFill>
          <a:blip r:embed="rId9" cstate="print">
            <a:extLst>
              <a:ext uri="{28A0092B-C50C-407E-A947-70E740481C1C}">
                <a14:useLocalDpi xmlns:a14="http://schemas.microsoft.com/office/drawing/2010/main" val="0"/>
              </a:ext>
            </a:extLst>
          </a:blip>
          <a:srcRect/>
          <a:stretch/>
        </p:blipFill>
        <p:spPr>
          <a:xfrm>
            <a:off x="6098029" y="4840808"/>
            <a:ext cx="1710567" cy="1143000"/>
          </a:xfrm>
          <a:prstGeom prst="rect">
            <a:avLst/>
          </a:prstGeom>
          <a:ln w="19050">
            <a:solidFill>
              <a:srgbClr val="92D050"/>
            </a:solidFill>
          </a:ln>
        </p:spPr>
      </p:pic>
      <p:pic>
        <p:nvPicPr>
          <p:cNvPr id="18" name="Picture 17"/>
          <p:cNvPicPr preferRelativeResize="0">
            <a:picLocks/>
          </p:cNvPicPr>
          <p:nvPr/>
        </p:nvPicPr>
        <p:blipFill>
          <a:blip r:embed="rId10" cstate="print">
            <a:extLst>
              <a:ext uri="{28A0092B-C50C-407E-A947-70E740481C1C}">
                <a14:useLocalDpi xmlns:a14="http://schemas.microsoft.com/office/drawing/2010/main" val="0"/>
              </a:ext>
            </a:extLst>
          </a:blip>
          <a:srcRect t="5691" b="5691"/>
          <a:stretch/>
        </p:blipFill>
        <p:spPr>
          <a:xfrm>
            <a:off x="6100316" y="3482994"/>
            <a:ext cx="1719072" cy="1143000"/>
          </a:xfrm>
          <a:prstGeom prst="rect">
            <a:avLst/>
          </a:prstGeom>
          <a:ln w="19050">
            <a:solidFill>
              <a:srgbClr val="92D050"/>
            </a:solidFill>
          </a:ln>
        </p:spPr>
      </p:pic>
      <p:pic>
        <p:nvPicPr>
          <p:cNvPr id="19" name="Picture 18"/>
          <p:cNvPicPr preferRelativeResize="0">
            <a:picLocks/>
          </p:cNvPicPr>
          <p:nvPr/>
        </p:nvPicPr>
        <p:blipFill>
          <a:blip r:embed="rId11" cstate="print">
            <a:extLst>
              <a:ext uri="{28A0092B-C50C-407E-A947-70E740481C1C}">
                <a14:useLocalDpi xmlns:a14="http://schemas.microsoft.com/office/drawing/2010/main" val="0"/>
              </a:ext>
            </a:extLst>
          </a:blip>
          <a:srcRect/>
          <a:stretch/>
        </p:blipFill>
        <p:spPr>
          <a:xfrm>
            <a:off x="4901254" y="4840808"/>
            <a:ext cx="844377" cy="1125836"/>
          </a:xfrm>
          <a:prstGeom prst="rect">
            <a:avLst/>
          </a:prstGeom>
          <a:ln w="19050">
            <a:solidFill>
              <a:srgbClr val="92D050"/>
            </a:solidFill>
          </a:ln>
        </p:spPr>
      </p:pic>
      <p:sp>
        <p:nvSpPr>
          <p:cNvPr id="14" name="Rectangle 13"/>
          <p:cNvSpPr/>
          <p:nvPr/>
        </p:nvSpPr>
        <p:spPr>
          <a:xfrm>
            <a:off x="410213" y="3667689"/>
            <a:ext cx="5513113" cy="954107"/>
          </a:xfrm>
          <a:prstGeom prst="rect">
            <a:avLst/>
          </a:prstGeom>
          <a:ln>
            <a:noFill/>
          </a:ln>
        </p:spPr>
        <p:txBody>
          <a:bodyPr wrap="square">
            <a:spAutoFit/>
          </a:bodyPr>
          <a:lstStyle/>
          <a:p>
            <a:pPr algn="ctr"/>
            <a:r>
              <a:rPr lang="en-US" sz="2800" b="1" i="1" dirty="0">
                <a:ln w="3175">
                  <a:solidFill>
                    <a:schemeClr val="tx1"/>
                  </a:solidFill>
                </a:ln>
                <a:solidFill>
                  <a:schemeClr val="bg1"/>
                </a:solidFill>
                <a:latin typeface="Century Gothic" panose="020B0502020202020204" pitchFamily="34" charset="0"/>
              </a:rPr>
              <a:t>NEW PRICE!</a:t>
            </a:r>
          </a:p>
          <a:p>
            <a:pPr algn="ctr"/>
            <a:r>
              <a:rPr lang="en-US" sz="2800" b="1" i="1" dirty="0">
                <a:ln w="3175">
                  <a:solidFill>
                    <a:schemeClr val="tx1"/>
                  </a:solidFill>
                </a:ln>
                <a:solidFill>
                  <a:schemeClr val="bg1"/>
                </a:solidFill>
                <a:latin typeface="Century Gothic" panose="020B0502020202020204" pitchFamily="34" charset="0"/>
              </a:rPr>
              <a:t>MOTIVATED SELLER!</a:t>
            </a:r>
          </a:p>
        </p:txBody>
      </p:sp>
      <p:pic>
        <p:nvPicPr>
          <p:cNvPr id="13" name="Picture 12">
            <a:extLst>
              <a:ext uri="{FF2B5EF4-FFF2-40B4-BE49-F238E27FC236}">
                <a16:creationId xmlns:a16="http://schemas.microsoft.com/office/drawing/2014/main" id="{8E9BF75A-C97D-0ACB-9716-C2F32EB59D0D}"/>
              </a:ext>
            </a:extLst>
          </p:cNvPr>
          <p:cNvPicPr preferRelativeResize="0">
            <a:picLocks/>
          </p:cNvPicPr>
          <p:nvPr/>
        </p:nvPicPr>
        <p:blipFill>
          <a:blip r:embed="rId12" cstate="print">
            <a:extLst>
              <a:ext uri="{28A0092B-C50C-407E-A947-70E740481C1C}">
                <a14:useLocalDpi xmlns:a14="http://schemas.microsoft.com/office/drawing/2010/main" val="0"/>
              </a:ext>
            </a:extLst>
          </a:blip>
          <a:srcRect/>
          <a:stretch/>
        </p:blipFill>
        <p:spPr>
          <a:xfrm>
            <a:off x="3696863" y="4840808"/>
            <a:ext cx="851992" cy="1135989"/>
          </a:xfrm>
          <a:prstGeom prst="rect">
            <a:avLst/>
          </a:prstGeom>
          <a:ln w="19050">
            <a:solidFill>
              <a:srgbClr val="92D050"/>
            </a:solidFill>
          </a:ln>
        </p:spPr>
      </p:pic>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2659</TotalTime>
  <Words>200</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119</cp:revision>
  <dcterms:created xsi:type="dcterms:W3CDTF">2006-08-16T00:00:00Z</dcterms:created>
  <dcterms:modified xsi:type="dcterms:W3CDTF">2025-07-17T14:20:44Z</dcterms:modified>
</cp:coreProperties>
</file>