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293" rtl="0" eaLnBrk="1" latinLnBrk="0" hangingPunct="1">
      <a:defRPr sz="1795" kern="1200">
        <a:solidFill>
          <a:schemeClr val="tx1"/>
        </a:solidFill>
        <a:latin typeface="+mn-lt"/>
        <a:ea typeface="+mn-ea"/>
        <a:cs typeface="+mn-cs"/>
      </a:defRPr>
    </a:lvl1pPr>
    <a:lvl2pPr marL="457146" algn="l" defTabSz="914293" rtl="0" eaLnBrk="1" latinLnBrk="0" hangingPunct="1">
      <a:defRPr sz="1795" kern="1200">
        <a:solidFill>
          <a:schemeClr val="tx1"/>
        </a:solidFill>
        <a:latin typeface="+mn-lt"/>
        <a:ea typeface="+mn-ea"/>
        <a:cs typeface="+mn-cs"/>
      </a:defRPr>
    </a:lvl2pPr>
    <a:lvl3pPr marL="914293" algn="l" defTabSz="914293" rtl="0" eaLnBrk="1" latinLnBrk="0" hangingPunct="1">
      <a:defRPr sz="1795" kern="1200">
        <a:solidFill>
          <a:schemeClr val="tx1"/>
        </a:solidFill>
        <a:latin typeface="+mn-lt"/>
        <a:ea typeface="+mn-ea"/>
        <a:cs typeface="+mn-cs"/>
      </a:defRPr>
    </a:lvl3pPr>
    <a:lvl4pPr marL="1371440" algn="l" defTabSz="914293" rtl="0" eaLnBrk="1" latinLnBrk="0" hangingPunct="1">
      <a:defRPr sz="1795" kern="1200">
        <a:solidFill>
          <a:schemeClr val="tx1"/>
        </a:solidFill>
        <a:latin typeface="+mn-lt"/>
        <a:ea typeface="+mn-ea"/>
        <a:cs typeface="+mn-cs"/>
      </a:defRPr>
    </a:lvl4pPr>
    <a:lvl5pPr marL="1828586" algn="l" defTabSz="914293" rtl="0" eaLnBrk="1" latinLnBrk="0" hangingPunct="1">
      <a:defRPr sz="1795" kern="1200">
        <a:solidFill>
          <a:schemeClr val="tx1"/>
        </a:solidFill>
        <a:latin typeface="+mn-lt"/>
        <a:ea typeface="+mn-ea"/>
        <a:cs typeface="+mn-cs"/>
      </a:defRPr>
    </a:lvl5pPr>
    <a:lvl6pPr marL="2285733" algn="l" defTabSz="914293" rtl="0" eaLnBrk="1" latinLnBrk="0" hangingPunct="1">
      <a:defRPr sz="1795" kern="1200">
        <a:solidFill>
          <a:schemeClr val="tx1"/>
        </a:solidFill>
        <a:latin typeface="+mn-lt"/>
        <a:ea typeface="+mn-ea"/>
        <a:cs typeface="+mn-cs"/>
      </a:defRPr>
    </a:lvl6pPr>
    <a:lvl7pPr marL="2742879" algn="l" defTabSz="914293" rtl="0" eaLnBrk="1" latinLnBrk="0" hangingPunct="1">
      <a:defRPr sz="1795" kern="1200">
        <a:solidFill>
          <a:schemeClr val="tx1"/>
        </a:solidFill>
        <a:latin typeface="+mn-lt"/>
        <a:ea typeface="+mn-ea"/>
        <a:cs typeface="+mn-cs"/>
      </a:defRPr>
    </a:lvl7pPr>
    <a:lvl8pPr marL="3200026" algn="l" defTabSz="914293" rtl="0" eaLnBrk="1" latinLnBrk="0" hangingPunct="1">
      <a:defRPr sz="1795" kern="1200">
        <a:solidFill>
          <a:schemeClr val="tx1"/>
        </a:solidFill>
        <a:latin typeface="+mn-lt"/>
        <a:ea typeface="+mn-ea"/>
        <a:cs typeface="+mn-cs"/>
      </a:defRPr>
    </a:lvl8pPr>
    <a:lvl9pPr marL="3657172" algn="l" defTabSz="914293" rtl="0" eaLnBrk="1" latinLnBrk="0" hangingPunct="1">
      <a:defRPr sz="179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85D"/>
    <a:srgbClr val="E15E2A"/>
    <a:srgbClr val="8EA4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518" y="15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49505" indent="0" algn="ctr">
              <a:buNone/>
              <a:defRPr>
                <a:solidFill>
                  <a:schemeClr val="tx1">
                    <a:tint val="75000"/>
                  </a:schemeClr>
                </a:solidFill>
              </a:defRPr>
            </a:lvl2pPr>
            <a:lvl3pPr marL="899010" indent="0" algn="ctr">
              <a:buNone/>
              <a:defRPr>
                <a:solidFill>
                  <a:schemeClr val="tx1">
                    <a:tint val="75000"/>
                  </a:schemeClr>
                </a:solidFill>
              </a:defRPr>
            </a:lvl3pPr>
            <a:lvl4pPr marL="1348516" indent="0" algn="ctr">
              <a:buNone/>
              <a:defRPr>
                <a:solidFill>
                  <a:schemeClr val="tx1">
                    <a:tint val="75000"/>
                  </a:schemeClr>
                </a:solidFill>
              </a:defRPr>
            </a:lvl4pPr>
            <a:lvl5pPr marL="1798021" indent="0" algn="ctr">
              <a:buNone/>
              <a:defRPr>
                <a:solidFill>
                  <a:schemeClr val="tx1">
                    <a:tint val="75000"/>
                  </a:schemeClr>
                </a:solidFill>
              </a:defRPr>
            </a:lvl5pPr>
            <a:lvl6pPr marL="2247527" indent="0" algn="ctr">
              <a:buNone/>
              <a:defRPr>
                <a:solidFill>
                  <a:schemeClr val="tx1">
                    <a:tint val="75000"/>
                  </a:schemeClr>
                </a:solidFill>
              </a:defRPr>
            </a:lvl6pPr>
            <a:lvl7pPr marL="2697032" indent="0" algn="ctr">
              <a:buNone/>
              <a:defRPr>
                <a:solidFill>
                  <a:schemeClr val="tx1">
                    <a:tint val="75000"/>
                  </a:schemeClr>
                </a:solidFill>
              </a:defRPr>
            </a:lvl7pPr>
            <a:lvl8pPr marL="3146538" indent="0" algn="ctr">
              <a:buNone/>
              <a:defRPr>
                <a:solidFill>
                  <a:schemeClr val="tx1">
                    <a:tint val="75000"/>
                  </a:schemeClr>
                </a:solidFill>
              </a:defRPr>
            </a:lvl8pPr>
            <a:lvl9pPr marL="359604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3971"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1941">
                <a:solidFill>
                  <a:schemeClr val="tx1">
                    <a:tint val="75000"/>
                  </a:schemeClr>
                </a:solidFill>
              </a:defRPr>
            </a:lvl1pPr>
            <a:lvl2pPr marL="449505" indent="0">
              <a:buNone/>
              <a:defRPr sz="1765">
                <a:solidFill>
                  <a:schemeClr val="tx1">
                    <a:tint val="75000"/>
                  </a:schemeClr>
                </a:solidFill>
              </a:defRPr>
            </a:lvl2pPr>
            <a:lvl3pPr marL="899010" indent="0">
              <a:buNone/>
              <a:defRPr sz="1588">
                <a:solidFill>
                  <a:schemeClr val="tx1">
                    <a:tint val="75000"/>
                  </a:schemeClr>
                </a:solidFill>
              </a:defRPr>
            </a:lvl3pPr>
            <a:lvl4pPr marL="1348516" indent="0">
              <a:buNone/>
              <a:defRPr sz="1412">
                <a:solidFill>
                  <a:schemeClr val="tx1">
                    <a:tint val="75000"/>
                  </a:schemeClr>
                </a:solidFill>
              </a:defRPr>
            </a:lvl4pPr>
            <a:lvl5pPr marL="1798021" indent="0">
              <a:buNone/>
              <a:defRPr sz="1412">
                <a:solidFill>
                  <a:schemeClr val="tx1">
                    <a:tint val="75000"/>
                  </a:schemeClr>
                </a:solidFill>
              </a:defRPr>
            </a:lvl5pPr>
            <a:lvl6pPr marL="2247527" indent="0">
              <a:buNone/>
              <a:defRPr sz="1412">
                <a:solidFill>
                  <a:schemeClr val="tx1">
                    <a:tint val="75000"/>
                  </a:schemeClr>
                </a:solidFill>
              </a:defRPr>
            </a:lvl6pPr>
            <a:lvl7pPr marL="2697032" indent="0">
              <a:buNone/>
              <a:defRPr sz="1412">
                <a:solidFill>
                  <a:schemeClr val="tx1">
                    <a:tint val="75000"/>
                  </a:schemeClr>
                </a:solidFill>
              </a:defRPr>
            </a:lvl7pPr>
            <a:lvl8pPr marL="3146538" indent="0">
              <a:buNone/>
              <a:defRPr sz="1412">
                <a:solidFill>
                  <a:schemeClr val="tx1">
                    <a:tint val="75000"/>
                  </a:schemeClr>
                </a:solidFill>
              </a:defRPr>
            </a:lvl8pPr>
            <a:lvl9pPr marL="3596043" indent="0">
              <a:buNone/>
              <a:defRPr sz="141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2"/>
            <a:ext cx="302895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2"/>
            <a:ext cx="302895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1941" b="1"/>
            </a:lvl1pPr>
          </a:lstStyle>
          <a:p>
            <a:r>
              <a:rPr lang="en-US"/>
              <a:t>Click to edit Master title style</a:t>
            </a:r>
          </a:p>
        </p:txBody>
      </p:sp>
      <p:sp>
        <p:nvSpPr>
          <p:cNvPr id="3" name="Content Placeholder 2"/>
          <p:cNvSpPr>
            <a:spLocks noGrp="1"/>
          </p:cNvSpPr>
          <p:nvPr>
            <p:ph idx="1"/>
          </p:nvPr>
        </p:nvSpPr>
        <p:spPr>
          <a:xfrm>
            <a:off x="2681288" y="364067"/>
            <a:ext cx="3833813" cy="7804151"/>
          </a:xfrm>
        </p:spPr>
        <p:txBody>
          <a:bodyPr/>
          <a:lstStyle>
            <a:lvl1pPr>
              <a:defRPr sz="3177"/>
            </a:lvl1pPr>
            <a:lvl2pPr>
              <a:defRPr sz="2735"/>
            </a:lvl2pPr>
            <a:lvl3pPr>
              <a:defRPr sz="2382"/>
            </a:lvl3pPr>
            <a:lvl4pPr>
              <a:defRPr sz="1941"/>
            </a:lvl4pPr>
            <a:lvl5pPr>
              <a:defRPr sz="1941"/>
            </a:lvl5pPr>
            <a:lvl6pPr>
              <a:defRPr sz="1941"/>
            </a:lvl6pPr>
            <a:lvl7pPr>
              <a:defRPr sz="1941"/>
            </a:lvl7pPr>
            <a:lvl8pPr>
              <a:defRPr sz="1941"/>
            </a:lvl8pPr>
            <a:lvl9pPr>
              <a:defRPr sz="194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1" y="1913467"/>
            <a:ext cx="2256235" cy="6254751"/>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1941"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177"/>
            </a:lvl1pPr>
            <a:lvl2pPr marL="449505" indent="0">
              <a:buNone/>
              <a:defRPr sz="2735"/>
            </a:lvl2pPr>
            <a:lvl3pPr marL="899010" indent="0">
              <a:buNone/>
              <a:defRPr sz="2382"/>
            </a:lvl3pPr>
            <a:lvl4pPr marL="1348516" indent="0">
              <a:buNone/>
              <a:defRPr sz="1941"/>
            </a:lvl4pPr>
            <a:lvl5pPr marL="1798021" indent="0">
              <a:buNone/>
              <a:defRPr sz="1941"/>
            </a:lvl5pPr>
            <a:lvl6pPr marL="2247527" indent="0">
              <a:buNone/>
              <a:defRPr sz="1941"/>
            </a:lvl6pPr>
            <a:lvl7pPr marL="2697032" indent="0">
              <a:buNone/>
              <a:defRPr sz="1941"/>
            </a:lvl7pPr>
            <a:lvl8pPr marL="3146538" indent="0">
              <a:buNone/>
              <a:defRPr sz="1941"/>
            </a:lvl8pPr>
            <a:lvl9pPr marL="3596043" indent="0">
              <a:buNone/>
              <a:defRPr sz="1941"/>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42900" y="2133602"/>
            <a:ext cx="617220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101882" tIns="50941" rIns="101882" bIns="50941" rtlCol="0" anchor="ctr"/>
          <a:lstStyle>
            <a:lvl1pPr algn="l">
              <a:defRPr sz="1147">
                <a:solidFill>
                  <a:schemeClr val="tx1">
                    <a:tint val="75000"/>
                  </a:schemeClr>
                </a:solidFill>
              </a:defRPr>
            </a:lvl1pPr>
          </a:lstStyle>
          <a:p>
            <a:fld id="{1D8BD707-D9CF-40AE-B4C6-C98DA3205C09}" type="datetimeFigureOut">
              <a:rPr lang="en-US" smtClean="0"/>
              <a:pPr/>
              <a:t>8/22/2017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101882" tIns="50941" rIns="101882" bIns="50941" rtlCol="0" anchor="ctr"/>
          <a:lstStyle>
            <a:lvl1pPr algn="ctr">
              <a:defRPr sz="114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101882" tIns="50941" rIns="101882" bIns="50941" rtlCol="0" anchor="ctr"/>
          <a:lstStyle>
            <a:lvl1pPr algn="r">
              <a:defRPr sz="1147">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99010" rtl="0" eaLnBrk="1" latinLnBrk="0" hangingPunct="1">
        <a:spcBef>
          <a:spcPct val="0"/>
        </a:spcBef>
        <a:buNone/>
        <a:defRPr sz="4324" kern="1200">
          <a:solidFill>
            <a:schemeClr val="tx1"/>
          </a:solidFill>
          <a:latin typeface="+mj-lt"/>
          <a:ea typeface="+mj-ea"/>
          <a:cs typeface="+mj-cs"/>
        </a:defRPr>
      </a:lvl1pPr>
    </p:titleStyle>
    <p:bodyStyle>
      <a:lvl1pPr marL="337129" indent="-337129" algn="l" defTabSz="899010" rtl="0" eaLnBrk="1" latinLnBrk="0" hangingPunct="1">
        <a:spcBef>
          <a:spcPct val="20000"/>
        </a:spcBef>
        <a:buFont typeface="Arial" pitchFamily="34" charset="0"/>
        <a:buChar char="•"/>
        <a:defRPr sz="3177" kern="1200">
          <a:solidFill>
            <a:schemeClr val="tx1"/>
          </a:solidFill>
          <a:latin typeface="+mn-lt"/>
          <a:ea typeface="+mn-ea"/>
          <a:cs typeface="+mn-cs"/>
        </a:defRPr>
      </a:lvl1pPr>
      <a:lvl2pPr marL="730446" indent="-280941" algn="l" defTabSz="899010" rtl="0" eaLnBrk="1" latinLnBrk="0" hangingPunct="1">
        <a:spcBef>
          <a:spcPct val="20000"/>
        </a:spcBef>
        <a:buFont typeface="Arial" pitchFamily="34" charset="0"/>
        <a:buChar char="–"/>
        <a:defRPr sz="2735" kern="1200">
          <a:solidFill>
            <a:schemeClr val="tx1"/>
          </a:solidFill>
          <a:latin typeface="+mn-lt"/>
          <a:ea typeface="+mn-ea"/>
          <a:cs typeface="+mn-cs"/>
        </a:defRPr>
      </a:lvl2pPr>
      <a:lvl3pPr marL="1123764" indent="-224753" algn="l" defTabSz="899010" rtl="0" eaLnBrk="1" latinLnBrk="0" hangingPunct="1">
        <a:spcBef>
          <a:spcPct val="20000"/>
        </a:spcBef>
        <a:buFont typeface="Arial" pitchFamily="34" charset="0"/>
        <a:buChar char="•"/>
        <a:defRPr sz="2382" kern="1200">
          <a:solidFill>
            <a:schemeClr val="tx1"/>
          </a:solidFill>
          <a:latin typeface="+mn-lt"/>
          <a:ea typeface="+mn-ea"/>
          <a:cs typeface="+mn-cs"/>
        </a:defRPr>
      </a:lvl3pPr>
      <a:lvl4pPr marL="157326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4pPr>
      <a:lvl5pPr marL="2022774"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5pPr>
      <a:lvl6pPr marL="247227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6pPr>
      <a:lvl7pPr marL="2921785"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7pPr>
      <a:lvl8pPr marL="3371290"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8pPr>
      <a:lvl9pPr marL="3820796"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9pPr>
    </p:bodyStyle>
    <p:otherStyle>
      <a:defPPr>
        <a:defRPr lang="en-US"/>
      </a:defPPr>
      <a:lvl1pPr marL="0" algn="l" defTabSz="899010" rtl="0" eaLnBrk="1" latinLnBrk="0" hangingPunct="1">
        <a:defRPr sz="1765" kern="1200">
          <a:solidFill>
            <a:schemeClr val="tx1"/>
          </a:solidFill>
          <a:latin typeface="+mn-lt"/>
          <a:ea typeface="+mn-ea"/>
          <a:cs typeface="+mn-cs"/>
        </a:defRPr>
      </a:lvl1pPr>
      <a:lvl2pPr marL="449505" algn="l" defTabSz="899010" rtl="0" eaLnBrk="1" latinLnBrk="0" hangingPunct="1">
        <a:defRPr sz="1765" kern="1200">
          <a:solidFill>
            <a:schemeClr val="tx1"/>
          </a:solidFill>
          <a:latin typeface="+mn-lt"/>
          <a:ea typeface="+mn-ea"/>
          <a:cs typeface="+mn-cs"/>
        </a:defRPr>
      </a:lvl2pPr>
      <a:lvl3pPr marL="899010" algn="l" defTabSz="899010" rtl="0" eaLnBrk="1" latinLnBrk="0" hangingPunct="1">
        <a:defRPr sz="1765" kern="1200">
          <a:solidFill>
            <a:schemeClr val="tx1"/>
          </a:solidFill>
          <a:latin typeface="+mn-lt"/>
          <a:ea typeface="+mn-ea"/>
          <a:cs typeface="+mn-cs"/>
        </a:defRPr>
      </a:lvl3pPr>
      <a:lvl4pPr marL="1348516" algn="l" defTabSz="899010" rtl="0" eaLnBrk="1" latinLnBrk="0" hangingPunct="1">
        <a:defRPr sz="1765" kern="1200">
          <a:solidFill>
            <a:schemeClr val="tx1"/>
          </a:solidFill>
          <a:latin typeface="+mn-lt"/>
          <a:ea typeface="+mn-ea"/>
          <a:cs typeface="+mn-cs"/>
        </a:defRPr>
      </a:lvl4pPr>
      <a:lvl5pPr marL="1798021" algn="l" defTabSz="899010" rtl="0" eaLnBrk="1" latinLnBrk="0" hangingPunct="1">
        <a:defRPr sz="1765" kern="1200">
          <a:solidFill>
            <a:schemeClr val="tx1"/>
          </a:solidFill>
          <a:latin typeface="+mn-lt"/>
          <a:ea typeface="+mn-ea"/>
          <a:cs typeface="+mn-cs"/>
        </a:defRPr>
      </a:lvl5pPr>
      <a:lvl6pPr marL="2247527" algn="l" defTabSz="899010" rtl="0" eaLnBrk="1" latinLnBrk="0" hangingPunct="1">
        <a:defRPr sz="1765" kern="1200">
          <a:solidFill>
            <a:schemeClr val="tx1"/>
          </a:solidFill>
          <a:latin typeface="+mn-lt"/>
          <a:ea typeface="+mn-ea"/>
          <a:cs typeface="+mn-cs"/>
        </a:defRPr>
      </a:lvl6pPr>
      <a:lvl7pPr marL="2697032" algn="l" defTabSz="899010" rtl="0" eaLnBrk="1" latinLnBrk="0" hangingPunct="1">
        <a:defRPr sz="1765" kern="1200">
          <a:solidFill>
            <a:schemeClr val="tx1"/>
          </a:solidFill>
          <a:latin typeface="+mn-lt"/>
          <a:ea typeface="+mn-ea"/>
          <a:cs typeface="+mn-cs"/>
        </a:defRPr>
      </a:lvl7pPr>
      <a:lvl8pPr marL="3146538" algn="l" defTabSz="899010" rtl="0" eaLnBrk="1" latinLnBrk="0" hangingPunct="1">
        <a:defRPr sz="1765" kern="1200">
          <a:solidFill>
            <a:schemeClr val="tx1"/>
          </a:solidFill>
          <a:latin typeface="+mn-lt"/>
          <a:ea typeface="+mn-ea"/>
          <a:cs typeface="+mn-cs"/>
        </a:defRPr>
      </a:lvl8pPr>
      <a:lvl9pPr marL="3596043" algn="l" defTabSz="899010" rtl="0" eaLnBrk="1" latinLnBrk="0" hangingPunct="1">
        <a:defRPr sz="176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e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extLst>
              <a:ext uri="{BEBA8EAE-BF5A-486C-A8C5-ECC9F3942E4B}">
                <a14:imgProps xmlns:a14="http://schemas.microsoft.com/office/drawing/2010/main">
                  <a14:imgLayer r:embed="rId3">
                    <a14:imgEffect>
                      <a14:artisticCutout/>
                    </a14:imgEffect>
                  </a14:imgLayer>
                </a14:imgProps>
              </a:ext>
            </a:extLst>
          </a:blip>
          <a:srcRect/>
          <a:stretch>
            <a:fillRect l="-50000" r="-50000"/>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4849068"/>
            <a:ext cx="6858000" cy="2140670"/>
          </a:xfrm>
        </p:spPr>
        <p:txBody>
          <a:bodyPr anchor="ctr">
            <a:noAutofit/>
          </a:bodyPr>
          <a:lstStyle/>
          <a:p>
            <a:r>
              <a:rPr lang="en-US" sz="1200" b="1" dirty="0">
                <a:solidFill>
                  <a:schemeClr val="bg1"/>
                </a:solidFill>
                <a:latin typeface="Century Gothic" panose="020B0502020202020204" pitchFamily="34" charset="0"/>
              </a:rPr>
              <a:t>The original owner of this 3 bedroom, 2.5 bath townhouse in Hunt Club has METICULOUSLY MAINTAINED it over the years. Some of the first things you'll notice about these great units are the WIDE DRIVEWAYS, CEMENT PLANK SIDING, AND SINGLE CAR GARAGES. Inside on the ground floor you'll find wood flooring throughout the open floor plan's living room, dining room, and spacious, upgraded kitchen. The kitchen features GRANITE COUNTER TOPS, STAINLESS APPLIANCES, and even a GAS COOKTOP! Upstairs is a huge Master Suite with walk-in closet, and an awesome Master bath with separate tub and shower. The laundry closet is situated on the landing next to the two comfortable guest rooms and an additional bathroom. This unit also features a TANKLESS WATER HEATER and partial privacy fencing in the back yard.</a:t>
            </a:r>
          </a:p>
        </p:txBody>
      </p:sp>
      <p:pic>
        <p:nvPicPr>
          <p:cNvPr id="1026" name="Picture 2" descr="G:\All Web Sites\CVH\flyers\4204CoolidgeSt_060514\mark.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26941" y="8135469"/>
            <a:ext cx="806824" cy="806824"/>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235" y="8182535"/>
            <a:ext cx="1440233" cy="712693"/>
          </a:xfrm>
          <a:prstGeom prst="rect">
            <a:avLst/>
          </a:prstGeom>
          <a:effectLst>
            <a:outerShdw blurRad="63500" sx="102000" sy="102000" algn="ctr" rotWithShape="0">
              <a:prstClr val="black">
                <a:alpha val="70000"/>
              </a:prstClr>
            </a:outerShdw>
          </a:effectLst>
        </p:spPr>
      </p:pic>
      <p:sp>
        <p:nvSpPr>
          <p:cNvPr id="9" name="Rectangle 8"/>
          <p:cNvSpPr/>
          <p:nvPr/>
        </p:nvSpPr>
        <p:spPr>
          <a:xfrm>
            <a:off x="7543799" y="30479"/>
            <a:ext cx="4480065" cy="3276600"/>
          </a:xfrm>
          <a:prstGeom prst="rect">
            <a:avLst/>
          </a:prstGeom>
          <a:gradFill>
            <a:gsLst>
              <a:gs pos="10000">
                <a:schemeClr val="accent1"/>
              </a:gs>
              <a:gs pos="0">
                <a:schemeClr val="accent1"/>
              </a:gs>
              <a:gs pos="42000">
                <a:schemeClr val="accent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1138 Waterfront </a:t>
            </a:r>
            <a:r>
              <a:rPr lang="en-US" sz="1800" b="1" dirty="0" err="1">
                <a:solidFill>
                  <a:schemeClr val="bg1"/>
                </a:solidFill>
                <a:effectLst>
                  <a:outerShdw blurRad="38100" dist="38100" dir="2700000" algn="tl">
                    <a:srgbClr val="000000">
                      <a:alpha val="43137"/>
                    </a:srgbClr>
                  </a:outerShdw>
                </a:effectLst>
                <a:latin typeface="Century Gothic" panose="020B0502020202020204" pitchFamily="34" charset="0"/>
              </a:rPr>
              <a:t>Dr</a:t>
            </a:r>
            <a:endPar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1588" dirty="0">
                <a:solidFill>
                  <a:schemeClr val="bg1"/>
                </a:solidFill>
                <a:effectLst>
                  <a:outerShdw blurRad="38100" dist="38100" dir="2700000" algn="tl">
                    <a:srgbClr val="000000">
                      <a:alpha val="43137"/>
                    </a:srgbClr>
                  </a:outerShdw>
                </a:effectLst>
                <a:latin typeface="Century Gothic" panose="020B0502020202020204" pitchFamily="34" charset="0"/>
              </a:rPr>
              <a:t>Hidden Lakes ~ Mt Pleasant ~ MLS# 16000069 ~ $765,000</a:t>
            </a:r>
          </a:p>
        </p:txBody>
      </p:sp>
      <p:sp>
        <p:nvSpPr>
          <p:cNvPr id="19" name="Rectangle 18"/>
          <p:cNvSpPr/>
          <p:nvPr/>
        </p:nvSpPr>
        <p:spPr>
          <a:xfrm>
            <a:off x="0" y="8085263"/>
            <a:ext cx="6858000" cy="907236"/>
          </a:xfrm>
          <a:prstGeom prst="rect">
            <a:avLst/>
          </a:prstGeom>
        </p:spPr>
        <p:txBody>
          <a:bodyPr wrap="square" anchor="ctr">
            <a:spAutoFit/>
          </a:bodyPr>
          <a:lstStyle/>
          <a:p>
            <a:pPr algn="ctr"/>
            <a:r>
              <a:rPr lang="en-US" sz="2118" dirty="0">
                <a:solidFill>
                  <a:schemeClr val="tx1">
                    <a:lumMod val="95000"/>
                    <a:lumOff val="5000"/>
                  </a:schemeClr>
                </a:solidFill>
                <a:latin typeface="Century Gothic" panose="020B0502020202020204" pitchFamily="34" charset="0"/>
              </a:rPr>
              <a:t>Mark Macpherson</a:t>
            </a:r>
          </a:p>
          <a:p>
            <a:pPr algn="ctr"/>
            <a:br>
              <a:rPr lang="en-US" sz="1059" dirty="0">
                <a:solidFill>
                  <a:schemeClr val="tx1">
                    <a:lumMod val="95000"/>
                    <a:lumOff val="5000"/>
                  </a:schemeClr>
                </a:solidFill>
                <a:latin typeface="Century Gothic" panose="020B0502020202020204" pitchFamily="34" charset="0"/>
              </a:rPr>
            </a:br>
            <a:r>
              <a:rPr lang="en-US" sz="1059" dirty="0">
                <a:solidFill>
                  <a:schemeClr val="tx1">
                    <a:lumMod val="95000"/>
                    <a:lumOff val="5000"/>
                  </a:schemeClr>
                </a:solidFill>
                <a:latin typeface="Century Gothic" panose="020B0502020202020204" pitchFamily="34" charset="0"/>
              </a:rPr>
              <a:t>mark@beachbreak-properties.com</a:t>
            </a:r>
          </a:p>
          <a:p>
            <a:pPr algn="ctr"/>
            <a:r>
              <a:rPr lang="en-US" sz="1059" dirty="0">
                <a:solidFill>
                  <a:schemeClr val="tx1">
                    <a:lumMod val="95000"/>
                    <a:lumOff val="5000"/>
                  </a:schemeClr>
                </a:solidFill>
                <a:latin typeface="Century Gothic" panose="020B0502020202020204" pitchFamily="34" charset="0"/>
              </a:rPr>
              <a:t>843.367.5640 Mobile</a:t>
            </a:r>
          </a:p>
        </p:txBody>
      </p:sp>
      <p:pic>
        <p:nvPicPr>
          <p:cNvPr id="18" name="Picture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824114" y="8135469"/>
            <a:ext cx="878365" cy="806824"/>
          </a:xfrm>
          <a:prstGeom prst="rect">
            <a:avLst/>
          </a:prstGeom>
          <a:effectLst>
            <a:outerShdw blurRad="63500" sx="102000" sy="102000" algn="ctr" rotWithShape="0">
              <a:prstClr val="black">
                <a:alpha val="70000"/>
              </a:prstClr>
            </a:outerShdw>
          </a:effectLst>
        </p:spPr>
      </p:pic>
      <p:sp>
        <p:nvSpPr>
          <p:cNvPr id="2" name="Rectangle 1"/>
          <p:cNvSpPr/>
          <p:nvPr/>
        </p:nvSpPr>
        <p:spPr>
          <a:xfrm>
            <a:off x="0" y="3998302"/>
            <a:ext cx="6858000" cy="738664"/>
          </a:xfrm>
          <a:prstGeom prst="rect">
            <a:avLst/>
          </a:prstGeom>
        </p:spPr>
        <p:txBody>
          <a:bodyPr wrap="square">
            <a:spAutoFit/>
          </a:bodyPr>
          <a:lstStyle/>
          <a:p>
            <a:pPr algn="ct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827 </a:t>
            </a:r>
            <a:r>
              <a:rPr lang="en-US" sz="2400" b="1" dirty="0" err="1">
                <a:ln w="3175">
                  <a:noFill/>
                </a:ln>
                <a:solidFill>
                  <a:schemeClr val="bg1"/>
                </a:solidFill>
                <a:effectLst>
                  <a:outerShdw blurRad="38100" dist="38100" dir="2700000" algn="tl">
                    <a:srgbClr val="000000">
                      <a:alpha val="43137"/>
                    </a:srgbClr>
                  </a:outerShdw>
                </a:effectLst>
                <a:latin typeface="Century Gothic" panose="020B0502020202020204" pitchFamily="34" charset="0"/>
              </a:rPr>
              <a:t>Bibury</a:t>
            </a: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 Court</a:t>
            </a:r>
          </a:p>
          <a:p>
            <a:pPr algn="ctr"/>
            <a:r>
              <a:rPr lang="en-US" sz="18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Charleston, SC 29414 ~ MLS# 17022617 ~ $219,000</a:t>
            </a:r>
            <a:endParaRPr lang="en-US" sz="1800" b="1" i="1" dirty="0">
              <a:ln w="3175">
                <a:noFill/>
              </a:ln>
              <a:solidFill>
                <a:srgbClr val="FFFF00"/>
              </a:solidFill>
              <a:effectLst>
                <a:outerShdw blurRad="38100" dist="38100" dir="2700000" algn="tl">
                  <a:srgbClr val="000000">
                    <a:alpha val="43137"/>
                  </a:srgbClr>
                </a:outerShdw>
              </a:effectLst>
              <a:latin typeface="Century Gothic" panose="020B0502020202020204" pitchFamily="34" charset="0"/>
            </a:endParaRPr>
          </a:p>
        </p:txBody>
      </p:sp>
      <p:sp>
        <p:nvSpPr>
          <p:cNvPr id="5" name="Rectangle 4"/>
          <p:cNvSpPr/>
          <p:nvPr/>
        </p:nvSpPr>
        <p:spPr>
          <a:xfrm>
            <a:off x="2609850" y="190381"/>
            <a:ext cx="4248150" cy="800219"/>
          </a:xfrm>
          <a:prstGeom prst="rect">
            <a:avLst/>
          </a:prstGeom>
        </p:spPr>
        <p:txBody>
          <a:bodyPr wrap="square">
            <a:spAutoFit/>
          </a:bodyPr>
          <a:lstStyle/>
          <a:p>
            <a:pPr algn="ctr"/>
            <a:r>
              <a:rPr lang="en-US" sz="2300" b="1" i="1" dirty="0">
                <a:solidFill>
                  <a:srgbClr val="FFD85D"/>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rPr>
              <a:t>Fantastic 3 bed/2½ Bath Townhouse In Hunt Club!</a:t>
            </a:r>
          </a:p>
        </p:txBody>
      </p:sp>
      <p:pic>
        <p:nvPicPr>
          <p:cNvPr id="17" name="Picture 1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62485" y="199761"/>
            <a:ext cx="2447365" cy="3686439"/>
          </a:xfrm>
          <a:prstGeom prst="rect">
            <a:avLst/>
          </a:prstGeom>
          <a:ln>
            <a:noFill/>
          </a:ln>
          <a:effectLst>
            <a:outerShdw blurRad="292100" dist="139700" dir="2700000" algn="tl" rotWithShape="0">
              <a:srgbClr val="333333">
                <a:alpha val="65000"/>
              </a:srgbClr>
            </a:outerShdw>
          </a:effectLst>
        </p:spPr>
      </p:pic>
      <p:pic>
        <p:nvPicPr>
          <p:cNvPr id="32" name="Picture 3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743200" y="1243727"/>
            <a:ext cx="3983020" cy="2642473"/>
          </a:xfrm>
          <a:prstGeom prst="rect">
            <a:avLst/>
          </a:prstGeom>
          <a:ln>
            <a:noFill/>
          </a:ln>
          <a:effectLst>
            <a:outerShdw blurRad="292100" dist="139700" dir="2700000" algn="tl" rotWithShape="0">
              <a:srgbClr val="333333">
                <a:alpha val="65000"/>
              </a:srgbClr>
            </a:outerShdw>
          </a:effectLst>
        </p:spPr>
      </p:pic>
      <p:grpSp>
        <p:nvGrpSpPr>
          <p:cNvPr id="7" name="Group 6"/>
          <p:cNvGrpSpPr/>
          <p:nvPr/>
        </p:nvGrpSpPr>
        <p:grpSpPr>
          <a:xfrm>
            <a:off x="117728" y="7101840"/>
            <a:ext cx="6622544" cy="822960"/>
            <a:chOff x="103676" y="7101840"/>
            <a:chExt cx="6622544" cy="822960"/>
          </a:xfrm>
        </p:grpSpPr>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219987" y="7101840"/>
              <a:ext cx="1263586" cy="822960"/>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615224" y="7101840"/>
              <a:ext cx="1110996" cy="822960"/>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3676" y="7101840"/>
              <a:ext cx="1240453" cy="822960"/>
            </a:xfrm>
            <a:prstGeom prst="rect">
              <a:avLst/>
            </a:prstGeom>
            <a:ln>
              <a:noFill/>
            </a:ln>
            <a:effectLst>
              <a:outerShdw blurRad="190500" algn="tl" rotWithShape="0">
                <a:srgbClr val="000000">
                  <a:alpha val="70000"/>
                </a:srgbClr>
              </a:outerShdw>
            </a:effectLst>
          </p:spPr>
        </p:pic>
        <p:pic>
          <p:nvPicPr>
            <p:cNvPr id="30" name="Picture 2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475779" y="7101840"/>
              <a:ext cx="1240453" cy="822960"/>
            </a:xfrm>
            <a:prstGeom prst="rect">
              <a:avLst/>
            </a:prstGeom>
            <a:ln>
              <a:noFill/>
            </a:ln>
            <a:effectLst>
              <a:outerShdw blurRad="190500" algn="tl" rotWithShape="0">
                <a:srgbClr val="000000">
                  <a:alpha val="70000"/>
                </a:srgbClr>
              </a:outerShdw>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847882" y="7101840"/>
              <a:ext cx="1240455" cy="822960"/>
            </a:xfrm>
            <a:prstGeom prst="rect">
              <a:avLst/>
            </a:prstGeom>
            <a:ln>
              <a:no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38758871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TotalTime>
  <Words>188</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Pond-Front In Hamlin!</dc:title>
  <dc:creator>CVH360</dc:creator>
  <cp:lastModifiedBy>A. Thomas Price</cp:lastModifiedBy>
  <cp:revision>31</cp:revision>
  <dcterms:created xsi:type="dcterms:W3CDTF">2006-08-16T00:00:00Z</dcterms:created>
  <dcterms:modified xsi:type="dcterms:W3CDTF">2017-08-22T12:07:45Z</dcterms:modified>
</cp:coreProperties>
</file>