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68D234A0-FC0C-4EAF-B189-EEF0AA9528E5}"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277151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234A0-FC0C-4EAF-B189-EEF0AA9528E5}"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218155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234A0-FC0C-4EAF-B189-EEF0AA9528E5}"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377978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234A0-FC0C-4EAF-B189-EEF0AA9528E5}"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118639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D234A0-FC0C-4EAF-B189-EEF0AA9528E5}"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400955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234A0-FC0C-4EAF-B189-EEF0AA9528E5}"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396774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234A0-FC0C-4EAF-B189-EEF0AA9528E5}"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62427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234A0-FC0C-4EAF-B189-EEF0AA9528E5}"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339013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234A0-FC0C-4EAF-B189-EEF0AA9528E5}"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406872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68D234A0-FC0C-4EAF-B189-EEF0AA9528E5}"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354794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68D234A0-FC0C-4EAF-B189-EEF0AA9528E5}"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F698E-CB43-4F5C-B7F0-252E8E6D6377}" type="slidenum">
              <a:rPr lang="en-US" smtClean="0"/>
              <a:t>‹#›</a:t>
            </a:fld>
            <a:endParaRPr lang="en-US"/>
          </a:p>
        </p:txBody>
      </p:sp>
    </p:spTree>
    <p:extLst>
      <p:ext uri="{BB962C8B-B14F-4D97-AF65-F5344CB8AC3E}">
        <p14:creationId xmlns:p14="http://schemas.microsoft.com/office/powerpoint/2010/main" val="226791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68D234A0-FC0C-4EAF-B189-EEF0AA9528E5}" type="datetimeFigureOut">
              <a:rPr lang="en-US" smtClean="0"/>
              <a:t>8/21/2017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38F698E-CB43-4F5C-B7F0-252E8E6D6377}" type="slidenum">
              <a:rPr lang="en-US" smtClean="0"/>
              <a:t>‹#›</a:t>
            </a:fld>
            <a:endParaRPr lang="en-US"/>
          </a:p>
        </p:txBody>
      </p:sp>
    </p:spTree>
    <p:extLst>
      <p:ext uri="{BB962C8B-B14F-4D97-AF65-F5344CB8AC3E}">
        <p14:creationId xmlns:p14="http://schemas.microsoft.com/office/powerpoint/2010/main" val="3985015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descr="20170807010418990883000000-o"/>
          <p:cNvSpPr>
            <a:spLocks noChangeArrowheads="1"/>
          </p:cNvSpPr>
          <p:nvPr/>
        </p:nvSpPr>
        <p:spPr bwMode="auto">
          <a:xfrm>
            <a:off x="403225" y="339725"/>
            <a:ext cx="6975475" cy="9293225"/>
          </a:xfrm>
          <a:prstGeom prst="rect">
            <a:avLst/>
          </a:prstGeom>
          <a:blipFill dpi="0" rotWithShape="1">
            <a:blip r:embed="rId2">
              <a:extLst>
                <a:ext uri="{BEBA8EAE-BF5A-486C-A8C5-ECC9F3942E4B}">
                  <a14:imgProps xmlns:a14="http://schemas.microsoft.com/office/drawing/2010/main">
                    <a14:imgLayer r:embed="rId3">
                      <a14:imgEffect>
                        <a14:artisticBlur/>
                      </a14:imgEffect>
                      <a14:imgEffect>
                        <a14:brightnessContrast contrast="-40000"/>
                      </a14:imgEffect>
                    </a14:imgLayer>
                  </a14:imgProps>
                </a:ext>
                <a:ext uri="{28A0092B-C50C-407E-A947-70E740481C1C}">
                  <a14:useLocalDpi xmlns:a14="http://schemas.microsoft.com/office/drawing/2010/main" val="0"/>
                </a:ext>
              </a:extLst>
            </a:blip>
            <a:srcRect/>
            <a:stretch>
              <a:fillRect/>
            </a:stretch>
          </a:blipFill>
          <a:ln w="57150" cmpd="thinThick" algn="ctr">
            <a:solidFill>
              <a:srgbClr val="00008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27" name="Picture 3" descr="20170807010228389426000000-o"/>
          <p:cNvPicPr>
            <a:picLocks noChangeAspect="1" noChangeArrowheads="1"/>
          </p:cNvPicPr>
          <p:nvPr/>
        </p:nvPicPr>
        <p:blipFill>
          <a:blip r:embed="rId4">
            <a:extLst>
              <a:ext uri="{28A0092B-C50C-407E-A947-70E740481C1C}">
                <a14:useLocalDpi xmlns:a14="http://schemas.microsoft.com/office/drawing/2010/main" val="0"/>
              </a:ext>
            </a:extLst>
          </a:blip>
          <a:srcRect t="7889" b="7889"/>
          <a:stretch>
            <a:fillRect/>
          </a:stretch>
        </p:blipFill>
        <p:spPr bwMode="auto">
          <a:xfrm>
            <a:off x="2520950" y="412750"/>
            <a:ext cx="4764088" cy="300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descr="20170807010240369195000000-o"/>
          <p:cNvPicPr>
            <a:picLocks noChangeAspect="1" noChangeArrowheads="1"/>
          </p:cNvPicPr>
          <p:nvPr/>
        </p:nvPicPr>
        <p:blipFill>
          <a:blip r:embed="rId5">
            <a:extLst>
              <a:ext uri="{28A0092B-C50C-407E-A947-70E740481C1C}">
                <a14:useLocalDpi xmlns:a14="http://schemas.microsoft.com/office/drawing/2010/main" val="0"/>
              </a:ext>
            </a:extLst>
          </a:blip>
          <a:srcRect t="5972" b="5972"/>
          <a:stretch>
            <a:fillRect/>
          </a:stretch>
        </p:blipFill>
        <p:spPr bwMode="auto">
          <a:xfrm>
            <a:off x="465138" y="412750"/>
            <a:ext cx="198120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descr="20170807010308704410000000-o"/>
          <p:cNvPicPr>
            <a:picLocks noChangeAspect="1" noChangeArrowheads="1"/>
          </p:cNvPicPr>
          <p:nvPr/>
        </p:nvPicPr>
        <p:blipFill>
          <a:blip r:embed="rId6">
            <a:extLst>
              <a:ext uri="{28A0092B-C50C-407E-A947-70E740481C1C}">
                <a14:useLocalDpi xmlns:a14="http://schemas.microsoft.com/office/drawing/2010/main" val="0"/>
              </a:ext>
            </a:extLst>
          </a:blip>
          <a:srcRect t="5972" b="5972"/>
          <a:stretch>
            <a:fillRect/>
          </a:stretch>
        </p:blipFill>
        <p:spPr bwMode="auto">
          <a:xfrm>
            <a:off x="465138" y="1791229"/>
            <a:ext cx="1981200"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descr="20170807010320850780000000-o"/>
          <p:cNvPicPr>
            <a:picLocks noChangeAspect="1" noChangeArrowheads="1"/>
          </p:cNvPicPr>
          <p:nvPr/>
        </p:nvPicPr>
        <p:blipFill>
          <a:blip r:embed="rId7">
            <a:extLst>
              <a:ext uri="{28A0092B-C50C-407E-A947-70E740481C1C}">
                <a14:useLocalDpi xmlns:a14="http://schemas.microsoft.com/office/drawing/2010/main" val="0"/>
              </a:ext>
            </a:extLst>
          </a:blip>
          <a:srcRect t="5972" b="5972"/>
          <a:stretch>
            <a:fillRect/>
          </a:stretch>
        </p:blipFill>
        <p:spPr bwMode="auto">
          <a:xfrm>
            <a:off x="465138" y="3171295"/>
            <a:ext cx="1981200"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descr="20170807010344923649000000-o"/>
          <p:cNvPicPr>
            <a:picLocks noChangeAspect="1" noChangeArrowheads="1"/>
          </p:cNvPicPr>
          <p:nvPr/>
        </p:nvPicPr>
        <p:blipFill>
          <a:blip r:embed="rId8">
            <a:extLst>
              <a:ext uri="{28A0092B-C50C-407E-A947-70E740481C1C}">
                <a14:useLocalDpi xmlns:a14="http://schemas.microsoft.com/office/drawing/2010/main" val="0"/>
              </a:ext>
            </a:extLst>
          </a:blip>
          <a:srcRect t="5972" b="5972"/>
          <a:stretch>
            <a:fillRect/>
          </a:stretch>
        </p:blipFill>
        <p:spPr bwMode="auto">
          <a:xfrm>
            <a:off x="465138" y="4551361"/>
            <a:ext cx="198120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descr="20170807010356512353000000-o"/>
          <p:cNvPicPr>
            <a:picLocks noChangeAspect="1" noChangeArrowheads="1"/>
          </p:cNvPicPr>
          <p:nvPr/>
        </p:nvPicPr>
        <p:blipFill>
          <a:blip r:embed="rId9">
            <a:extLst>
              <a:ext uri="{28A0092B-C50C-407E-A947-70E740481C1C}">
                <a14:useLocalDpi xmlns:a14="http://schemas.microsoft.com/office/drawing/2010/main" val="0"/>
              </a:ext>
            </a:extLst>
          </a:blip>
          <a:srcRect t="5972" b="5972"/>
          <a:stretch>
            <a:fillRect/>
          </a:stretch>
        </p:blipFill>
        <p:spPr bwMode="auto">
          <a:xfrm>
            <a:off x="465138" y="5929840"/>
            <a:ext cx="1981200" cy="130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descr="20170807010418990883000000-o"/>
          <p:cNvPicPr>
            <a:picLocks noChangeAspect="1" noChangeArrowheads="1"/>
          </p:cNvPicPr>
          <p:nvPr/>
        </p:nvPicPr>
        <p:blipFill>
          <a:blip r:embed="rId10">
            <a:extLst>
              <a:ext uri="{28A0092B-C50C-407E-A947-70E740481C1C}">
                <a14:useLocalDpi xmlns:a14="http://schemas.microsoft.com/office/drawing/2010/main" val="0"/>
              </a:ext>
            </a:extLst>
          </a:blip>
          <a:srcRect t="5972" b="5972"/>
          <a:stretch>
            <a:fillRect/>
          </a:stretch>
        </p:blipFill>
        <p:spPr bwMode="auto">
          <a:xfrm>
            <a:off x="465138" y="7309907"/>
            <a:ext cx="1981200" cy="130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10"/>
          <p:cNvSpPr txBox="1">
            <a:spLocks noChangeArrowheads="1"/>
          </p:cNvSpPr>
          <p:nvPr/>
        </p:nvSpPr>
        <p:spPr bwMode="auto">
          <a:xfrm>
            <a:off x="2520950" y="3467100"/>
            <a:ext cx="4764088" cy="126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831 </a:t>
            </a:r>
            <a:r>
              <a:rPr kumimoji="0" lang="en-US" altLang="en-US" sz="2800" b="1" i="0" u="none" strike="noStrike" cap="none" normalizeH="0" baseline="0" dirty="0" err="1">
                <a:ln>
                  <a:noFill/>
                </a:ln>
                <a:solidFill>
                  <a:schemeClr val="bg1"/>
                </a:solidFill>
                <a:effectLst>
                  <a:outerShdw blurRad="38100" dist="38100" dir="2700000" algn="tl">
                    <a:srgbClr val="000000">
                      <a:alpha val="43137"/>
                    </a:srgbClr>
                  </a:outerShdw>
                </a:effectLst>
                <a:latin typeface="Monotype Corsiva" panose="03010101010201010101" pitchFamily="66" charset="0"/>
              </a:rPr>
              <a:t>Armsway</a:t>
            </a:r>
            <a:r>
              <a:rPr kumimoji="0" lang="en-US" alt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 Street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Mount Pleasant, SC 29464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MLS# 17022048 ~ $450,000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3 Bedrooms ~ 2</a:t>
            </a:r>
            <a:r>
              <a:rPr kumimoji="0" lang="en-US" altLang="en-US" b="0" i="0" u="none" strike="noStrike" cap="none" normalizeH="0" baseline="0" noProof="1">
                <a:ln>
                  <a:noFill/>
                </a:ln>
                <a:solidFill>
                  <a:schemeClr val="bg1"/>
                </a:solidFill>
                <a:effectLst>
                  <a:outerShdw blurRad="38100" dist="38100" dir="2700000" algn="tl">
                    <a:srgbClr val="000000">
                      <a:alpha val="43137"/>
                    </a:srgbClr>
                  </a:outerShdw>
                </a:effectLst>
                <a:latin typeface="Monotype Corsiva" panose="03010101010201010101" pitchFamily="66" charset="0"/>
              </a:rPr>
              <a:t> </a:t>
            </a:r>
            <a:r>
              <a:rPr kumimoji="0" lang="en-US" altLang="en-US" b="0" i="0" u="none" strike="noStrike" cap="none" normalizeH="0" baseline="0" dirty="0">
                <a:ln>
                  <a:noFill/>
                </a:ln>
                <a:solidFill>
                  <a:schemeClr val="bg1"/>
                </a:solidFill>
                <a:effectLst>
                  <a:outerShdw blurRad="38100" dist="38100" dir="2700000" algn="tl">
                    <a:srgbClr val="000000">
                      <a:alpha val="43137"/>
                    </a:srgbClr>
                  </a:outerShdw>
                </a:effectLst>
                <a:latin typeface="Monotype Corsiva" panose="03010101010201010101" pitchFamily="66" charset="0"/>
              </a:rPr>
              <a:t>Bathrooms</a:t>
            </a:r>
            <a:endParaRPr kumimoji="0" lang="en-US" altLang="en-US" sz="18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6" name="Text Box 11"/>
          <p:cNvSpPr txBox="1">
            <a:spLocks noChangeArrowheads="1"/>
          </p:cNvSpPr>
          <p:nvPr/>
        </p:nvSpPr>
        <p:spPr bwMode="auto">
          <a:xfrm>
            <a:off x="2484438" y="4781550"/>
            <a:ext cx="4837112" cy="3784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Charming three bedroom, two bath home located off desirable Coleman Boulevard. This home offers hardwood floors, smooth ceilings, new HVAC and duct work, great natural light with updated lighting and bamboo shades, and fresh neutral paint throughout. The kitchen features: brand new stainless steel appliances, white shaker cabinets, butcher block counter tops, and a farm sink. The yard has been landscaped and has mature oak trees with plenty of room to expand if needed. There is a new 16'x10' tool shed. The backyard is large and perfect for entertaining and cookouts. The location is a short bike ride to Sullivan's and Shem Creek, walk to the farmers market, and a few minutes to downtown!</a:t>
            </a:r>
            <a:endParaRPr kumimoji="0" lang="en-US" altLang="en-US" sz="17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7" name="AutoShape 12"/>
          <p:cNvSpPr>
            <a:spLocks noChangeArrowheads="1"/>
          </p:cNvSpPr>
          <p:nvPr/>
        </p:nvSpPr>
        <p:spPr bwMode="auto">
          <a:xfrm>
            <a:off x="92075" y="0"/>
            <a:ext cx="7597775" cy="663575"/>
          </a:xfrm>
          <a:prstGeom prst="ribbon">
            <a:avLst>
              <a:gd name="adj1" fmla="val 12500"/>
              <a:gd name="adj2" fmla="val 73620"/>
            </a:avLst>
          </a:prstGeom>
          <a:gradFill rotWithShape="1">
            <a:gsLst>
              <a:gs pos="0">
                <a:srgbClr val="E6DCAC"/>
              </a:gs>
              <a:gs pos="12000">
                <a:srgbClr val="E6D78A"/>
              </a:gs>
              <a:gs pos="30000">
                <a:srgbClr val="C7AC4C"/>
              </a:gs>
              <a:gs pos="45000">
                <a:srgbClr val="E6D78A"/>
              </a:gs>
              <a:gs pos="77000">
                <a:srgbClr val="C7AC4C"/>
              </a:gs>
              <a:gs pos="100000">
                <a:srgbClr val="E6DCAC"/>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a:ln>
                  <a:noFill/>
                </a:ln>
                <a:solidFill>
                  <a:srgbClr val="000080"/>
                </a:solidFill>
                <a:effectLst/>
                <a:latin typeface="Times New Roman" panose="02020603050405020304" pitchFamily="18" charset="0"/>
              </a:rPr>
              <a:t>Agent Open House ~ Thursday Aug 24th 11a-1p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a:ln>
                  <a:noFill/>
                </a:ln>
                <a:solidFill>
                  <a:srgbClr val="000080"/>
                </a:solidFill>
                <a:effectLst/>
                <a:latin typeface="Times New Roman" panose="02020603050405020304" pitchFamily="18" charset="0"/>
              </a:rPr>
              <a:t>Lunch provided by CBC National Bank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3"/>
          <p:cNvSpPr txBox="1">
            <a:spLocks noChangeArrowheads="1"/>
          </p:cNvSpPr>
          <p:nvPr/>
        </p:nvSpPr>
        <p:spPr bwMode="auto">
          <a:xfrm>
            <a:off x="4763" y="9548813"/>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Georgia" panose="020405020504050203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Georgia" panose="02040502050405020303" pitchFamily="18" charset="0"/>
              </a:rPr>
              <a:t>AgentOwned Charleston Group • 902 Savannah Hwy • Charleston, SC 29407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8" name="Picture 14" descr="agentowned_clear"/>
          <p:cNvPicPr>
            <a:picLocks noChangeAspect="1" noChangeArrowheads="1"/>
          </p:cNvPicPr>
          <p:nvPr/>
        </p:nvPicPr>
        <p:blipFill>
          <a:blip r:embed="rId11">
            <a:extLst>
              <a:ext uri="{28A0092B-C50C-407E-A947-70E740481C1C}">
                <a14:useLocalDpi xmlns:a14="http://schemas.microsoft.com/office/drawing/2010/main" val="0"/>
              </a:ext>
            </a:extLst>
          </a:blip>
          <a:srcRect l="1053" r="1053"/>
          <a:stretch>
            <a:fillRect/>
          </a:stretch>
        </p:blipFill>
        <p:spPr bwMode="auto">
          <a:xfrm>
            <a:off x="585788" y="8689975"/>
            <a:ext cx="177165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15"/>
          <p:cNvSpPr txBox="1">
            <a:spLocks noChangeArrowheads="1"/>
          </p:cNvSpPr>
          <p:nvPr/>
        </p:nvSpPr>
        <p:spPr bwMode="auto">
          <a:xfrm>
            <a:off x="3468688" y="8658225"/>
            <a:ext cx="3849687"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a:ln>
                  <a:noFill/>
                </a:ln>
                <a:solidFill>
                  <a:schemeClr val="bg1"/>
                </a:solidFill>
                <a:effectLst/>
                <a:latin typeface="Georgia" panose="02040502050405020303" pitchFamily="18" charset="0"/>
              </a:rPr>
              <a:t>Caroline Long Parnell</a:t>
            </a:r>
            <a:r>
              <a:rPr kumimoji="0" lang="en-US" altLang="en-US" sz="1100" b="1" i="1" u="none" strike="noStrike" cap="none" normalizeH="0" baseline="0" dirty="0">
                <a:ln>
                  <a:noFill/>
                </a:ln>
                <a:solidFill>
                  <a:schemeClr val="bg1"/>
                </a:solidFill>
                <a:effectLst/>
                <a:latin typeface="Georgia" panose="02040502050405020303" pitchFamily="18"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Georgia" panose="02040502050405020303" pitchFamily="18" charset="0"/>
              </a:rPr>
              <a:t>843-478-8188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chemeClr val="bg1"/>
                </a:solidFill>
                <a:effectLst/>
                <a:latin typeface="Georgia" panose="02040502050405020303" pitchFamily="18" charset="0"/>
              </a:rPr>
              <a:t>caroline.parnell@agentownedrealty.com</a:t>
            </a:r>
            <a:r>
              <a:rPr kumimoji="0" lang="en-US" altLang="en-US" sz="1000" b="0" i="0" u="none" strike="noStrike" cap="none" normalizeH="0" baseline="0" dirty="0">
                <a:ln>
                  <a:noFill/>
                </a:ln>
                <a:solidFill>
                  <a:schemeClr val="bg1"/>
                </a:solidFill>
                <a:effectLst/>
                <a:latin typeface="Georgia" panose="02040502050405020303" pitchFamily="18" charset="0"/>
              </a:rPr>
              <a:t> </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pic>
        <p:nvPicPr>
          <p:cNvPr id="1040" name="Picture 16" descr="cb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72175" y="2979738"/>
            <a:ext cx="1270000" cy="349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027665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183</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Georgia</vt:lpstr>
      <vt:lpstr>Monotype Corsiva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cp:revision>
  <dcterms:created xsi:type="dcterms:W3CDTF">2017-08-21T20:02:21Z</dcterms:created>
  <dcterms:modified xsi:type="dcterms:W3CDTF">2017-08-21T20:06:10Z</dcterms:modified>
</cp:coreProperties>
</file>