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68D234A0-FC0C-4EAF-B189-EEF0AA9528E5}"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2771518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234A0-FC0C-4EAF-B189-EEF0AA9528E5}"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218155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234A0-FC0C-4EAF-B189-EEF0AA9528E5}"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3779785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234A0-FC0C-4EAF-B189-EEF0AA9528E5}"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118639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D234A0-FC0C-4EAF-B189-EEF0AA9528E5}"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4009552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D234A0-FC0C-4EAF-B189-EEF0AA9528E5}"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396774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D234A0-FC0C-4EAF-B189-EEF0AA9528E5}" type="datetimeFigureOut">
              <a:rPr lang="en-US" smtClean="0"/>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624279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D234A0-FC0C-4EAF-B189-EEF0AA9528E5}" type="datetimeFigureOut">
              <a:rPr lang="en-US" smtClean="0"/>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339013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234A0-FC0C-4EAF-B189-EEF0AA9528E5}" type="datetimeFigureOut">
              <a:rPr lang="en-US" smtClean="0"/>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4068729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68D234A0-FC0C-4EAF-B189-EEF0AA9528E5}"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3547941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6"/>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68D234A0-FC0C-4EAF-B189-EEF0AA9528E5}"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226791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68D234A0-FC0C-4EAF-B189-EEF0AA9528E5}" type="datetimeFigureOut">
              <a:rPr lang="en-US" smtClean="0"/>
              <a:t>10/19/2017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D38F698E-CB43-4F5C-B7F0-252E8E6D6377}" type="slidenum">
              <a:rPr lang="en-US" smtClean="0"/>
              <a:t>‹#›</a:t>
            </a:fld>
            <a:endParaRPr lang="en-US"/>
          </a:p>
        </p:txBody>
      </p:sp>
    </p:spTree>
    <p:extLst>
      <p:ext uri="{BB962C8B-B14F-4D97-AF65-F5344CB8AC3E}">
        <p14:creationId xmlns:p14="http://schemas.microsoft.com/office/powerpoint/2010/main" val="3985015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descr="20170807010418990883000000-o"/>
          <p:cNvSpPr>
            <a:spLocks noChangeArrowheads="1"/>
          </p:cNvSpPr>
          <p:nvPr/>
        </p:nvSpPr>
        <p:spPr bwMode="auto">
          <a:xfrm>
            <a:off x="403226" y="339725"/>
            <a:ext cx="6975475" cy="9293225"/>
          </a:xfrm>
          <a:prstGeom prst="rect">
            <a:avLst/>
          </a:prstGeom>
          <a:blipFill dpi="0" rotWithShape="1">
            <a:blip r:embed="rId2">
              <a:extLst>
                <a:ext uri="{BEBA8EAE-BF5A-486C-A8C5-ECC9F3942E4B}">
                  <a14:imgProps xmlns:a14="http://schemas.microsoft.com/office/drawing/2010/main">
                    <a14:imgLayer r:embed="rId3">
                      <a14:imgEffect>
                        <a14:artisticBlur/>
                      </a14:imgEffect>
                      <a14:imgEffect>
                        <a14:brightnessContrast contrast="-40000"/>
                      </a14:imgEffect>
                    </a14:imgLayer>
                  </a14:imgProps>
                </a:ext>
                <a:ext uri="{28A0092B-C50C-407E-A947-70E740481C1C}">
                  <a14:useLocalDpi xmlns:a14="http://schemas.microsoft.com/office/drawing/2010/main" val="0"/>
                </a:ext>
              </a:extLst>
            </a:blip>
            <a:srcRect/>
            <a:stretch>
              <a:fillRect/>
            </a:stretch>
          </a:blipFill>
          <a:ln w="57150" cmpd="thinThick" algn="ctr">
            <a:solidFill>
              <a:srgbClr val="00008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1027" name="Picture 3" descr="20170807010228389426000000-o"/>
          <p:cNvPicPr>
            <a:picLocks noChangeAspect="1" noChangeArrowheads="1"/>
          </p:cNvPicPr>
          <p:nvPr/>
        </p:nvPicPr>
        <p:blipFill>
          <a:blip r:embed="rId4">
            <a:extLst>
              <a:ext uri="{28A0092B-C50C-407E-A947-70E740481C1C}">
                <a14:useLocalDpi xmlns:a14="http://schemas.microsoft.com/office/drawing/2010/main" val="0"/>
              </a:ext>
            </a:extLst>
          </a:blip>
          <a:srcRect t="7889" b="7889"/>
          <a:stretch>
            <a:fillRect/>
          </a:stretch>
        </p:blipFill>
        <p:spPr bwMode="auto">
          <a:xfrm>
            <a:off x="2520950" y="412750"/>
            <a:ext cx="4764088" cy="300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8" name="Picture 4" descr="20170807010240369195000000-o"/>
          <p:cNvPicPr>
            <a:picLocks noChangeAspect="1" noChangeArrowheads="1"/>
          </p:cNvPicPr>
          <p:nvPr/>
        </p:nvPicPr>
        <p:blipFill>
          <a:blip r:embed="rId5">
            <a:extLst>
              <a:ext uri="{28A0092B-C50C-407E-A947-70E740481C1C}">
                <a14:useLocalDpi xmlns:a14="http://schemas.microsoft.com/office/drawing/2010/main" val="0"/>
              </a:ext>
            </a:extLst>
          </a:blip>
          <a:srcRect t="5972" b="5972"/>
          <a:stretch>
            <a:fillRect/>
          </a:stretch>
        </p:blipFill>
        <p:spPr bwMode="auto">
          <a:xfrm>
            <a:off x="465138" y="412750"/>
            <a:ext cx="1981200"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9" name="Picture 5" descr="20170807010308704410000000-o"/>
          <p:cNvPicPr>
            <a:picLocks noChangeAspect="1" noChangeArrowheads="1"/>
          </p:cNvPicPr>
          <p:nvPr/>
        </p:nvPicPr>
        <p:blipFill>
          <a:blip r:embed="rId6">
            <a:extLst>
              <a:ext uri="{28A0092B-C50C-407E-A947-70E740481C1C}">
                <a14:useLocalDpi xmlns:a14="http://schemas.microsoft.com/office/drawing/2010/main" val="0"/>
              </a:ext>
            </a:extLst>
          </a:blip>
          <a:srcRect t="5972" b="5972"/>
          <a:stretch>
            <a:fillRect/>
          </a:stretch>
        </p:blipFill>
        <p:spPr bwMode="auto">
          <a:xfrm>
            <a:off x="465138" y="1791229"/>
            <a:ext cx="1981200" cy="1309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0" name="Picture 6" descr="20170807010320850780000000-o"/>
          <p:cNvPicPr>
            <a:picLocks noChangeAspect="1" noChangeArrowheads="1"/>
          </p:cNvPicPr>
          <p:nvPr/>
        </p:nvPicPr>
        <p:blipFill>
          <a:blip r:embed="rId7">
            <a:extLst>
              <a:ext uri="{28A0092B-C50C-407E-A947-70E740481C1C}">
                <a14:useLocalDpi xmlns:a14="http://schemas.microsoft.com/office/drawing/2010/main" val="0"/>
              </a:ext>
            </a:extLst>
          </a:blip>
          <a:srcRect t="5972" b="5972"/>
          <a:stretch>
            <a:fillRect/>
          </a:stretch>
        </p:blipFill>
        <p:spPr bwMode="auto">
          <a:xfrm>
            <a:off x="465138" y="3171295"/>
            <a:ext cx="1981200" cy="1309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1" name="Picture 7" descr="20170807010344923649000000-o"/>
          <p:cNvPicPr>
            <a:picLocks noChangeAspect="1" noChangeArrowheads="1"/>
          </p:cNvPicPr>
          <p:nvPr/>
        </p:nvPicPr>
        <p:blipFill>
          <a:blip r:embed="rId8">
            <a:extLst>
              <a:ext uri="{28A0092B-C50C-407E-A947-70E740481C1C}">
                <a14:useLocalDpi xmlns:a14="http://schemas.microsoft.com/office/drawing/2010/main" val="0"/>
              </a:ext>
            </a:extLst>
          </a:blip>
          <a:srcRect t="5972" b="5972"/>
          <a:stretch>
            <a:fillRect/>
          </a:stretch>
        </p:blipFill>
        <p:spPr bwMode="auto">
          <a:xfrm>
            <a:off x="465138" y="4551361"/>
            <a:ext cx="1981200"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2" name="Picture 8" descr="20170807010356512353000000-o"/>
          <p:cNvPicPr>
            <a:picLocks noChangeAspect="1" noChangeArrowheads="1"/>
          </p:cNvPicPr>
          <p:nvPr/>
        </p:nvPicPr>
        <p:blipFill>
          <a:blip r:embed="rId9">
            <a:extLst>
              <a:ext uri="{28A0092B-C50C-407E-A947-70E740481C1C}">
                <a14:useLocalDpi xmlns:a14="http://schemas.microsoft.com/office/drawing/2010/main" val="0"/>
              </a:ext>
            </a:extLst>
          </a:blip>
          <a:srcRect t="5972" b="5972"/>
          <a:stretch>
            <a:fillRect/>
          </a:stretch>
        </p:blipFill>
        <p:spPr bwMode="auto">
          <a:xfrm>
            <a:off x="465138" y="5929840"/>
            <a:ext cx="1981200" cy="1309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3" name="Picture 9" descr="20170807010418990883000000-o"/>
          <p:cNvPicPr>
            <a:picLocks noChangeAspect="1" noChangeArrowheads="1"/>
          </p:cNvPicPr>
          <p:nvPr/>
        </p:nvPicPr>
        <p:blipFill>
          <a:blip r:embed="rId10">
            <a:extLst>
              <a:ext uri="{28A0092B-C50C-407E-A947-70E740481C1C}">
                <a14:useLocalDpi xmlns:a14="http://schemas.microsoft.com/office/drawing/2010/main" val="0"/>
              </a:ext>
            </a:extLst>
          </a:blip>
          <a:srcRect t="5972" b="5972"/>
          <a:stretch>
            <a:fillRect/>
          </a:stretch>
        </p:blipFill>
        <p:spPr bwMode="auto">
          <a:xfrm>
            <a:off x="465138" y="7309907"/>
            <a:ext cx="1981200" cy="1309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 Box 10"/>
          <p:cNvSpPr txBox="1">
            <a:spLocks noChangeArrowheads="1"/>
          </p:cNvSpPr>
          <p:nvPr/>
        </p:nvSpPr>
        <p:spPr bwMode="auto">
          <a:xfrm>
            <a:off x="2520950" y="3467100"/>
            <a:ext cx="4764088" cy="1268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Monotype Corsiva" panose="03010101010201010101" pitchFamily="66" charset="0"/>
              </a:rPr>
              <a:t>831 </a:t>
            </a:r>
            <a:r>
              <a:rPr kumimoji="0" lang="en-US" altLang="en-US" sz="2800" b="1" i="0" u="none" strike="noStrike" cap="none" normalizeH="0" baseline="0" dirty="0" err="1">
                <a:ln>
                  <a:noFill/>
                </a:ln>
                <a:solidFill>
                  <a:schemeClr val="bg1"/>
                </a:solidFill>
                <a:effectLst>
                  <a:outerShdw blurRad="38100" dist="38100" dir="2700000" algn="tl">
                    <a:srgbClr val="000000">
                      <a:alpha val="43137"/>
                    </a:srgbClr>
                  </a:outerShdw>
                </a:effectLst>
                <a:latin typeface="Monotype Corsiva" panose="03010101010201010101" pitchFamily="66" charset="0"/>
              </a:rPr>
              <a:t>Armsway</a:t>
            </a:r>
            <a:r>
              <a:rPr kumimoji="0" lang="en-US" alt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Monotype Corsiva" panose="03010101010201010101" pitchFamily="66" charset="0"/>
              </a:rPr>
              <a:t> Street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outerShdw blurRad="38100" dist="38100" dir="2700000" algn="tl">
                    <a:srgbClr val="000000">
                      <a:alpha val="43137"/>
                    </a:srgbClr>
                  </a:outerShdw>
                </a:effectLst>
                <a:latin typeface="Monotype Corsiva" panose="03010101010201010101" pitchFamily="66" charset="0"/>
              </a:rPr>
              <a:t>Mount Pleasant, SC 29464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outerShdw blurRad="38100" dist="38100" dir="2700000" algn="tl">
                    <a:srgbClr val="000000">
                      <a:alpha val="43137"/>
                    </a:srgbClr>
                  </a:outerShdw>
                </a:effectLst>
                <a:latin typeface="Monotype Corsiva" panose="03010101010201010101" pitchFamily="66" charset="0"/>
              </a:rPr>
              <a:t>MLS# 17022048 ~ $399,000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outerShdw blurRad="38100" dist="38100" dir="2700000" algn="tl">
                    <a:srgbClr val="000000">
                      <a:alpha val="43137"/>
                    </a:srgbClr>
                  </a:outerShdw>
                </a:effectLst>
                <a:latin typeface="Monotype Corsiva" panose="03010101010201010101" pitchFamily="66" charset="0"/>
              </a:rPr>
              <a:t>3 Bedrooms ~ 2</a:t>
            </a:r>
            <a:r>
              <a:rPr kumimoji="0" lang="en-US" altLang="en-US" b="0" i="0" u="none" strike="noStrike" cap="none" normalizeH="0" baseline="0" noProof="1">
                <a:ln>
                  <a:noFill/>
                </a:ln>
                <a:solidFill>
                  <a:schemeClr val="bg1"/>
                </a:solidFill>
                <a:effectLst>
                  <a:outerShdw blurRad="38100" dist="38100" dir="2700000" algn="tl">
                    <a:srgbClr val="000000">
                      <a:alpha val="43137"/>
                    </a:srgbClr>
                  </a:outerShdw>
                </a:effectLst>
                <a:latin typeface="Monotype Corsiva" panose="03010101010201010101" pitchFamily="66" charset="0"/>
              </a:rPr>
              <a:t> </a:t>
            </a:r>
            <a:r>
              <a:rPr kumimoji="0" lang="en-US" altLang="en-US" b="0" i="0" u="none" strike="noStrike" cap="none" normalizeH="0" baseline="0" dirty="0">
                <a:ln>
                  <a:noFill/>
                </a:ln>
                <a:solidFill>
                  <a:schemeClr val="bg1"/>
                </a:solidFill>
                <a:effectLst>
                  <a:outerShdw blurRad="38100" dist="38100" dir="2700000" algn="tl">
                    <a:srgbClr val="000000">
                      <a:alpha val="43137"/>
                    </a:srgbClr>
                  </a:outerShdw>
                </a:effectLst>
                <a:latin typeface="Monotype Corsiva" panose="03010101010201010101" pitchFamily="66" charset="0"/>
              </a:rPr>
              <a:t>Bathrooms</a:t>
            </a:r>
            <a:endParaRPr kumimoji="0" lang="en-US" altLang="en-US" sz="1800" b="0"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ndParaRPr>
          </a:p>
        </p:txBody>
      </p:sp>
      <p:sp>
        <p:nvSpPr>
          <p:cNvPr id="6" name="Text Box 11"/>
          <p:cNvSpPr txBox="1">
            <a:spLocks noChangeArrowheads="1"/>
          </p:cNvSpPr>
          <p:nvPr/>
        </p:nvSpPr>
        <p:spPr bwMode="auto">
          <a:xfrm>
            <a:off x="2484438" y="4781550"/>
            <a:ext cx="4837112" cy="3784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lvl="0" algn="ctr" eaLnBrk="0" fontAlgn="base" hangingPunct="0">
              <a:spcBef>
                <a:spcPct val="0"/>
              </a:spcBef>
              <a:spcAft>
                <a:spcPct val="0"/>
              </a:spcAft>
            </a:pPr>
            <a:r>
              <a:rPr lang="en-US" altLang="en-US" sz="1700" dirty="0">
                <a:solidFill>
                  <a:schemeClr val="bg1"/>
                </a:solidFill>
                <a:effectLst>
                  <a:outerShdw blurRad="38100" dist="38100" dir="2700000" algn="tl">
                    <a:srgbClr val="000000">
                      <a:alpha val="43137"/>
                    </a:srgbClr>
                  </a:outerShdw>
                </a:effectLst>
                <a:latin typeface="Times New Roman" panose="02020603050405020304" pitchFamily="18" charset="0"/>
              </a:rPr>
              <a:t>MOTIVATED SELLER -- BRING OFFERS!!</a:t>
            </a:r>
          </a:p>
          <a:p>
            <a:pPr lvl="0" algn="ctr" eaLnBrk="0" fontAlgn="base" hangingPunct="0">
              <a:spcBef>
                <a:spcPct val="0"/>
              </a:spcBef>
              <a:spcAft>
                <a:spcPct val="0"/>
              </a:spcAft>
            </a:pPr>
            <a:r>
              <a:rPr lang="en-US" altLang="en-US" sz="1700" dirty="0">
                <a:solidFill>
                  <a:schemeClr val="bg1"/>
                </a:solidFill>
                <a:effectLst>
                  <a:outerShdw blurRad="38100" dist="38100" dir="2700000" algn="tl">
                    <a:srgbClr val="000000">
                      <a:alpha val="43137"/>
                    </a:srgbClr>
                  </a:outerShdw>
                </a:effectLst>
                <a:latin typeface="Times New Roman" panose="02020603050405020304" pitchFamily="18" charset="0"/>
              </a:rPr>
              <a:t>Great house located off Coleman Boulevard, minutes to Sullivan's Island, walk to restaurants, and bike to Shem Creek! This charming three bedroom, two bath home offers hardwood floors, smooth ceilings, new HVAC and </a:t>
            </a:r>
            <a:r>
              <a:rPr lang="en-US" altLang="en-US" sz="1700">
                <a:solidFill>
                  <a:schemeClr val="bg1"/>
                </a:solidFill>
                <a:effectLst>
                  <a:outerShdw blurRad="38100" dist="38100" dir="2700000" algn="tl">
                    <a:srgbClr val="000000">
                      <a:alpha val="43137"/>
                    </a:srgbClr>
                  </a:outerShdw>
                </a:effectLst>
                <a:latin typeface="Times New Roman" panose="02020603050405020304" pitchFamily="18" charset="0"/>
              </a:rPr>
              <a:t>duct work, great </a:t>
            </a:r>
            <a:r>
              <a:rPr lang="en-US" altLang="en-US" sz="1700" dirty="0">
                <a:solidFill>
                  <a:schemeClr val="bg1"/>
                </a:solidFill>
                <a:effectLst>
                  <a:outerShdw blurRad="38100" dist="38100" dir="2700000" algn="tl">
                    <a:srgbClr val="000000">
                      <a:alpha val="43137"/>
                    </a:srgbClr>
                  </a:outerShdw>
                </a:effectLst>
                <a:latin typeface="Times New Roman" panose="02020603050405020304" pitchFamily="18" charset="0"/>
              </a:rPr>
              <a:t>natural light with updated lighting, bamboo shades, and fresh neutral paint throughout. The kitchen features: brand new stainless steel appliances, white shaker cabinets, butcher block counter tops, and a farm sink. The yard has been landscaped and has mature oak trees with plenty of room to expand if needed. There is a new 16'x10' tool shed. The backyard is large and perfect for entertaining and cookouts!</a:t>
            </a:r>
            <a:endParaRPr kumimoji="0" lang="en-US" altLang="en-US" sz="1700" b="0"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ndParaRPr>
          </a:p>
        </p:txBody>
      </p:sp>
      <p:sp>
        <p:nvSpPr>
          <p:cNvPr id="7" name="AutoShape 12"/>
          <p:cNvSpPr>
            <a:spLocks noChangeArrowheads="1"/>
          </p:cNvSpPr>
          <p:nvPr/>
        </p:nvSpPr>
        <p:spPr bwMode="auto">
          <a:xfrm>
            <a:off x="1455420" y="0"/>
            <a:ext cx="4871086" cy="708660"/>
          </a:xfrm>
          <a:prstGeom prst="ribbon">
            <a:avLst>
              <a:gd name="adj1" fmla="val 12500"/>
              <a:gd name="adj2" fmla="val 73620"/>
            </a:avLst>
          </a:prstGeom>
          <a:gradFill rotWithShape="1">
            <a:gsLst>
              <a:gs pos="0">
                <a:srgbClr val="E6DCAC"/>
              </a:gs>
              <a:gs pos="12000">
                <a:srgbClr val="E6D78A"/>
              </a:gs>
              <a:gs pos="30000">
                <a:srgbClr val="C7AC4C"/>
              </a:gs>
              <a:gs pos="45000">
                <a:srgbClr val="E6D78A"/>
              </a:gs>
              <a:gs pos="77000">
                <a:srgbClr val="C7AC4C"/>
              </a:gs>
              <a:gs pos="100000">
                <a:srgbClr val="E6DCAC"/>
              </a:gs>
            </a:gsLst>
            <a:lin ang="27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eaLnBrk="0" fontAlgn="base" hangingPunct="0">
              <a:spcBef>
                <a:spcPct val="0"/>
              </a:spcBef>
              <a:spcAft>
                <a:spcPct val="0"/>
              </a:spcAft>
            </a:pPr>
            <a:r>
              <a:rPr lang="en-US" altLang="en-US" sz="2000" b="1" i="1" dirty="0">
                <a:ln>
                  <a:solidFill>
                    <a:schemeClr val="tx2"/>
                  </a:solidFill>
                </a:ln>
                <a:solidFill>
                  <a:schemeClr val="accent1">
                    <a:lumMod val="50000"/>
                  </a:schemeClr>
                </a:solidFill>
                <a:latin typeface="Times New Roman" panose="02020603050405020304" pitchFamily="18" charset="0"/>
              </a:rPr>
              <a:t>$1,500 Agent Bonus</a:t>
            </a:r>
          </a:p>
          <a:p>
            <a:pPr lvl="0" algn="ctr" eaLnBrk="0" fontAlgn="base" hangingPunct="0">
              <a:spcBef>
                <a:spcPct val="0"/>
              </a:spcBef>
              <a:spcAft>
                <a:spcPct val="0"/>
              </a:spcAft>
            </a:pPr>
            <a:r>
              <a:rPr lang="en-US" altLang="en-US" sz="2000" b="1" i="1" dirty="0">
                <a:ln>
                  <a:solidFill>
                    <a:schemeClr val="tx2"/>
                  </a:solidFill>
                </a:ln>
                <a:solidFill>
                  <a:schemeClr val="accent1">
                    <a:lumMod val="50000"/>
                  </a:schemeClr>
                </a:solidFill>
                <a:latin typeface="Times New Roman" panose="02020603050405020304" pitchFamily="18" charset="0"/>
              </a:rPr>
              <a:t>For Ratified Contract By Oct 31</a:t>
            </a:r>
            <a:endParaRPr kumimoji="0" lang="en-US" altLang="en-US" sz="2000" b="1" i="0" u="none" strike="noStrike" cap="none" normalizeH="0" baseline="0" dirty="0">
              <a:ln>
                <a:solidFill>
                  <a:schemeClr val="tx2"/>
                </a:solidFill>
              </a:ln>
              <a:solidFill>
                <a:schemeClr val="accent1">
                  <a:lumMod val="50000"/>
                </a:schemeClr>
              </a:solidFill>
              <a:effectLst/>
              <a:latin typeface="Arial" panose="020B0604020202020204" pitchFamily="34" charset="0"/>
            </a:endParaRPr>
          </a:p>
        </p:txBody>
      </p:sp>
      <p:sp>
        <p:nvSpPr>
          <p:cNvPr id="8" name="Text Box 13"/>
          <p:cNvSpPr txBox="1">
            <a:spLocks noChangeArrowheads="1"/>
          </p:cNvSpPr>
          <p:nvPr/>
        </p:nvSpPr>
        <p:spPr bwMode="auto">
          <a:xfrm>
            <a:off x="4763" y="9548813"/>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Georgia" panose="02040502050405020303"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Georgia" panose="02040502050405020303" pitchFamily="18" charset="0"/>
              </a:rPr>
              <a:t>AgentOwned Charleston Group • 902 Savannah Hwy • Charleston, SC 29407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38" name="Picture 14" descr="agentowned_clear"/>
          <p:cNvPicPr>
            <a:picLocks noChangeAspect="1" noChangeArrowheads="1"/>
          </p:cNvPicPr>
          <p:nvPr/>
        </p:nvPicPr>
        <p:blipFill>
          <a:blip r:embed="rId11">
            <a:extLst>
              <a:ext uri="{28A0092B-C50C-407E-A947-70E740481C1C}">
                <a14:useLocalDpi xmlns:a14="http://schemas.microsoft.com/office/drawing/2010/main" val="0"/>
              </a:ext>
            </a:extLst>
          </a:blip>
          <a:srcRect l="1053" r="1053"/>
          <a:stretch>
            <a:fillRect/>
          </a:stretch>
        </p:blipFill>
        <p:spPr bwMode="auto">
          <a:xfrm>
            <a:off x="585788" y="8689975"/>
            <a:ext cx="1771650"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Box 15"/>
          <p:cNvSpPr txBox="1">
            <a:spLocks noChangeArrowheads="1"/>
          </p:cNvSpPr>
          <p:nvPr/>
        </p:nvSpPr>
        <p:spPr bwMode="auto">
          <a:xfrm>
            <a:off x="3468688" y="8658225"/>
            <a:ext cx="3849687"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dirty="0">
                <a:ln>
                  <a:noFill/>
                </a:ln>
                <a:solidFill>
                  <a:schemeClr val="bg1"/>
                </a:solidFill>
                <a:effectLst/>
                <a:latin typeface="Georgia" panose="02040502050405020303" pitchFamily="18" charset="0"/>
              </a:rPr>
              <a:t>Caroline Long Parnell</a:t>
            </a:r>
            <a:r>
              <a:rPr kumimoji="0" lang="en-US" altLang="en-US" sz="1100" b="1" i="1" u="none" strike="noStrike" cap="none" normalizeH="0" baseline="0" dirty="0">
                <a:ln>
                  <a:noFill/>
                </a:ln>
                <a:solidFill>
                  <a:schemeClr val="bg1"/>
                </a:solidFill>
                <a:effectLst/>
                <a:latin typeface="Georgia" panose="02040502050405020303" pitchFamily="18"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Georgia" panose="02040502050405020303" pitchFamily="18" charset="0"/>
              </a:rPr>
              <a:t>843-478-8188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sng" strike="noStrike" cap="none" normalizeH="0" baseline="0" dirty="0">
                <a:ln>
                  <a:noFill/>
                </a:ln>
                <a:solidFill>
                  <a:schemeClr val="bg1"/>
                </a:solidFill>
                <a:effectLst/>
                <a:latin typeface="Georgia" panose="02040502050405020303" pitchFamily="18" charset="0"/>
              </a:rPr>
              <a:t>caroline.parnell@agentownedrealty.com</a:t>
            </a:r>
            <a:r>
              <a:rPr kumimoji="0" lang="en-US" altLang="en-US" sz="1000" b="0" i="0" u="none" strike="noStrike" cap="none" normalizeH="0" baseline="0" dirty="0">
                <a:ln>
                  <a:noFill/>
                </a:ln>
                <a:solidFill>
                  <a:schemeClr val="bg1"/>
                </a:solidFill>
                <a:effectLst/>
                <a:latin typeface="Georgia" panose="02040502050405020303" pitchFamily="18" charset="0"/>
              </a:rPr>
              <a:t> </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pic>
        <p:nvPicPr>
          <p:cNvPr id="1040" name="Picture 16" descr="cbc"/>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39882" y="2843740"/>
            <a:ext cx="1270000" cy="349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027665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174</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Georgia</vt:lpstr>
      <vt:lpstr>Monotype Corsiva</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5</cp:revision>
  <dcterms:created xsi:type="dcterms:W3CDTF">2017-08-21T20:02:21Z</dcterms:created>
  <dcterms:modified xsi:type="dcterms:W3CDTF">2017-10-19T15:57:03Z</dcterms:modified>
</cp:coreProperties>
</file>