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5" d="100"/>
          <a:sy n="75" d="100"/>
        </p:scale>
        <p:origin x="1584" y="54"/>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a:t>Click to edit Master title style</a:t>
            </a:r>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a:t>Click to edit Master title style</a:t>
            </a:r>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11/14/2017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11/14/2017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11/14/2017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11/14/2017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a:t>Click to edit Master title style</a:t>
            </a:r>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a:t>Click to edit Master title style</a:t>
            </a:r>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11/14/2017</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hyperlink" Target="mailto:lisa@mattoneillteam.com" TargetMode="External"/><Relationship Id="rId7" Type="http://schemas.openxmlformats.org/officeDocument/2006/relationships/image" Target="../media/image5.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jpeg"/><Relationship Id="rId9" Type="http://schemas.openxmlformats.org/officeDocument/2006/relationships/image" Target="../media/image7.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0" y="0"/>
            <a:ext cx="7772400" cy="5181600"/>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4" name="Rectangle 3"/>
          <p:cNvSpPr/>
          <p:nvPr/>
        </p:nvSpPr>
        <p:spPr>
          <a:xfrm>
            <a:off x="0" y="4343400"/>
            <a:ext cx="7772400" cy="83820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2">
                    <a:lumMod val="50000"/>
                  </a:schemeClr>
                </a:solidFill>
                <a:latin typeface="Palatino Linotype" panose="02040502050505030304" pitchFamily="18" charset="0"/>
              </a:rPr>
              <a:t>831 Saint Dennis Drive</a:t>
            </a:r>
            <a:br>
              <a:rPr lang="en-US" sz="2400" dirty="0">
                <a:solidFill>
                  <a:schemeClr val="bg2">
                    <a:lumMod val="50000"/>
                  </a:schemeClr>
                </a:solidFill>
                <a:latin typeface="Palatino Linotype" panose="02040502050505030304" pitchFamily="18" charset="0"/>
              </a:rPr>
            </a:br>
            <a:r>
              <a:rPr lang="en-US" sz="1800" dirty="0">
                <a:solidFill>
                  <a:schemeClr val="bg2">
                    <a:lumMod val="50000"/>
                  </a:schemeClr>
                </a:solidFill>
                <a:latin typeface="Palatino Linotype" panose="02040502050505030304" pitchFamily="18" charset="0"/>
              </a:rPr>
              <a:t>Moreland ~ Charleston, SC 29407 ~ MLS# 17027660 ~ $674,999</a:t>
            </a:r>
          </a:p>
        </p:txBody>
      </p:sp>
      <p:sp>
        <p:nvSpPr>
          <p:cNvPr id="5" name="Rectangle 4"/>
          <p:cNvSpPr/>
          <p:nvPr/>
        </p:nvSpPr>
        <p:spPr>
          <a:xfrm>
            <a:off x="0" y="132546"/>
            <a:ext cx="7772400" cy="477054"/>
          </a:xfrm>
          <a:prstGeom prst="rect">
            <a:avLst/>
          </a:prstGeom>
        </p:spPr>
        <p:txBody>
          <a:bodyPr wrap="square">
            <a:spAutoFit/>
          </a:bodyPr>
          <a:lstStyle/>
          <a:p>
            <a:pPr algn="ctr"/>
            <a:r>
              <a:rPr lang="en-US" sz="2500" b="1" i="1" dirty="0" err="1">
                <a:ln w="3175">
                  <a:noFill/>
                </a:ln>
                <a:solidFill>
                  <a:schemeClr val="bg1"/>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Marshfront</a:t>
            </a:r>
            <a:r>
              <a:rPr lang="en-US" sz="2500" b="1" i="1" dirty="0">
                <a:ln w="3175">
                  <a:noFill/>
                </a:ln>
                <a:solidFill>
                  <a:schemeClr val="bg1"/>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 Oasis Across The River From Downtown</a:t>
            </a:r>
            <a:endParaRPr lang="en-US" sz="2500" b="1" i="1" dirty="0">
              <a:ln w="3175">
                <a:noFill/>
              </a:ln>
              <a:solidFill>
                <a:schemeClr val="bg1"/>
              </a:solidFill>
              <a:effectLst>
                <a:outerShdw blurRad="50800" dist="38100" dir="5400000" algn="t" rotWithShape="0">
                  <a:prstClr val="black">
                    <a:alpha val="40000"/>
                  </a:prstClr>
                </a:outerShdw>
              </a:effectLst>
              <a:latin typeface="Palatino Linotype" panose="02040502050505030304" pitchFamily="18" charset="0"/>
            </a:endParaRPr>
          </a:p>
        </p:txBody>
      </p:sp>
      <p:sp>
        <p:nvSpPr>
          <p:cNvPr id="7" name="Right Brace 6"/>
          <p:cNvSpPr/>
          <p:nvPr/>
        </p:nvSpPr>
        <p:spPr>
          <a:xfrm rot="16200000">
            <a:off x="10906627" y="1771445"/>
            <a:ext cx="228599" cy="3601453"/>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ectangle 8"/>
          <p:cNvSpPr/>
          <p:nvPr/>
        </p:nvSpPr>
        <p:spPr>
          <a:xfrm>
            <a:off x="0" y="12435840"/>
            <a:ext cx="7772400" cy="3657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latin typeface="Palatino Linotype" panose="02040502050505030304" pitchFamily="18" charset="0"/>
              </a:rPr>
              <a:t>Lisa Quick     </a:t>
            </a:r>
            <a:r>
              <a:rPr lang="en-US" sz="1600" dirty="0">
                <a:solidFill>
                  <a:schemeClr val="tx1"/>
                </a:solidFill>
                <a:latin typeface="Palatino Linotype" panose="02040502050505030304" pitchFamily="18" charset="0"/>
                <a:hlinkClick r:id="rId3"/>
              </a:rPr>
              <a:t>lisa@mattoneillteam.com</a:t>
            </a:r>
            <a:r>
              <a:rPr lang="en-US" sz="1600" dirty="0">
                <a:solidFill>
                  <a:schemeClr val="tx1"/>
                </a:solidFill>
                <a:latin typeface="Palatino Linotype" panose="02040502050505030304" pitchFamily="18" charset="0"/>
              </a:rPr>
              <a:t>    843-452-6688</a:t>
            </a:r>
            <a:endParaRPr lang="en-US" sz="1600" u="sng" dirty="0">
              <a:solidFill>
                <a:schemeClr val="tx1"/>
              </a:solidFill>
              <a:latin typeface="Palatino Linotype" panose="02040502050505030304" pitchFamily="18" charset="0"/>
            </a:endParaRPr>
          </a:p>
        </p:txBody>
      </p:sp>
      <p:sp>
        <p:nvSpPr>
          <p:cNvPr id="2" name="Rectangle 1"/>
          <p:cNvSpPr/>
          <p:nvPr/>
        </p:nvSpPr>
        <p:spPr>
          <a:xfrm>
            <a:off x="2856912" y="609600"/>
            <a:ext cx="2210862" cy="461665"/>
          </a:xfrm>
          <a:prstGeom prst="rect">
            <a:avLst/>
          </a:prstGeom>
        </p:spPr>
        <p:txBody>
          <a:bodyPr wrap="none">
            <a:spAutoFit/>
          </a:bodyPr>
          <a:lstStyle/>
          <a:p>
            <a:r>
              <a:rPr lang="en-US" sz="2400" b="1" i="1" dirty="0">
                <a:ln>
                  <a:solidFill>
                    <a:srgbClr val="FFFF00"/>
                  </a:solidFill>
                </a:ln>
                <a:solidFill>
                  <a:srgbClr val="FFFF00"/>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Price Reduced!</a:t>
            </a:r>
            <a:endParaRPr lang="en-US" sz="2400" b="1" i="1" dirty="0">
              <a:ln>
                <a:solidFill>
                  <a:srgbClr val="FFFF00"/>
                </a:solidFill>
              </a:ln>
              <a:solidFill>
                <a:srgbClr val="FFFF00"/>
              </a:solidFill>
              <a:effectLst>
                <a:outerShdw blurRad="50800" dist="38100" dir="5400000" algn="t" rotWithShape="0">
                  <a:prstClr val="black">
                    <a:alpha val="40000"/>
                  </a:prstClr>
                </a:outerShdw>
              </a:effectLst>
              <a:latin typeface="Palatino Linotype" panose="02040502050505030304" pitchFamily="18" charset="0"/>
            </a:endParaRPr>
          </a:p>
        </p:txBody>
      </p:sp>
      <p:sp>
        <p:nvSpPr>
          <p:cNvPr id="8" name="Rectangle 7"/>
          <p:cNvSpPr/>
          <p:nvPr/>
        </p:nvSpPr>
        <p:spPr>
          <a:xfrm>
            <a:off x="0" y="6289283"/>
            <a:ext cx="7772400" cy="3539430"/>
          </a:xfrm>
          <a:prstGeom prst="rect">
            <a:avLst/>
          </a:prstGeom>
        </p:spPr>
        <p:txBody>
          <a:bodyPr wrap="square" numCol="1" anchor="ctr">
            <a:spAutoFit/>
          </a:bodyPr>
          <a:lstStyle/>
          <a:p>
            <a:pPr algn="ctr"/>
            <a:r>
              <a:rPr lang="en-US" sz="1400" dirty="0">
                <a:solidFill>
                  <a:schemeClr val="bg2">
                    <a:lumMod val="25000"/>
                  </a:schemeClr>
                </a:solidFill>
                <a:latin typeface="Palatino Linotype" panose="02040502050505030304" pitchFamily="18" charset="0"/>
                <a:cs typeface="Times New Roman" panose="02020603050405020304" pitchFamily="18" charset="0"/>
              </a:rPr>
              <a:t>This lovely brick home near historic downtown Charleston is located on marsh/tidal creek and has loads of character that will charm you the minute you walk in the door. Views command your attention from a wall of windows in the spacious living and dining areas. Step outside to a huge patio perfect for entertaining or relax by the fire pit with views of The Citadel across the Ashley River. Launch your kayak at high tide from the back yard and paddle through the creek to the river. You will appreciate the care that has been given to upgrading this home while keeping its original charm. The spacious family room features custom built ins, wood beamed ceilings and expansive windows to enjoy the view. The dining room features a stately mantle, and dining with a view.</a:t>
            </a:r>
          </a:p>
          <a:p>
            <a:pPr algn="ctr"/>
            <a:endParaRPr lang="en-US" sz="1400" dirty="0">
              <a:solidFill>
                <a:schemeClr val="bg2">
                  <a:lumMod val="25000"/>
                </a:schemeClr>
              </a:solidFill>
              <a:latin typeface="Palatino Linotype" panose="02040502050505030304" pitchFamily="18" charset="0"/>
              <a:cs typeface="Times New Roman" panose="02020603050405020304" pitchFamily="18" charset="0"/>
            </a:endParaRPr>
          </a:p>
          <a:p>
            <a:pPr algn="ctr"/>
            <a:r>
              <a:rPr lang="en-US" sz="1400" dirty="0">
                <a:solidFill>
                  <a:schemeClr val="bg2">
                    <a:lumMod val="25000"/>
                  </a:schemeClr>
                </a:solidFill>
                <a:latin typeface="Palatino Linotype" panose="02040502050505030304" pitchFamily="18" charset="0"/>
                <a:cs typeface="Times New Roman" panose="02020603050405020304" pitchFamily="18" charset="0"/>
              </a:rPr>
              <a:t>Master suite, a flex room, and additional bedroom/office are on the first floor. Eat in kitchen is updated and spacious. Be downtown in minutes or walk to popular Avondale. Near St. Andrews Math and Science Elementary, Porter Gaud School, Blessed Sacrament School, and The Cooper School.</a:t>
            </a:r>
          </a:p>
          <a:p>
            <a:pPr algn="ctr"/>
            <a:endParaRPr lang="en-US" sz="1400" dirty="0">
              <a:solidFill>
                <a:schemeClr val="bg2">
                  <a:lumMod val="25000"/>
                </a:schemeClr>
              </a:solidFill>
              <a:latin typeface="Palatino Linotype" panose="02040502050505030304" pitchFamily="18" charset="0"/>
              <a:cs typeface="Times New Roman" panose="02020603050405020304" pitchFamily="18" charset="0"/>
            </a:endParaRPr>
          </a:p>
          <a:p>
            <a:pPr algn="ctr"/>
            <a:r>
              <a:rPr lang="en-US" sz="1400" dirty="0">
                <a:solidFill>
                  <a:schemeClr val="bg2">
                    <a:lumMod val="25000"/>
                  </a:schemeClr>
                </a:solidFill>
                <a:latin typeface="Palatino Linotype" panose="02040502050505030304" pitchFamily="18" charset="0"/>
                <a:cs typeface="Times New Roman" panose="02020603050405020304" pitchFamily="18" charset="0"/>
              </a:rPr>
              <a:t>Additional features include:</a:t>
            </a:r>
            <a:endParaRPr lang="en-US" sz="1400" i="1" dirty="0">
              <a:solidFill>
                <a:schemeClr val="bg2">
                  <a:lumMod val="25000"/>
                </a:schemeClr>
              </a:solidFill>
              <a:latin typeface="Palatino Linotype" panose="02040502050505030304" pitchFamily="18" charset="0"/>
              <a:cs typeface="Times New Roman" panose="02020603050405020304" pitchFamily="18" charset="0"/>
            </a:endParaRPr>
          </a:p>
        </p:txBody>
      </p:sp>
      <p:pic>
        <p:nvPicPr>
          <p:cNvPr id="15" name="Picture 14"/>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2540" y="5115222"/>
            <a:ext cx="1828800" cy="1219200"/>
          </a:xfrm>
          <a:prstGeom prst="rect">
            <a:avLst/>
          </a:prstGeom>
        </p:spPr>
      </p:pic>
      <p:pic>
        <p:nvPicPr>
          <p:cNvPr id="16" name="Picture 15"/>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3966634" y="5115222"/>
            <a:ext cx="1828800" cy="1219200"/>
          </a:xfrm>
          <a:prstGeom prst="rect">
            <a:avLst/>
          </a:prstGeom>
        </p:spPr>
      </p:pic>
      <p:pic>
        <p:nvPicPr>
          <p:cNvPr id="17" name="Picture 16"/>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1982682" y="11201400"/>
            <a:ext cx="1828800" cy="1218354"/>
          </a:xfrm>
          <a:prstGeom prst="rect">
            <a:avLst/>
          </a:prstGeom>
        </p:spPr>
      </p:pic>
      <p:pic>
        <p:nvPicPr>
          <p:cNvPr id="18" name="Picture 17"/>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3963459" y="11201400"/>
            <a:ext cx="1828800" cy="1219200"/>
          </a:xfrm>
          <a:prstGeom prst="rect">
            <a:avLst/>
          </a:prstGeom>
        </p:spPr>
      </p:pic>
      <p:pic>
        <p:nvPicPr>
          <p:cNvPr id="13" name="Picture 12"/>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1984587" y="5115222"/>
            <a:ext cx="1828800" cy="1219200"/>
          </a:xfrm>
          <a:prstGeom prst="rect">
            <a:avLst/>
          </a:prstGeom>
        </p:spPr>
      </p:pic>
      <p:pic>
        <p:nvPicPr>
          <p:cNvPr id="14" name="Picture 13"/>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5944235" y="11201400"/>
            <a:ext cx="1828800" cy="1218354"/>
          </a:xfrm>
          <a:prstGeom prst="rect">
            <a:avLst/>
          </a:prstGeom>
        </p:spPr>
      </p:pic>
      <p:pic>
        <p:nvPicPr>
          <p:cNvPr id="19" name="Picture 18"/>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5948680" y="5115222"/>
            <a:ext cx="1828800" cy="1219200"/>
          </a:xfrm>
          <a:prstGeom prst="rect">
            <a:avLst/>
          </a:prstGeom>
        </p:spPr>
      </p:pic>
      <p:pic>
        <p:nvPicPr>
          <p:cNvPr id="20" name="Picture 19"/>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1905" y="11201400"/>
            <a:ext cx="1828800" cy="1219200"/>
          </a:xfrm>
          <a:prstGeom prst="rect">
            <a:avLst/>
          </a:prstGeom>
        </p:spPr>
      </p:pic>
      <p:sp>
        <p:nvSpPr>
          <p:cNvPr id="3" name="Rectangle 2"/>
          <p:cNvSpPr/>
          <p:nvPr/>
        </p:nvSpPr>
        <p:spPr>
          <a:xfrm>
            <a:off x="1" y="9783574"/>
            <a:ext cx="7772399" cy="1169551"/>
          </a:xfrm>
          <a:prstGeom prst="rect">
            <a:avLst/>
          </a:prstGeom>
        </p:spPr>
        <p:txBody>
          <a:bodyPr wrap="square" numCol="2">
            <a:spAutoFit/>
          </a:bodyPr>
          <a:lstStyle/>
          <a:p>
            <a:pPr marL="171450" indent="-171450">
              <a:buFont typeface="Arial" panose="020B0604020202020204" pitchFamily="34" charset="0"/>
              <a:buChar char="•"/>
            </a:pPr>
            <a:r>
              <a:rPr lang="en-US" sz="1400" dirty="0">
                <a:latin typeface="Palatino Linotype" panose="02040502050505030304" pitchFamily="18" charset="0"/>
              </a:rPr>
              <a:t>Hardwood oak floors</a:t>
            </a:r>
          </a:p>
          <a:p>
            <a:pPr marL="171450" indent="-171450">
              <a:buFont typeface="Arial" panose="020B0604020202020204" pitchFamily="34" charset="0"/>
              <a:buChar char="•"/>
            </a:pPr>
            <a:r>
              <a:rPr lang="en-US" sz="1400" dirty="0">
                <a:latin typeface="Palatino Linotype" panose="02040502050505030304" pitchFamily="18" charset="0"/>
              </a:rPr>
              <a:t>Stainless steel appliances</a:t>
            </a:r>
          </a:p>
          <a:p>
            <a:pPr marL="171450" indent="-171450">
              <a:buFont typeface="Arial" panose="020B0604020202020204" pitchFamily="34" charset="0"/>
              <a:buChar char="•"/>
            </a:pPr>
            <a:r>
              <a:rPr lang="en-US" sz="1400" dirty="0">
                <a:latin typeface="Palatino Linotype" panose="02040502050505030304" pitchFamily="18" charset="0"/>
              </a:rPr>
              <a:t>Granite countertops</a:t>
            </a:r>
          </a:p>
          <a:p>
            <a:pPr marL="171450" indent="-171450">
              <a:buFont typeface="Arial" panose="020B0604020202020204" pitchFamily="34" charset="0"/>
              <a:buChar char="•"/>
            </a:pPr>
            <a:r>
              <a:rPr lang="en-US" sz="1400" dirty="0">
                <a:latin typeface="Palatino Linotype" panose="02040502050505030304" pitchFamily="18" charset="0"/>
              </a:rPr>
              <a:t>Energy efficient windows and patio doors</a:t>
            </a:r>
          </a:p>
          <a:p>
            <a:pPr marL="171450" indent="-171450">
              <a:buFont typeface="Arial" panose="020B0604020202020204" pitchFamily="34" charset="0"/>
              <a:buChar char="•"/>
            </a:pPr>
            <a:r>
              <a:rPr lang="en-US" sz="1400" dirty="0">
                <a:latin typeface="Palatino Linotype" panose="02040502050505030304" pitchFamily="18" charset="0"/>
              </a:rPr>
              <a:t>New duct work</a:t>
            </a:r>
          </a:p>
          <a:p>
            <a:pPr marL="171450" indent="-171450">
              <a:buFont typeface="Arial" panose="020B0604020202020204" pitchFamily="34" charset="0"/>
              <a:buChar char="•"/>
            </a:pPr>
            <a:r>
              <a:rPr lang="en-US" sz="1400" dirty="0">
                <a:latin typeface="Palatino Linotype" panose="02040502050505030304" pitchFamily="18" charset="0"/>
              </a:rPr>
              <a:t>Encapsulated crawlspace</a:t>
            </a:r>
          </a:p>
          <a:p>
            <a:pPr marL="171450" indent="-171450">
              <a:buFont typeface="Arial" panose="020B0604020202020204" pitchFamily="34" charset="0"/>
              <a:buChar char="•"/>
            </a:pPr>
            <a:r>
              <a:rPr lang="en-US" sz="1400" dirty="0">
                <a:latin typeface="Palatino Linotype" panose="02040502050505030304" pitchFamily="18" charset="0"/>
              </a:rPr>
              <a:t>Rinnai tank-less gas hot water heater</a:t>
            </a:r>
          </a:p>
          <a:p>
            <a:pPr marL="171450" indent="-171450">
              <a:buFont typeface="Arial" panose="020B0604020202020204" pitchFamily="34" charset="0"/>
              <a:buChar char="•"/>
            </a:pPr>
            <a:r>
              <a:rPr lang="en-US" sz="1400" dirty="0">
                <a:latin typeface="Palatino Linotype" panose="02040502050505030304" pitchFamily="18" charset="0"/>
              </a:rPr>
              <a:t>New coating on flat roofs and new low maintenance cement siding and trim</a:t>
            </a:r>
          </a:p>
          <a:p>
            <a:pPr marL="171450" indent="-171450">
              <a:buFont typeface="Arial" panose="020B0604020202020204" pitchFamily="34" charset="0"/>
              <a:buChar char="•"/>
            </a:pPr>
            <a:r>
              <a:rPr lang="en-US" sz="1400" dirty="0">
                <a:latin typeface="Palatino Linotype" panose="02040502050505030304" pitchFamily="18" charset="0"/>
              </a:rPr>
              <a:t>Enlarged electrical panel</a:t>
            </a:r>
          </a:p>
        </p:txBody>
      </p:sp>
      <p:sp>
        <p:nvSpPr>
          <p:cNvPr id="6" name="Rectangle 5"/>
          <p:cNvSpPr/>
          <p:nvPr/>
        </p:nvSpPr>
        <p:spPr>
          <a:xfrm>
            <a:off x="1943100" y="10907986"/>
            <a:ext cx="3886200" cy="338554"/>
          </a:xfrm>
          <a:prstGeom prst="rect">
            <a:avLst/>
          </a:prstGeom>
        </p:spPr>
        <p:txBody>
          <a:bodyPr>
            <a:spAutoFit/>
          </a:bodyPr>
          <a:lstStyle/>
          <a:p>
            <a:pPr algn="ctr"/>
            <a:r>
              <a:rPr lang="en-US" sz="1600" b="1" i="1" dirty="0">
                <a:latin typeface="Palatino Linotype" panose="02040502050505030304" pitchFamily="18" charset="0"/>
              </a:rPr>
              <a:t>Book your showing today!</a:t>
            </a:r>
          </a:p>
        </p:txBody>
      </p:sp>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278</TotalTime>
  <Words>268</Words>
  <Application>Microsoft Office PowerPoint</Application>
  <PresentationFormat>Custom</PresentationFormat>
  <Paragraphs>19</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Palatino Linotype</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41</cp:revision>
  <dcterms:created xsi:type="dcterms:W3CDTF">2006-08-16T00:00:00Z</dcterms:created>
  <dcterms:modified xsi:type="dcterms:W3CDTF">2017-11-14T14:57:02Z</dcterms:modified>
</cp:coreProperties>
</file>