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270" y="-41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10/22/2024</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10/22/2024</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svg"/><Relationship Id="rId10" Type="http://schemas.openxmlformats.org/officeDocument/2006/relationships/image" Target="../media/image9.gif"/><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4FB912-2516-3BF6-30BB-49954A19454B}"/>
              </a:ext>
            </a:extLst>
          </p:cNvPr>
          <p:cNvSpPr/>
          <p:nvPr/>
        </p:nvSpPr>
        <p:spPr>
          <a:xfrm>
            <a:off x="96466" y="402076"/>
            <a:ext cx="7122268" cy="7833818"/>
          </a:xfrm>
          <a:prstGeom prst="rect">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361256" y="34531"/>
            <a:ext cx="4592688" cy="724123"/>
          </a:xfrm>
          <a:solidFill>
            <a:schemeClr val="bg1"/>
          </a:solidFill>
          <a:ln>
            <a:noFill/>
          </a:ln>
        </p:spPr>
        <p:txBody>
          <a:bodyPr anchor="t">
            <a:noAutofit/>
          </a:bodyPr>
          <a:lstStyle/>
          <a:p>
            <a:r>
              <a:rPr lang="en-US" sz="4000" b="1" dirty="0">
                <a:solidFill>
                  <a:schemeClr val="tx2"/>
                </a:solidFill>
                <a:effectLst>
                  <a:outerShdw blurRad="50800" dist="63500" dir="5400000" algn="ctr" rotWithShape="0">
                    <a:schemeClr val="bg1">
                      <a:lumMod val="65000"/>
                      <a:alpha val="75000"/>
                    </a:schemeClr>
                  </a:outerShdw>
                </a:effectLst>
                <a:latin typeface="Rastanty Cortez" panose="02000506000000020003" pitchFamily="2" charset="0"/>
              </a:rPr>
              <a:t>Under $800,000 James Island!</a:t>
            </a:r>
          </a:p>
        </p:txBody>
      </p:sp>
      <p:sp>
        <p:nvSpPr>
          <p:cNvPr id="3" name="Subtitle 2">
            <a:extLst>
              <a:ext uri="{FF2B5EF4-FFF2-40B4-BE49-F238E27FC236}">
                <a16:creationId xmlns:a16="http://schemas.microsoft.com/office/drawing/2014/main" id="{0191E1D0-9AD9-4BED-A329-A9D7B6F58369}"/>
              </a:ext>
            </a:extLst>
          </p:cNvPr>
          <p:cNvSpPr>
            <a:spLocks noGrp="1"/>
          </p:cNvSpPr>
          <p:nvPr>
            <p:ph type="subTitle" idx="1"/>
          </p:nvPr>
        </p:nvSpPr>
        <p:spPr>
          <a:xfrm>
            <a:off x="288587" y="642016"/>
            <a:ext cx="6738026" cy="436340"/>
          </a:xfrm>
        </p:spPr>
        <p:txBody>
          <a:bodyPr>
            <a:normAutofit/>
          </a:bodyPr>
          <a:lstStyle/>
          <a:p>
            <a:r>
              <a:rPr lang="fr-FR" sz="2000" b="1" dirty="0">
                <a:solidFill>
                  <a:schemeClr val="tx2"/>
                </a:solidFill>
                <a:latin typeface="Century Gothic" panose="020B0502020202020204" pitchFamily="34" charset="0"/>
              </a:rPr>
              <a:t>833 Robert E Lee Boulevard</a:t>
            </a:r>
          </a:p>
        </p:txBody>
      </p:sp>
      <p:sp>
        <p:nvSpPr>
          <p:cNvPr id="32" name="TextBox 31">
            <a:extLst>
              <a:ext uri="{FF2B5EF4-FFF2-40B4-BE49-F238E27FC236}">
                <a16:creationId xmlns:a16="http://schemas.microsoft.com/office/drawing/2014/main" id="{85F3BD85-556E-4F53-E605-BFBB04A5B55B}"/>
              </a:ext>
            </a:extLst>
          </p:cNvPr>
          <p:cNvSpPr txBox="1"/>
          <p:nvPr/>
        </p:nvSpPr>
        <p:spPr>
          <a:xfrm>
            <a:off x="284474" y="955092"/>
            <a:ext cx="6746252" cy="307777"/>
          </a:xfrm>
          <a:prstGeom prst="rect">
            <a:avLst/>
          </a:prstGeom>
          <a:noFill/>
        </p:spPr>
        <p:txBody>
          <a:bodyPr wrap="square" rtlCol="0">
            <a:spAutoFit/>
          </a:bodyPr>
          <a:lstStyle/>
          <a:p>
            <a:pPr algn="ctr"/>
            <a:r>
              <a:rPr lang="en-US" sz="1400" b="1" dirty="0">
                <a:solidFill>
                  <a:schemeClr val="tx2"/>
                </a:solidFill>
                <a:latin typeface="Century Gothic" panose="020B0502020202020204" pitchFamily="34" charset="0"/>
              </a:rPr>
              <a:t>Fort Johnson Estates | Charleston, SC 29412 | MLS# 24022292 | $799,000</a:t>
            </a:r>
          </a:p>
        </p:txBody>
      </p:sp>
      <p:pic>
        <p:nvPicPr>
          <p:cNvPr id="34" name="Graphic 33" descr="Bed outline">
            <a:extLst>
              <a:ext uri="{FF2B5EF4-FFF2-40B4-BE49-F238E27FC236}">
                <a16:creationId xmlns:a16="http://schemas.microsoft.com/office/drawing/2014/main" id="{0C4CA87C-E05B-87A6-FDC2-E068596D08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4492" y="4821976"/>
            <a:ext cx="506064" cy="595844"/>
          </a:xfrm>
          <a:prstGeom prst="rect">
            <a:avLst/>
          </a:prstGeom>
        </p:spPr>
      </p:pic>
      <p:pic>
        <p:nvPicPr>
          <p:cNvPr id="35" name="Graphic 34" descr="Blueprint outline">
            <a:extLst>
              <a:ext uri="{FF2B5EF4-FFF2-40B4-BE49-F238E27FC236}">
                <a16:creationId xmlns:a16="http://schemas.microsoft.com/office/drawing/2014/main" id="{C0441DEF-18BF-C5D1-0843-9938975ECB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74718" y="4821976"/>
            <a:ext cx="506064" cy="595844"/>
          </a:xfrm>
          <a:prstGeom prst="rect">
            <a:avLst/>
          </a:prstGeom>
        </p:spPr>
      </p:pic>
      <p:pic>
        <p:nvPicPr>
          <p:cNvPr id="36" name="Graphic 35" descr="Bathtub outline">
            <a:extLst>
              <a:ext uri="{FF2B5EF4-FFF2-40B4-BE49-F238E27FC236}">
                <a16:creationId xmlns:a16="http://schemas.microsoft.com/office/drawing/2014/main" id="{07B80C55-6127-134C-4C79-9EA68540E91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4605" y="4821976"/>
            <a:ext cx="506064" cy="595844"/>
          </a:xfrm>
          <a:prstGeom prst="rect">
            <a:avLst/>
          </a:prstGeom>
        </p:spPr>
      </p:pic>
      <p:sp>
        <p:nvSpPr>
          <p:cNvPr id="37" name="TextBox 36">
            <a:extLst>
              <a:ext uri="{FF2B5EF4-FFF2-40B4-BE49-F238E27FC236}">
                <a16:creationId xmlns:a16="http://schemas.microsoft.com/office/drawing/2014/main" id="{13B2163B-949A-DA39-590E-1904217AF7BD}"/>
              </a:ext>
            </a:extLst>
          </p:cNvPr>
          <p:cNvSpPr txBox="1"/>
          <p:nvPr/>
        </p:nvSpPr>
        <p:spPr>
          <a:xfrm>
            <a:off x="8661163" y="5308596"/>
            <a:ext cx="479342" cy="246221"/>
          </a:xfrm>
          <a:prstGeom prst="rect">
            <a:avLst/>
          </a:prstGeom>
          <a:noFill/>
        </p:spPr>
        <p:txBody>
          <a:bodyPr wrap="square">
            <a:spAutoFit/>
          </a:bodyPr>
          <a:lstStyle/>
          <a:p>
            <a:pPr algn="ctr"/>
            <a:r>
              <a:rPr lang="en-US" sz="1000" dirty="0">
                <a:latin typeface="Century Gothic" panose="020B0502020202020204" pitchFamily="34" charset="0"/>
              </a:rPr>
              <a:t>3</a:t>
            </a:r>
          </a:p>
        </p:txBody>
      </p:sp>
      <p:sp>
        <p:nvSpPr>
          <p:cNvPr id="38" name="TextBox 37">
            <a:extLst>
              <a:ext uri="{FF2B5EF4-FFF2-40B4-BE49-F238E27FC236}">
                <a16:creationId xmlns:a16="http://schemas.microsoft.com/office/drawing/2014/main" id="{5D24C747-1A8D-2EE3-C495-C3A7833BC351}"/>
              </a:ext>
            </a:extLst>
          </p:cNvPr>
          <p:cNvSpPr txBox="1"/>
          <p:nvPr/>
        </p:nvSpPr>
        <p:spPr>
          <a:xfrm>
            <a:off x="9261277" y="5308596"/>
            <a:ext cx="479342" cy="246888"/>
          </a:xfrm>
          <a:prstGeom prst="rect">
            <a:avLst/>
          </a:prstGeom>
          <a:noFill/>
        </p:spPr>
        <p:txBody>
          <a:bodyPr wrap="square">
            <a:spAutoFit/>
          </a:bodyPr>
          <a:lstStyle/>
          <a:p>
            <a:pPr algn="ctr"/>
            <a:r>
              <a:rPr lang="en-US" sz="1000" dirty="0">
                <a:latin typeface="Century Gothic" panose="020B0502020202020204" pitchFamily="34" charset="0"/>
              </a:rPr>
              <a:t>1,844</a:t>
            </a:r>
          </a:p>
        </p:txBody>
      </p:sp>
      <p:sp>
        <p:nvSpPr>
          <p:cNvPr id="39" name="TextBox 38">
            <a:extLst>
              <a:ext uri="{FF2B5EF4-FFF2-40B4-BE49-F238E27FC236}">
                <a16:creationId xmlns:a16="http://schemas.microsoft.com/office/drawing/2014/main" id="{8B1F621C-2B3D-2EFF-E13C-8EBE4D1226B8}"/>
              </a:ext>
            </a:extLst>
          </p:cNvPr>
          <p:cNvSpPr txBox="1"/>
          <p:nvPr/>
        </p:nvSpPr>
        <p:spPr>
          <a:xfrm>
            <a:off x="8061050" y="5308596"/>
            <a:ext cx="479342" cy="246221"/>
          </a:xfrm>
          <a:prstGeom prst="rect">
            <a:avLst/>
          </a:prstGeom>
          <a:noFill/>
        </p:spPr>
        <p:txBody>
          <a:bodyPr wrap="square">
            <a:spAutoFit/>
          </a:bodyPr>
          <a:lstStyle/>
          <a:p>
            <a:pPr algn="ctr"/>
            <a:r>
              <a:rPr lang="en-US" sz="1000" dirty="0">
                <a:latin typeface="Century Gothic" panose="020B0502020202020204" pitchFamily="34" charset="0"/>
              </a:rPr>
              <a:t>4</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044654" y="1589213"/>
            <a:ext cx="1492854" cy="995236"/>
          </a:xfrm>
          <a:prstGeom prst="rect">
            <a:avLst/>
          </a:prstGeom>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8046597" y="2837350"/>
            <a:ext cx="1490911" cy="993941"/>
          </a:xfrm>
          <a:prstGeom prst="rect">
            <a:avLst/>
          </a:prstGeom>
        </p:spPr>
      </p:pic>
      <p:sp>
        <p:nvSpPr>
          <p:cNvPr id="42" name="TextBox 41">
            <a:extLst>
              <a:ext uri="{FF2B5EF4-FFF2-40B4-BE49-F238E27FC236}">
                <a16:creationId xmlns:a16="http://schemas.microsoft.com/office/drawing/2014/main" id="{0961B75F-0215-7D19-DFEE-6BDF08056B9C}"/>
              </a:ext>
            </a:extLst>
          </p:cNvPr>
          <p:cNvSpPr txBox="1"/>
          <p:nvPr/>
        </p:nvSpPr>
        <p:spPr>
          <a:xfrm>
            <a:off x="207211" y="8323128"/>
            <a:ext cx="2286000" cy="646331"/>
          </a:xfrm>
          <a:prstGeom prst="rect">
            <a:avLst/>
          </a:prstGeom>
          <a:noFill/>
        </p:spPr>
        <p:txBody>
          <a:bodyPr wrap="square" rtlCol="0">
            <a:spAutoFit/>
          </a:bodyPr>
          <a:lstStyle/>
          <a:p>
            <a:r>
              <a:rPr lang="en-US" sz="1600" b="1" i="0" dirty="0">
                <a:solidFill>
                  <a:srgbClr val="083262"/>
                </a:solidFill>
                <a:effectLst/>
                <a:latin typeface="Century Gothic" panose="020B0502020202020204" pitchFamily="34" charset="0"/>
              </a:rPr>
              <a:t>Shirley Gilbert</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843-860-5092 sgilbert@carolinaone.com</a:t>
            </a:r>
            <a:endParaRPr lang="en-US" sz="1000" dirty="0">
              <a:solidFill>
                <a:srgbClr val="083262"/>
              </a:solidFill>
              <a:latin typeface="Century Gothic" panose="020B0502020202020204" pitchFamily="34" charset="0"/>
            </a:endParaRPr>
          </a:p>
        </p:txBody>
      </p:sp>
      <p:pic>
        <p:nvPicPr>
          <p:cNvPr id="46" name="Picture 45">
            <a:extLst>
              <a:ext uri="{FF2B5EF4-FFF2-40B4-BE49-F238E27FC236}">
                <a16:creationId xmlns:a16="http://schemas.microsoft.com/office/drawing/2014/main" id="{64C763E5-66FC-1F7E-0E43-DA00300BAB8F}"/>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193389" y="8323128"/>
            <a:ext cx="928424" cy="638822"/>
          </a:xfrm>
          <a:prstGeom prst="rect">
            <a:avLst/>
          </a:prstGeom>
        </p:spPr>
      </p:pic>
      <p:sp>
        <p:nvSpPr>
          <p:cNvPr id="5" name="TextBox 4">
            <a:extLst>
              <a:ext uri="{FF2B5EF4-FFF2-40B4-BE49-F238E27FC236}">
                <a16:creationId xmlns:a16="http://schemas.microsoft.com/office/drawing/2014/main" id="{930B6364-BBA5-DD85-ACE9-4C6DA6EE40DC}"/>
              </a:ext>
            </a:extLst>
          </p:cNvPr>
          <p:cNvSpPr txBox="1"/>
          <p:nvPr/>
        </p:nvSpPr>
        <p:spPr>
          <a:xfrm>
            <a:off x="-3479381" y="592306"/>
            <a:ext cx="2967057" cy="6324808"/>
          </a:xfrm>
          <a:prstGeom prst="rect">
            <a:avLst/>
          </a:prstGeom>
          <a:noFill/>
        </p:spPr>
        <p:txBody>
          <a:bodyPr wrap="square" rtlCol="0">
            <a:spAutoFit/>
          </a:bodyPr>
          <a:lstStyle/>
          <a:p>
            <a:pPr algn="ctr"/>
            <a:r>
              <a:rPr lang="en-US" sz="900" dirty="0">
                <a:solidFill>
                  <a:schemeClr val="tx2"/>
                </a:solidFill>
                <a:latin typeface="Century Gothic" panose="020B0502020202020204" pitchFamily="34" charset="0"/>
              </a:rPr>
              <a:t>This stunning 5br, 4.5ba low country custom built home by </a:t>
            </a:r>
            <a:r>
              <a:rPr lang="en-US" sz="900" dirty="0" err="1">
                <a:solidFill>
                  <a:schemeClr val="tx2"/>
                </a:solidFill>
                <a:latin typeface="Century Gothic" panose="020B0502020202020204" pitchFamily="34" charset="0"/>
              </a:rPr>
              <a:t>Simonini</a:t>
            </a:r>
            <a:r>
              <a:rPr lang="en-US" sz="900" dirty="0">
                <a:solidFill>
                  <a:schemeClr val="tx2"/>
                </a:solidFill>
                <a:latin typeface="Century Gothic" panose="020B0502020202020204" pitchFamily="34" charset="0"/>
              </a:rPr>
              <a:t> Home Builders has been meticulously cared for situated on a .60 acre heavily treed lot on large pond in private gated community of Popular Grove. This spacious , two story, 4721 square foot home features master bedroom suite on the first level, full front porch, beautiful heart pine wood flooring, large entry foyer which separates the private study from formal dining room, open gourmet kitchen with Wolf 6 burner gas stove, built in </a:t>
            </a:r>
            <a:r>
              <a:rPr lang="en-US" sz="900" dirty="0" err="1">
                <a:solidFill>
                  <a:schemeClr val="tx2"/>
                </a:solidFill>
                <a:latin typeface="Century Gothic" panose="020B0502020202020204" pitchFamily="34" charset="0"/>
              </a:rPr>
              <a:t>SubZero</a:t>
            </a:r>
            <a:r>
              <a:rPr lang="en-US" sz="900" dirty="0">
                <a:solidFill>
                  <a:schemeClr val="tx2"/>
                </a:solidFill>
                <a:latin typeface="Century Gothic" panose="020B0502020202020204" pitchFamily="34" charset="0"/>
              </a:rPr>
              <a:t> refrigerator/freezer, dishwasher, microwave oven and large pantry. Half bath/Powder room under stairway and large utility room for washer and dryer and deep sink and built in cabinets off hallway. The smaller den with gas log fireplace opens to kitchen and breakfast room. The larger fireplace opens to kitchen and breakfast room and offers expansive views of the water year-round. The living room with its second gas log fireplace is great for entertaining away from dining areas. The large master bedroom suite is located on the first level and has travertine tile flooring in the master bath, his and hers walk in closets, separate vanities, soaking tub, and a large separate shower. There is a game room with separate stairs over the two-car garage large enough for a pool table. The second level boasts 4 spacious bedrooms and three bathrooms. On the rear of home is a large screened in porch and open deck overlooking firepit and pond. To reduce maintenance the exposed wood decking has been replaced with </a:t>
            </a:r>
            <a:r>
              <a:rPr lang="en-US" sz="900" dirty="0" err="1">
                <a:solidFill>
                  <a:schemeClr val="tx2"/>
                </a:solidFill>
                <a:latin typeface="Century Gothic" panose="020B0502020202020204" pitchFamily="34" charset="0"/>
              </a:rPr>
              <a:t>Trex</a:t>
            </a:r>
            <a:r>
              <a:rPr lang="en-US" sz="900" dirty="0">
                <a:solidFill>
                  <a:schemeClr val="tx2"/>
                </a:solidFill>
                <a:latin typeface="Century Gothic" panose="020B0502020202020204" pitchFamily="34" charset="0"/>
              </a:rPr>
              <a:t> decking and exposed rail caps with PVC. Yard has irrigation system and 120-gallon buried propane tank. Sellers just replaced roof with 50 year architectural shingles with transferable warranty. The two electric water heaters have been converted to a single LP gas fired tankless water heater. New epoxy coating on floors and newly finished walls now in two car garage. Neighborhood amenities include Privacy gate, Boat Ramp, Dock facilities, Exercise area, Pool, RV/boat storage and walking/jogging trails. Don't forget the fantastic equestrian center for your horses!</a:t>
            </a:r>
          </a:p>
        </p:txBody>
      </p:sp>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150852" y="1327825"/>
            <a:ext cx="7013497" cy="4226991"/>
          </a:xfrm>
          <a:prstGeom prst="rect">
            <a:avLst/>
          </a:prstGeom>
        </p:spPr>
      </p:pic>
      <p:pic>
        <p:nvPicPr>
          <p:cNvPr id="16" name="Picture 15">
            <a:extLst>
              <a:ext uri="{FF2B5EF4-FFF2-40B4-BE49-F238E27FC236}">
                <a16:creationId xmlns:a16="http://schemas.microsoft.com/office/drawing/2014/main" id="{C16D118F-402C-12E1-C34E-F4DC220E3473}"/>
              </a:ext>
            </a:extLst>
          </p:cNvPr>
          <p:cNvPicPr>
            <a:picLocks noChangeAspect="1"/>
          </p:cNvPicPr>
          <p:nvPr/>
        </p:nvPicPr>
        <p:blipFill>
          <a:blip r:embed="rId12">
            <a:extLst>
              <a:ext uri="{28A0092B-C50C-407E-A947-70E740481C1C}">
                <a14:useLocalDpi xmlns:a14="http://schemas.microsoft.com/office/drawing/2010/main" val="0"/>
              </a:ext>
            </a:extLst>
          </a:blip>
          <a:srcRect l="4381" t="15520" b="14269"/>
          <a:stretch/>
        </p:blipFill>
        <p:spPr>
          <a:xfrm>
            <a:off x="5111477" y="4902199"/>
            <a:ext cx="2052872" cy="3270251"/>
          </a:xfrm>
          <a:prstGeom prst="rect">
            <a:avLst/>
          </a:prstGeom>
          <a:ln w="38100">
            <a:solidFill>
              <a:schemeClr val="bg1"/>
            </a:solidFill>
            <a:miter lim="800000"/>
          </a:ln>
        </p:spPr>
      </p:pic>
      <p:sp>
        <p:nvSpPr>
          <p:cNvPr id="21" name="TextBox 20">
            <a:extLst>
              <a:ext uri="{FF2B5EF4-FFF2-40B4-BE49-F238E27FC236}">
                <a16:creationId xmlns:a16="http://schemas.microsoft.com/office/drawing/2014/main" id="{F813D680-6ECD-005C-3077-9E6D2DED5F90}"/>
              </a:ext>
            </a:extLst>
          </p:cNvPr>
          <p:cNvSpPr txBox="1"/>
          <p:nvPr/>
        </p:nvSpPr>
        <p:spPr>
          <a:xfrm>
            <a:off x="1895369" y="8943945"/>
            <a:ext cx="3524463" cy="200055"/>
          </a:xfrm>
          <a:prstGeom prst="rect">
            <a:avLst/>
          </a:prstGeom>
          <a:noFill/>
        </p:spPr>
        <p:txBody>
          <a:bodyPr wrap="square" rtlCol="0">
            <a:spAutoFit/>
          </a:bodyPr>
          <a:lstStyle/>
          <a:p>
            <a:pPr algn="ctr"/>
            <a:r>
              <a:rPr lang="en-US" sz="700" b="0" i="0" dirty="0">
                <a:solidFill>
                  <a:schemeClr val="tx2">
                    <a:lumMod val="40000"/>
                    <a:lumOff val="60000"/>
                  </a:schemeClr>
                </a:solidFill>
                <a:effectLst/>
                <a:latin typeface="Century Gothic" panose="020B0502020202020204" pitchFamily="34" charset="0"/>
              </a:rPr>
              <a:t>Carolina One Real Estate | 717 Folly Road | Charleston, SC 29412</a:t>
            </a:r>
            <a:endParaRPr lang="en-US" sz="500" dirty="0">
              <a:solidFill>
                <a:schemeClr val="tx2">
                  <a:lumMod val="40000"/>
                  <a:lumOff val="60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53EDAF66-DE50-54B0-C470-EBCDC12C6EC6}"/>
              </a:ext>
            </a:extLst>
          </p:cNvPr>
          <p:cNvSpPr txBox="1"/>
          <p:nvPr/>
        </p:nvSpPr>
        <p:spPr>
          <a:xfrm>
            <a:off x="150851" y="5858093"/>
            <a:ext cx="4866577" cy="2123658"/>
          </a:xfrm>
          <a:prstGeom prst="rect">
            <a:avLst/>
          </a:prstGeom>
          <a:noFill/>
        </p:spPr>
        <p:txBody>
          <a:bodyPr wrap="square" numCol="1" rtlCol="0" anchor="ctr">
            <a:spAutoFit/>
          </a:bodyPr>
          <a:lstStyle/>
          <a:p>
            <a:pPr algn="ctr"/>
            <a:r>
              <a:rPr lang="en-US" sz="1100" dirty="0">
                <a:solidFill>
                  <a:schemeClr val="tx2"/>
                </a:solidFill>
                <a:latin typeface="Century Gothic" panose="020B0502020202020204" pitchFamily="34" charset="0"/>
              </a:rPr>
              <a:t>Traditional James Island Home. Located in the much sought after Fort Johnson Estates. 10 minutes to Folly Beach and 15 minutes to Downtown Charleston. The property backs up to the marsh. The lot has a gorgeous marsh view and fabulous oak trees. 4 nice size bedrooms, 3 full baths. Hardwood floors and ceramic tile in the bathrooms. This house has a family room, eat-in-kitchen, sunroom and plenty of bedroom space. There are 4 public parks and a tennis court near Fort Johnson Estates. Two of the parks are overlooking the Charleston Harbor &amp; Ravenel Bridge. This home needs TLC. The hardwood floors need to be refinished due to pet damage. The home is to be sold "as is". This property is in foreclosure. It's not a short sale at this time. The bank is allowing time to sell the property.</a:t>
            </a:r>
          </a:p>
        </p:txBody>
      </p:sp>
      <p:sp>
        <p:nvSpPr>
          <p:cNvPr id="22" name="TextBox 21">
            <a:extLst>
              <a:ext uri="{FF2B5EF4-FFF2-40B4-BE49-F238E27FC236}">
                <a16:creationId xmlns:a16="http://schemas.microsoft.com/office/drawing/2014/main" id="{D3D59536-D480-9C7D-A846-515ADBDE2C49}"/>
              </a:ext>
            </a:extLst>
          </p:cNvPr>
          <p:cNvSpPr txBox="1"/>
          <p:nvPr/>
        </p:nvSpPr>
        <p:spPr>
          <a:xfrm>
            <a:off x="4866235" y="8323128"/>
            <a:ext cx="2286000" cy="646331"/>
          </a:xfrm>
          <a:prstGeom prst="rect">
            <a:avLst/>
          </a:prstGeom>
          <a:noFill/>
        </p:spPr>
        <p:txBody>
          <a:bodyPr wrap="square" rtlCol="0">
            <a:spAutoFit/>
          </a:bodyPr>
          <a:lstStyle/>
          <a:p>
            <a:pPr algn="r"/>
            <a:r>
              <a:rPr lang="en-US" sz="1600" b="1" i="0" dirty="0">
                <a:solidFill>
                  <a:srgbClr val="083262"/>
                </a:solidFill>
                <a:effectLst/>
                <a:latin typeface="Century Gothic" panose="020B0502020202020204" pitchFamily="34" charset="0"/>
              </a:rPr>
              <a:t>Amy Waite</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843-224-5092</a:t>
            </a:r>
          </a:p>
          <a:p>
            <a:pPr algn="r"/>
            <a:r>
              <a:rPr lang="en-US" sz="1000" b="0" i="0" dirty="0">
                <a:solidFill>
                  <a:srgbClr val="083262"/>
                </a:solidFill>
                <a:effectLst/>
                <a:latin typeface="Century Gothic" panose="020B0502020202020204" pitchFamily="34" charset="0"/>
              </a:rPr>
              <a:t>amy.waite@carolinaone.com</a:t>
            </a:r>
            <a:endParaRPr lang="en-US" sz="1000" dirty="0">
              <a:solidFill>
                <a:srgbClr val="083262"/>
              </a:solidFill>
              <a:latin typeface="Century Gothic" panose="020B0502020202020204" pitchFamily="34" charset="0"/>
            </a:endParaRPr>
          </a:p>
        </p:txBody>
      </p:sp>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605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Rastanty Cortez</vt:lpstr>
      <vt:lpstr>Office Theme</vt:lpstr>
      <vt:lpstr>Under $800,000 James Island!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23</cp:revision>
  <dcterms:created xsi:type="dcterms:W3CDTF">2022-10-19T11:58:47Z</dcterms:created>
  <dcterms:modified xsi:type="dcterms:W3CDTF">2024-10-22T22:32:40Z</dcterms:modified>
</cp:coreProperties>
</file>