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82296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59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EAF8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6" d="100"/>
          <a:sy n="76" d="100"/>
        </p:scale>
        <p:origin x="3546" y="102"/>
      </p:cViewPr>
      <p:guideLst>
        <p:guide orient="horz" pos="3168"/>
        <p:guide pos="259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7220" y="3124626"/>
            <a:ext cx="699516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4440" y="5699760"/>
            <a:ext cx="576072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66460" y="402804"/>
            <a:ext cx="185166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11480" y="402804"/>
            <a:ext cx="541782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082" y="6463454"/>
            <a:ext cx="699516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082" y="4263180"/>
            <a:ext cx="699516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14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833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251499"/>
            <a:ext cx="3636169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1480" y="3189817"/>
            <a:ext cx="3636169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80523" y="2251499"/>
            <a:ext cx="3637597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80523" y="3189817"/>
            <a:ext cx="3637597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1" y="400474"/>
            <a:ext cx="2707482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7545" y="400474"/>
            <a:ext cx="4600576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1481" y="2104814"/>
            <a:ext cx="2707482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3059" y="7040881"/>
            <a:ext cx="493776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613059" y="898736"/>
            <a:ext cx="493776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13059" y="7872097"/>
            <a:ext cx="493776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11480" y="402802"/>
            <a:ext cx="740664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346963"/>
            <a:ext cx="740664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114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11780" y="9322648"/>
            <a:ext cx="26060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978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13" Type="http://schemas.openxmlformats.org/officeDocument/2006/relationships/image" Target="../media/image10.jpeg"/><Relationship Id="rId3" Type="http://schemas.openxmlformats.org/officeDocument/2006/relationships/hyperlink" Target="https://debbiecromer.realscout.com/homesearch/listings/166780134?" TargetMode="External"/><Relationship Id="rId7" Type="http://schemas.openxmlformats.org/officeDocument/2006/relationships/image" Target="../media/image4.jpeg"/><Relationship Id="rId12" Type="http://schemas.openxmlformats.org/officeDocument/2006/relationships/image" Target="../media/image9.jpeg"/><Relationship Id="rId17" Type="http://schemas.openxmlformats.org/officeDocument/2006/relationships/image" Target="../media/image14.jpeg"/><Relationship Id="rId2" Type="http://schemas.openxmlformats.org/officeDocument/2006/relationships/hyperlink" Target="https://www.zillow.com/view-imx/3b8351fd-a052-4c72-ade0-8532db2a2ad6?wl=true&amp;setAttribution=mls&amp;initialViewType=pano" TargetMode="External"/><Relationship Id="rId16" Type="http://schemas.openxmlformats.org/officeDocument/2006/relationships/image" Target="../media/image13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eg"/><Relationship Id="rId11" Type="http://schemas.openxmlformats.org/officeDocument/2006/relationships/image" Target="../media/image8.jpeg"/><Relationship Id="rId5" Type="http://schemas.openxmlformats.org/officeDocument/2006/relationships/image" Target="../media/image2.jpeg"/><Relationship Id="rId15" Type="http://schemas.openxmlformats.org/officeDocument/2006/relationships/image" Target="../media/image12.jpg"/><Relationship Id="rId10" Type="http://schemas.openxmlformats.org/officeDocument/2006/relationships/image" Target="../media/image7.jpeg"/><Relationship Id="rId4" Type="http://schemas.openxmlformats.org/officeDocument/2006/relationships/image" Target="../media/image1.png"/><Relationship Id="rId9" Type="http://schemas.openxmlformats.org/officeDocument/2006/relationships/image" Target="../media/image6.jpeg"/><Relationship Id="rId1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733799" y="11542"/>
            <a:ext cx="4401185" cy="984885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/>
          <a:p>
            <a:pPr algn="r"/>
            <a:r>
              <a:rPr lang="en-US" sz="1600" b="1" dirty="0">
                <a:latin typeface="Century Gothic" panose="020B0502020202020204" pitchFamily="34" charset="0"/>
              </a:rPr>
              <a:t>Debbie Cromer</a:t>
            </a:r>
            <a:endParaRPr lang="en-US" sz="1600" dirty="0">
              <a:latin typeface="Century Gothic" panose="020B0502020202020204" pitchFamily="34" charset="0"/>
            </a:endParaRPr>
          </a:p>
          <a:p>
            <a:pPr algn="r"/>
            <a:r>
              <a:rPr lang="en-US" sz="1200" dirty="0">
                <a:latin typeface="Century Gothic" panose="020B0502020202020204" pitchFamily="34" charset="0"/>
              </a:rPr>
              <a:t>ABR, RSPS, REALTOR, CRS</a:t>
            </a:r>
          </a:p>
          <a:p>
            <a:pPr algn="r"/>
            <a:r>
              <a:rPr lang="en-US" sz="1200" dirty="0">
                <a:latin typeface="Century Gothic" panose="020B0502020202020204" pitchFamily="34" charset="0"/>
              </a:rPr>
              <a:t>(843) 437-6342</a:t>
            </a:r>
          </a:p>
          <a:p>
            <a:pPr algn="r"/>
            <a:r>
              <a:rPr lang="en-US" sz="1200" dirty="0">
                <a:latin typeface="Century Gothic" panose="020B0502020202020204" pitchFamily="34" charset="0"/>
              </a:rPr>
              <a:t>debbie@debbiecromer.com</a:t>
            </a:r>
          </a:p>
          <a:p>
            <a:pPr algn="r"/>
            <a:r>
              <a:rPr lang="en-US" sz="1200" dirty="0">
                <a:latin typeface="Century Gothic" panose="020B0502020202020204" pitchFamily="34" charset="0"/>
              </a:rPr>
              <a:t>www.debbiecromer.com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" y="5356546"/>
            <a:ext cx="8229600" cy="3282878"/>
          </a:xfrm>
        </p:spPr>
        <p:txBody>
          <a:bodyPr anchor="ctr">
            <a:noAutofit/>
          </a:bodyPr>
          <a:lstStyle/>
          <a:p>
            <a:r>
              <a:rPr lang="en-US" sz="1150" dirty="0">
                <a:solidFill>
                  <a:schemeClr val="tx1"/>
                </a:solidFill>
                <a:latin typeface="Century Gothic" panose="020B0502020202020204" pitchFamily="34" charset="0"/>
              </a:rPr>
              <a:t>Step into low-maintenance luxury in this 2024 townhome located in the sought-after Summers Bend on the Ashley, a popular North Charleston community known for its riverfront feel, strong sense of community, &amp; modern Lowcountry lifestyle. Beautifully set along the Ashley River, the HOA covers amenities including a clubhouse, resort-style pool, scenic walking trails, &amp; community dock access for kayaking &amp; fishing, w/ landscaping included—making everyday living easy &amp; carefree. This home features 9-foot ceilings, wide-plank LVP flooring, &amp; an open floor plan that lives larger than expected. The stylish kitchen offers quartz countertops, designer lighting, stainless steel appliances (refrigerator conveys), 42'' upper cabinets, &amp; a spacious island that opens seamlessly to the living &amp; dining areas, perfect for entertaining. The main living space flows to a private back patio overlooking a peaceful wooded green area, ideal for grilling or relaxing, w/ custom blinds throughout. Upstairs, the spacious primary suite includes a spa-style bath w/ dual sinks, quartz vanity, &amp; oversized walk-in closet, while two additional bedrooms provide flexible living space, one w/ its own full bath. Laundry is conveniently located upstairs, w/ a powder room on the main level. Additional features include a single-car attached garage (</a:t>
            </a:r>
            <a:r>
              <a:rPr lang="en-US" sz="115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sheetrocked</a:t>
            </a:r>
            <a:r>
              <a:rPr lang="en-US" sz="1150" dirty="0">
                <a:solidFill>
                  <a:schemeClr val="tx1"/>
                </a:solidFill>
                <a:latin typeface="Century Gothic" panose="020B0502020202020204" pitchFamily="34" charset="0"/>
              </a:rPr>
              <a:t> &amp; primed) &amp; durable </a:t>
            </a:r>
            <a:r>
              <a:rPr lang="en-US" sz="115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Hardiplank</a:t>
            </a:r>
            <a:r>
              <a:rPr lang="en-US" sz="1150" dirty="0">
                <a:solidFill>
                  <a:schemeClr val="tx1"/>
                </a:solidFill>
                <a:latin typeface="Century Gothic" panose="020B0502020202020204" pitchFamily="34" charset="0"/>
              </a:rPr>
              <a:t> exterior. Tucked away on a dead-end street yet minutes to I-26, shopping, dining, major employers, &amp; Charleston International Airport, this home offers the perfect blend of modern convenience &amp; tranquil waterfront community living in North Charleston. Special financing incentive available: 1% lender credit toward eligible closing costs when using seller's preferred lender.</a:t>
            </a:r>
          </a:p>
          <a:p>
            <a:endParaRPr lang="en-US" sz="1150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US" sz="1150" dirty="0">
                <a:solidFill>
                  <a:schemeClr val="tx1"/>
                </a:solidFill>
                <a:latin typeface="Century Gothic" panose="020B0502020202020204" pitchFamily="34" charset="0"/>
                <a:hlinkClick r:id="rId2"/>
              </a:rPr>
              <a:t>TAKE A VIRTUAL TOUR</a:t>
            </a:r>
            <a:r>
              <a:rPr lang="en-US" sz="1150" dirty="0">
                <a:solidFill>
                  <a:schemeClr val="tx1"/>
                </a:solidFill>
                <a:latin typeface="Century Gothic" panose="020B0502020202020204" pitchFamily="34" charset="0"/>
              </a:rPr>
              <a:t> | </a:t>
            </a:r>
            <a:r>
              <a:rPr lang="en-US" sz="1150" dirty="0">
                <a:solidFill>
                  <a:schemeClr val="tx1"/>
                </a:solidFill>
                <a:latin typeface="Century Gothic" panose="020B0502020202020204" pitchFamily="34" charset="0"/>
                <a:hlinkClick r:id="rId3"/>
              </a:rPr>
              <a:t>PROPERTY WEBSITE</a:t>
            </a:r>
            <a:endParaRPr lang="en-US" sz="1150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1066800"/>
            <a:ext cx="8229600" cy="587752"/>
          </a:xfrm>
          <a:prstGeom prst="rect">
            <a:avLst/>
          </a:prstGeom>
          <a:solidFill>
            <a:srgbClr val="BEAF87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1052901"/>
            <a:ext cx="8229600" cy="615553"/>
          </a:xfrm>
          <a:prstGeom prst="rect">
            <a:avLst/>
          </a:prstGeom>
          <a:ln>
            <a:noFill/>
          </a:ln>
        </p:spPr>
        <p:txBody>
          <a:bodyPr wrap="square" anchor="ctr">
            <a:spAutoFit/>
          </a:bodyPr>
          <a:lstStyle/>
          <a:p>
            <a:pPr algn="ctr"/>
            <a:r>
              <a:rPr lang="en-US" sz="1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8410 Hidden Bakers Trace</a:t>
            </a:r>
          </a:p>
          <a:p>
            <a:pPr algn="ctr"/>
            <a:r>
              <a:rPr lang="en-US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Summers Bend on the Ashley | North Charleston| MLS# 25032830 | $329,900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111509" y="0"/>
            <a:ext cx="5043367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>
                <a:solidFill>
                  <a:srgbClr val="C00000"/>
                </a:solidFill>
                <a:latin typeface="Gabriola" panose="04040605051002020D02" pitchFamily="82" charset="0"/>
                <a:ea typeface="Adobe Fan Heiti Std B" panose="020B0700000000000000" pitchFamily="34" charset="-128"/>
              </a:rPr>
              <a:t>The Townhome Everyone Wants</a:t>
            </a:r>
          </a:p>
          <a:p>
            <a:r>
              <a:rPr lang="en-US" sz="3200" dirty="0">
                <a:solidFill>
                  <a:srgbClr val="C00000"/>
                </a:solidFill>
                <a:latin typeface="Gabriola" panose="04040605051002020D02" pitchFamily="82" charset="0"/>
                <a:ea typeface="Adobe Fan Heiti Std B" panose="020B0700000000000000" pitchFamily="34" charset="-128"/>
              </a:rPr>
              <a:t>in Summers Bend</a:t>
            </a:r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49179" y="92626"/>
            <a:ext cx="929022" cy="1122764"/>
          </a:xfrm>
          <a:prstGeom prst="rect">
            <a:avLst/>
          </a:prstGeom>
          <a:noFill/>
          <a:ln w="28575">
            <a:solidFill>
              <a:schemeClr val="bg2">
                <a:lumMod val="90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21"/>
          <p:cNvPicPr>
            <a:picLocks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829359" y="4327019"/>
            <a:ext cx="1371600" cy="91440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3" name="Picture 22"/>
          <p:cNvPicPr>
            <a:picLocks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030877" y="4327019"/>
            <a:ext cx="1371600" cy="91440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5" name="Picture 24"/>
          <p:cNvPicPr>
            <a:picLocks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28600" y="8754551"/>
            <a:ext cx="1371600" cy="91440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32" name="Picture 31"/>
          <p:cNvPicPr>
            <a:picLocks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31634" y="4327019"/>
            <a:ext cx="1371600" cy="91440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34" name="Picture 33">
            <a:extLst>
              <a:ext uri="{FF2B5EF4-FFF2-40B4-BE49-F238E27FC236}">
                <a16:creationId xmlns:a16="http://schemas.microsoft.com/office/drawing/2014/main" id="{22B73E9F-D68C-45AE-99E3-3BBD12094132}"/>
              </a:ext>
            </a:extLst>
          </p:cNvPr>
          <p:cNvPicPr>
            <a:picLocks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28600" y="4327019"/>
            <a:ext cx="1371600" cy="91440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CFEFDB92-D4D6-4103-A5E7-FE6E5CB98738}"/>
              </a:ext>
            </a:extLst>
          </p:cNvPr>
          <p:cNvPicPr>
            <a:picLocks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028641" y="8754551"/>
            <a:ext cx="1371601" cy="91440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33" name="Picture 32">
            <a:extLst>
              <a:ext uri="{FF2B5EF4-FFF2-40B4-BE49-F238E27FC236}">
                <a16:creationId xmlns:a16="http://schemas.microsoft.com/office/drawing/2014/main" id="{9E7196DD-0F67-4E97-859C-436764631886}"/>
              </a:ext>
            </a:extLst>
          </p:cNvPr>
          <p:cNvPicPr>
            <a:picLocks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430118" y="4327019"/>
            <a:ext cx="1371600" cy="91440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35" name="Picture 34">
            <a:extLst>
              <a:ext uri="{FF2B5EF4-FFF2-40B4-BE49-F238E27FC236}">
                <a16:creationId xmlns:a16="http://schemas.microsoft.com/office/drawing/2014/main" id="{3DC3AF27-1E71-477F-8725-631A4384AC2D}"/>
              </a:ext>
            </a:extLst>
          </p:cNvPr>
          <p:cNvPicPr>
            <a:picLocks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430117" y="8754551"/>
            <a:ext cx="1371600" cy="91440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36" name="Picture 35">
            <a:extLst>
              <a:ext uri="{FF2B5EF4-FFF2-40B4-BE49-F238E27FC236}">
                <a16:creationId xmlns:a16="http://schemas.microsoft.com/office/drawing/2014/main" id="{E249EEDF-F261-4ACA-9F84-5C12D2C0E052}"/>
              </a:ext>
            </a:extLst>
          </p:cNvPr>
          <p:cNvPicPr>
            <a:picLocks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829358" y="8754551"/>
            <a:ext cx="1371600" cy="914400"/>
          </a:xfrm>
          <a:prstGeom prst="rect">
            <a:avLst/>
          </a:prstGeom>
          <a:ln>
            <a:noFill/>
          </a:ln>
          <a:effectLst/>
        </p:spPr>
      </p:pic>
      <p:sp>
        <p:nvSpPr>
          <p:cNvPr id="24" name="Rectangle 23">
            <a:extLst>
              <a:ext uri="{FF2B5EF4-FFF2-40B4-BE49-F238E27FC236}">
                <a16:creationId xmlns:a16="http://schemas.microsoft.com/office/drawing/2014/main" id="{BDF408B4-4F12-4DD5-B1AF-D0A7785D28C5}"/>
              </a:ext>
            </a:extLst>
          </p:cNvPr>
          <p:cNvSpPr/>
          <p:nvPr/>
        </p:nvSpPr>
        <p:spPr>
          <a:xfrm>
            <a:off x="0" y="9784080"/>
            <a:ext cx="8229600" cy="274320"/>
          </a:xfrm>
          <a:prstGeom prst="rect">
            <a:avLst/>
          </a:prstGeom>
          <a:solidFill>
            <a:srgbClr val="BEAF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solidFill>
                  <a:schemeClr val="bg1"/>
                </a:solidFill>
                <a:latin typeface="Century Gothic" panose="020B0502020202020204" pitchFamily="34" charset="0"/>
                <a:ea typeface="Open Sans" panose="020B0606030504020204" pitchFamily="34" charset="0"/>
                <a:cs typeface="Microsoft Sans Serif" panose="020B0604020202020204" pitchFamily="34" charset="0"/>
              </a:rPr>
              <a:t>Century 21 Properties Plus | 1090 Park West Blvd; Ste 103 | Mount Pleasant, SC 29466</a:t>
            </a:r>
          </a:p>
        </p:txBody>
      </p:sp>
      <p:pic>
        <p:nvPicPr>
          <p:cNvPr id="26" name="Picture 2">
            <a:extLst>
              <a:ext uri="{FF2B5EF4-FFF2-40B4-BE49-F238E27FC236}">
                <a16:creationId xmlns:a16="http://schemas.microsoft.com/office/drawing/2014/main" id="{D4B8056A-ADDD-421E-AFBA-A7891F6B874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1753573" y="7703904"/>
            <a:ext cx="1685499" cy="5421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1" r="491"/>
          <a:stretch/>
        </p:blipFill>
        <p:spPr>
          <a:xfrm>
            <a:off x="228600" y="1769679"/>
            <a:ext cx="3657600" cy="2442213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16749EC2-9CBF-4760-96A4-46FA66C48B4B}"/>
              </a:ext>
            </a:extLst>
          </p:cNvPr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8" r="78"/>
          <a:stretch/>
        </p:blipFill>
        <p:spPr>
          <a:xfrm>
            <a:off x="4345633" y="1769679"/>
            <a:ext cx="3657601" cy="2442213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8779C34C-F76B-B529-9EB8-B13AD46530A0}"/>
              </a:ext>
            </a:extLst>
          </p:cNvPr>
          <p:cNvPicPr>
            <a:picLocks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27166" y="8755027"/>
            <a:ext cx="1373834" cy="9134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43657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559</TotalTime>
  <Words>379</Words>
  <Application>Microsoft Office PowerPoint</Application>
  <PresentationFormat>Custom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Century Gothic</vt:lpstr>
      <vt:lpstr>Gabriola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66</cp:revision>
  <dcterms:created xsi:type="dcterms:W3CDTF">2006-08-16T00:00:00Z</dcterms:created>
  <dcterms:modified xsi:type="dcterms:W3CDTF">2026-01-05T20:31:21Z</dcterms:modified>
</cp:coreProperties>
</file>