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8.jpg" ContentType="image/jpeg"/>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64750"/>
  <p:notesSz cx="7772400" cy="10064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20072"/>
            <a:ext cx="6611937"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36260"/>
            <a:ext cx="5445125"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4892"/>
            <a:ext cx="3383756"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4892"/>
            <a:ext cx="3383756"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7515" y="0"/>
            <a:ext cx="7679324" cy="10064318"/>
          </a:xfrm>
          <a:prstGeom prst="rect">
            <a:avLst/>
          </a:prstGeom>
        </p:spPr>
      </p:pic>
      <p:pic>
        <p:nvPicPr>
          <p:cNvPr id="17" name="bg object 17"/>
          <p:cNvPicPr/>
          <p:nvPr/>
        </p:nvPicPr>
        <p:blipFill>
          <a:blip r:embed="rId8" cstate="print"/>
          <a:stretch>
            <a:fillRect/>
          </a:stretch>
        </p:blipFill>
        <p:spPr>
          <a:xfrm>
            <a:off x="3376548" y="0"/>
            <a:ext cx="2408732" cy="1731086"/>
          </a:xfrm>
          <a:prstGeom prst="rect">
            <a:avLst/>
          </a:prstGeom>
        </p:spPr>
      </p:pic>
      <p:pic>
        <p:nvPicPr>
          <p:cNvPr id="18" name="bg object 18"/>
          <p:cNvPicPr/>
          <p:nvPr/>
        </p:nvPicPr>
        <p:blipFill>
          <a:blip r:embed="rId9" cstate="print"/>
          <a:stretch>
            <a:fillRect/>
          </a:stretch>
        </p:blipFill>
        <p:spPr>
          <a:xfrm>
            <a:off x="296036" y="2062581"/>
            <a:ext cx="7193762" cy="4104360"/>
          </a:xfrm>
          <a:prstGeom prst="rect">
            <a:avLst/>
          </a:prstGeom>
        </p:spPr>
      </p:pic>
      <p:pic>
        <p:nvPicPr>
          <p:cNvPr id="19" name="bg object 19"/>
          <p:cNvPicPr/>
          <p:nvPr/>
        </p:nvPicPr>
        <p:blipFill>
          <a:blip r:embed="rId10" cstate="print"/>
          <a:stretch>
            <a:fillRect/>
          </a:stretch>
        </p:blipFill>
        <p:spPr>
          <a:xfrm>
            <a:off x="1151254" y="6309012"/>
            <a:ext cx="443884" cy="426128"/>
          </a:xfrm>
          <a:prstGeom prst="rect">
            <a:avLst/>
          </a:prstGeom>
        </p:spPr>
      </p:pic>
      <p:pic>
        <p:nvPicPr>
          <p:cNvPr id="20" name="bg object 20"/>
          <p:cNvPicPr/>
          <p:nvPr/>
        </p:nvPicPr>
        <p:blipFill>
          <a:blip r:embed="rId11" cstate="print"/>
          <a:stretch>
            <a:fillRect/>
          </a:stretch>
        </p:blipFill>
        <p:spPr>
          <a:xfrm>
            <a:off x="2355596" y="6382918"/>
            <a:ext cx="411332" cy="298881"/>
          </a:xfrm>
          <a:prstGeom prst="rect">
            <a:avLst/>
          </a:prstGeom>
        </p:spPr>
      </p:pic>
      <p:pic>
        <p:nvPicPr>
          <p:cNvPr id="21" name="bg object 21"/>
          <p:cNvPicPr/>
          <p:nvPr/>
        </p:nvPicPr>
        <p:blipFill>
          <a:blip r:embed="rId12" cstate="print"/>
          <a:stretch>
            <a:fillRect/>
          </a:stretch>
        </p:blipFill>
        <p:spPr>
          <a:xfrm>
            <a:off x="6116828" y="6359354"/>
            <a:ext cx="337352" cy="402455"/>
          </a:xfrm>
          <a:prstGeom prst="rect">
            <a:avLst/>
          </a:prstGeom>
        </p:spPr>
      </p:pic>
      <p:pic>
        <p:nvPicPr>
          <p:cNvPr id="22" name="bg object 22"/>
          <p:cNvPicPr/>
          <p:nvPr/>
        </p:nvPicPr>
        <p:blipFill>
          <a:blip r:embed="rId13" cstate="print"/>
          <a:stretch>
            <a:fillRect/>
          </a:stretch>
        </p:blipFill>
        <p:spPr>
          <a:xfrm>
            <a:off x="5196459" y="7806410"/>
            <a:ext cx="2394012" cy="1816963"/>
          </a:xfrm>
          <a:prstGeom prst="rect">
            <a:avLst/>
          </a:prstGeom>
        </p:spPr>
      </p:pic>
      <p:sp>
        <p:nvSpPr>
          <p:cNvPr id="23" name="bg object 23"/>
          <p:cNvSpPr/>
          <p:nvPr/>
        </p:nvSpPr>
        <p:spPr>
          <a:xfrm>
            <a:off x="4955219" y="7904078"/>
            <a:ext cx="0" cy="1979930"/>
          </a:xfrm>
          <a:custGeom>
            <a:avLst/>
            <a:gdLst/>
            <a:ahLst/>
            <a:cxnLst/>
            <a:rect l="l" t="t" r="r" b="b"/>
            <a:pathLst>
              <a:path h="1979929">
                <a:moveTo>
                  <a:pt x="0" y="1979726"/>
                </a:moveTo>
                <a:lnTo>
                  <a:pt x="0" y="0"/>
                </a:lnTo>
              </a:path>
            </a:pathLst>
          </a:custGeom>
          <a:ln w="8877">
            <a:solidFill>
              <a:srgbClr val="202020"/>
            </a:solidFill>
          </a:ln>
        </p:spPr>
        <p:txBody>
          <a:bodyPr wrap="square" lIns="0" tIns="0" rIns="0" bIns="0" rtlCol="0"/>
          <a:lstStyle/>
          <a:p>
            <a:endParaRPr/>
          </a:p>
        </p:txBody>
      </p:sp>
      <p:sp>
        <p:nvSpPr>
          <p:cNvPr id="2" name="Holder 2"/>
          <p:cNvSpPr>
            <a:spLocks noGrp="1"/>
          </p:cNvSpPr>
          <p:nvPr>
            <p:ph type="title"/>
          </p:nvPr>
        </p:nvSpPr>
        <p:spPr>
          <a:xfrm>
            <a:off x="388937" y="402590"/>
            <a:ext cx="7000875" cy="16103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4892"/>
            <a:ext cx="7000875"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60218"/>
            <a:ext cx="2489200"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60218"/>
            <a:ext cx="178911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10/31/2024</a:t>
            </a:fld>
            <a:endParaRPr lang="en-US"/>
          </a:p>
        </p:txBody>
      </p:sp>
      <p:sp>
        <p:nvSpPr>
          <p:cNvPr id="6" name="Holder 6"/>
          <p:cNvSpPr>
            <a:spLocks noGrp="1"/>
          </p:cNvSpPr>
          <p:nvPr>
            <p:ph type="sldNum" sz="quarter" idx="7"/>
          </p:nvPr>
        </p:nvSpPr>
        <p:spPr>
          <a:xfrm>
            <a:off x="5600700" y="9360218"/>
            <a:ext cx="1789112" cy="5032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vimeo.com/1020969374" TargetMode="Externa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B91858-0C8F-539F-2035-DF28DC55EDBB}"/>
              </a:ext>
            </a:extLst>
          </p:cNvPr>
          <p:cNvSpPr/>
          <p:nvPr/>
        </p:nvSpPr>
        <p:spPr>
          <a:xfrm>
            <a:off x="0" y="6982155"/>
            <a:ext cx="7772400" cy="308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907920" y="-184544"/>
            <a:ext cx="3123565" cy="3712210"/>
          </a:xfrm>
          <a:prstGeom prst="rect">
            <a:avLst/>
          </a:prstGeom>
        </p:spPr>
        <p:txBody>
          <a:bodyPr vert="horz" wrap="square" lIns="0" tIns="499745" rIns="0" bIns="0" rtlCol="0">
            <a:spAutoFit/>
          </a:bodyPr>
          <a:lstStyle/>
          <a:p>
            <a:pPr marL="264160">
              <a:lnSpc>
                <a:spcPct val="100000"/>
              </a:lnSpc>
              <a:spcBef>
                <a:spcPts val="3935"/>
              </a:spcBef>
            </a:pPr>
            <a:r>
              <a:rPr lang="en-US" sz="6300" b="1" spc="-730" dirty="0">
                <a:solidFill>
                  <a:srgbClr val="232424"/>
                </a:solidFill>
                <a:latin typeface="Times New Roman"/>
                <a:cs typeface="Times New Roman"/>
              </a:rPr>
              <a:t>JUS</a:t>
            </a:r>
            <a:endParaRPr lang="en-US" sz="6300" dirty="0">
              <a:latin typeface="Times New Roman"/>
              <a:cs typeface="Times New Roman"/>
            </a:endParaRPr>
          </a:p>
          <a:p>
            <a:pPr marL="12700">
              <a:lnSpc>
                <a:spcPct val="100000"/>
              </a:lnSpc>
              <a:spcBef>
                <a:spcPts val="1220"/>
              </a:spcBef>
            </a:pPr>
            <a:r>
              <a:rPr sz="2000" b="1" spc="-60" dirty="0">
                <a:solidFill>
                  <a:srgbClr val="161616"/>
                </a:solidFill>
                <a:latin typeface="Times New Roman"/>
                <a:cs typeface="Times New Roman"/>
              </a:rPr>
              <a:t>9714</a:t>
            </a:r>
            <a:r>
              <a:rPr sz="2000" b="1" spc="-35" dirty="0">
                <a:solidFill>
                  <a:srgbClr val="161616"/>
                </a:solidFill>
                <a:latin typeface="Times New Roman"/>
                <a:cs typeface="Times New Roman"/>
              </a:rPr>
              <a:t> </a:t>
            </a:r>
            <a:r>
              <a:rPr sz="1750" b="1" spc="-60" dirty="0">
                <a:solidFill>
                  <a:srgbClr val="161616"/>
                </a:solidFill>
                <a:latin typeface="Times New Roman"/>
                <a:cs typeface="Times New Roman"/>
              </a:rPr>
              <a:t>ROSEBERRY</a:t>
            </a:r>
            <a:r>
              <a:rPr sz="1750" b="1" spc="-25" dirty="0">
                <a:solidFill>
                  <a:srgbClr val="161616"/>
                </a:solidFill>
                <a:latin typeface="Times New Roman"/>
                <a:cs typeface="Times New Roman"/>
              </a:rPr>
              <a:t> </a:t>
            </a:r>
            <a:r>
              <a:rPr sz="1750" b="1" spc="-10" dirty="0">
                <a:solidFill>
                  <a:srgbClr val="161616"/>
                </a:solidFill>
                <a:latin typeface="Times New Roman"/>
                <a:cs typeface="Times New Roman"/>
              </a:rPr>
              <a:t>STREE</a:t>
            </a:r>
            <a:endParaRPr sz="1750" dirty="0">
              <a:latin typeface="Times New Roman"/>
              <a:cs typeface="Times New Roman"/>
            </a:endParaRPr>
          </a:p>
          <a:p>
            <a:pPr marL="755015">
              <a:lnSpc>
                <a:spcPct val="100000"/>
              </a:lnSpc>
              <a:spcBef>
                <a:spcPts val="575"/>
              </a:spcBef>
            </a:pPr>
            <a:r>
              <a:rPr sz="1650" b="1" spc="140" dirty="0">
                <a:solidFill>
                  <a:srgbClr val="1E1E1E"/>
                </a:solidFill>
                <a:latin typeface="Arial"/>
                <a:cs typeface="Arial"/>
              </a:rPr>
              <a:t>MOTIVATED</a:t>
            </a:r>
            <a:r>
              <a:rPr sz="1650" b="1" spc="105" dirty="0">
                <a:solidFill>
                  <a:srgbClr val="1E1E1E"/>
                </a:solidFill>
                <a:latin typeface="Arial"/>
                <a:cs typeface="Arial"/>
              </a:rPr>
              <a:t> </a:t>
            </a:r>
            <a:r>
              <a:rPr sz="1650" b="1" spc="-10" dirty="0">
                <a:solidFill>
                  <a:srgbClr val="1E1E1E"/>
                </a:solidFill>
                <a:latin typeface="Arial"/>
                <a:cs typeface="Arial"/>
              </a:rPr>
              <a:t>SELLER!</a:t>
            </a:r>
            <a:endParaRPr sz="1650" dirty="0">
              <a:latin typeface="Arial"/>
              <a:cs typeface="Arial"/>
            </a:endParaRPr>
          </a:p>
          <a:p>
            <a:pPr marL="283845" algn="ctr">
              <a:lnSpc>
                <a:spcPct val="100000"/>
              </a:lnSpc>
              <a:spcBef>
                <a:spcPts val="430"/>
              </a:spcBef>
            </a:pPr>
            <a:r>
              <a:rPr sz="850" i="1" spc="570" dirty="0">
                <a:solidFill>
                  <a:srgbClr val="5C5F63"/>
                </a:solidFill>
                <a:latin typeface="Times New Roman"/>
                <a:cs typeface="Times New Roman"/>
              </a:rPr>
              <a:t>/</a:t>
            </a:r>
            <a:endParaRPr sz="850" dirty="0">
              <a:latin typeface="Times New Roman"/>
              <a:cs typeface="Times New Roman"/>
            </a:endParaRPr>
          </a:p>
          <a:p>
            <a:pPr marR="426720" algn="ctr">
              <a:lnSpc>
                <a:spcPct val="100000"/>
              </a:lnSpc>
              <a:spcBef>
                <a:spcPts val="355"/>
              </a:spcBef>
            </a:pPr>
            <a:r>
              <a:rPr sz="850" i="1" spc="360" dirty="0">
                <a:solidFill>
                  <a:srgbClr val="5C5F63"/>
                </a:solidFill>
                <a:latin typeface="Times New Roman"/>
                <a:cs typeface="Times New Roman"/>
              </a:rPr>
              <a:t>7</a:t>
            </a:r>
            <a:endParaRPr sz="850" dirty="0">
              <a:latin typeface="Times New Roman"/>
              <a:cs typeface="Times New Roman"/>
            </a:endParaRPr>
          </a:p>
          <a:p>
            <a:pPr marL="995044">
              <a:lnSpc>
                <a:spcPct val="100000"/>
              </a:lnSpc>
              <a:spcBef>
                <a:spcPts val="525"/>
              </a:spcBef>
            </a:pPr>
            <a:r>
              <a:rPr sz="400" spc="295" dirty="0">
                <a:solidFill>
                  <a:srgbClr val="68685F"/>
                </a:solidFill>
                <a:latin typeface="Times New Roman"/>
                <a:cs typeface="Times New Roman"/>
              </a:rPr>
              <a:t>1/</a:t>
            </a:r>
            <a:endParaRPr sz="400" dirty="0">
              <a:latin typeface="Times New Roman"/>
              <a:cs typeface="Times New Roman"/>
            </a:endParaRPr>
          </a:p>
          <a:p>
            <a:pPr>
              <a:lnSpc>
                <a:spcPct val="100000"/>
              </a:lnSpc>
              <a:spcBef>
                <a:spcPts val="85"/>
              </a:spcBef>
            </a:pPr>
            <a:endParaRPr sz="400" dirty="0">
              <a:latin typeface="Times New Roman"/>
              <a:cs typeface="Times New Roman"/>
            </a:endParaRPr>
          </a:p>
          <a:p>
            <a:pPr marL="848994" algn="ctr">
              <a:lnSpc>
                <a:spcPct val="100000"/>
              </a:lnSpc>
            </a:pPr>
            <a:r>
              <a:rPr sz="5900" b="1" spc="665" dirty="0">
                <a:solidFill>
                  <a:srgbClr val="717778"/>
                </a:solidFill>
                <a:latin typeface="Agency FB"/>
                <a:cs typeface="Agency FB"/>
              </a:rPr>
              <a:t>ii</a:t>
            </a:r>
            <a:endParaRPr sz="5900" dirty="0">
              <a:latin typeface="Agency FB"/>
              <a:cs typeface="Agency FB"/>
            </a:endParaRPr>
          </a:p>
        </p:txBody>
      </p:sp>
      <p:sp>
        <p:nvSpPr>
          <p:cNvPr id="3" name="object 3"/>
          <p:cNvSpPr txBox="1"/>
          <p:nvPr/>
        </p:nvSpPr>
        <p:spPr>
          <a:xfrm>
            <a:off x="3615309" y="4861382"/>
            <a:ext cx="250825" cy="177800"/>
          </a:xfrm>
          <a:prstGeom prst="rect">
            <a:avLst/>
          </a:prstGeom>
        </p:spPr>
        <p:txBody>
          <a:bodyPr vert="horz" wrap="square" lIns="0" tIns="12700" rIns="0" bIns="0" rtlCol="0">
            <a:spAutoFit/>
          </a:bodyPr>
          <a:lstStyle/>
          <a:p>
            <a:pPr marL="12700">
              <a:lnSpc>
                <a:spcPct val="100000"/>
              </a:lnSpc>
              <a:spcBef>
                <a:spcPts val="100"/>
              </a:spcBef>
            </a:pPr>
            <a:r>
              <a:rPr sz="1000" spc="825" dirty="0">
                <a:solidFill>
                  <a:srgbClr val="6F6B6B"/>
                </a:solidFill>
                <a:latin typeface="Times New Roman"/>
                <a:cs typeface="Times New Roman"/>
              </a:rPr>
              <a:t>�</a:t>
            </a:r>
            <a:endParaRPr sz="1000">
              <a:latin typeface="Times New Roman"/>
              <a:cs typeface="Times New Roman"/>
            </a:endParaRPr>
          </a:p>
        </p:txBody>
      </p:sp>
      <p:sp>
        <p:nvSpPr>
          <p:cNvPr id="4" name="object 4"/>
          <p:cNvSpPr txBox="1"/>
          <p:nvPr/>
        </p:nvSpPr>
        <p:spPr>
          <a:xfrm>
            <a:off x="972819"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45" dirty="0">
                <a:solidFill>
                  <a:srgbClr val="1C1C1C"/>
                </a:solidFill>
                <a:latin typeface="Avenir Next LT Pro" panose="020B0504020202020204" pitchFamily="34" charset="0"/>
                <a:cs typeface="Cambria"/>
              </a:rPr>
              <a:t>$799,990</a:t>
            </a:r>
          </a:p>
        </p:txBody>
      </p:sp>
      <p:sp>
        <p:nvSpPr>
          <p:cNvPr id="5" name="object 5"/>
          <p:cNvSpPr txBox="1"/>
          <p:nvPr/>
        </p:nvSpPr>
        <p:spPr>
          <a:xfrm>
            <a:off x="2310383" y="6982155"/>
            <a:ext cx="51435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1C1C1C"/>
                </a:solidFill>
                <a:latin typeface="Avenir Next LT Pro" panose="020B0504020202020204" pitchFamily="34" charset="0"/>
                <a:cs typeface="Myriad Pro Cond"/>
              </a:rPr>
              <a:t>3</a:t>
            </a:r>
            <a:r>
              <a:rPr sz="1200" spc="215" dirty="0">
                <a:solidFill>
                  <a:srgbClr val="1C1C1C"/>
                </a:solidFill>
                <a:latin typeface="Avenir Next LT Pro" panose="020B0504020202020204" pitchFamily="34" charset="0"/>
                <a:cs typeface="Myriad Pro Cond"/>
              </a:rPr>
              <a:t> </a:t>
            </a:r>
            <a:r>
              <a:rPr sz="1200" spc="-60" dirty="0">
                <a:solidFill>
                  <a:srgbClr val="1C1C1C"/>
                </a:solidFill>
                <a:latin typeface="Avenir Next LT Pro" panose="020B0504020202020204" pitchFamily="34" charset="0"/>
                <a:cs typeface="Cambria"/>
              </a:rPr>
              <a:t>BED</a:t>
            </a:r>
            <a:endParaRPr sz="1200" dirty="0">
              <a:latin typeface="Avenir Next LT Pro" panose="020B0504020202020204" pitchFamily="34" charset="0"/>
              <a:cs typeface="Cambria"/>
            </a:endParaRPr>
          </a:p>
        </p:txBody>
      </p:sp>
      <p:sp>
        <p:nvSpPr>
          <p:cNvPr id="6" name="object 6"/>
          <p:cNvSpPr txBox="1"/>
          <p:nvPr/>
        </p:nvSpPr>
        <p:spPr>
          <a:xfrm>
            <a:off x="3412324"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1D1D1D"/>
                </a:solidFill>
                <a:latin typeface="Avenir Next LT Pro" panose="020B0504020202020204" pitchFamily="34" charset="0"/>
                <a:cs typeface="Verdana"/>
              </a:rPr>
              <a:t>2 </a:t>
            </a:r>
            <a:r>
              <a:rPr sz="1200" spc="-10" dirty="0">
                <a:solidFill>
                  <a:srgbClr val="1D1D1D"/>
                </a:solidFill>
                <a:latin typeface="Avenir Next LT Pro" panose="020B0504020202020204" pitchFamily="34" charset="0"/>
                <a:cs typeface="Verdana"/>
              </a:rPr>
              <a:t>BATH</a:t>
            </a:r>
            <a:endParaRPr sz="1200" dirty="0">
              <a:latin typeface="Avenir Next LT Pro" panose="020B0504020202020204" pitchFamily="34" charset="0"/>
              <a:cs typeface="Verdana"/>
            </a:endParaRPr>
          </a:p>
        </p:txBody>
      </p:sp>
      <p:sp>
        <p:nvSpPr>
          <p:cNvPr id="7" name="object 7"/>
          <p:cNvSpPr txBox="1"/>
          <p:nvPr/>
        </p:nvSpPr>
        <p:spPr>
          <a:xfrm>
            <a:off x="4522304" y="6982155"/>
            <a:ext cx="104013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5" dirty="0">
                <a:solidFill>
                  <a:srgbClr val="1B1C1C"/>
                </a:solidFill>
                <a:latin typeface="Avenir Next LT Pro" panose="020B0504020202020204" pitchFamily="34" charset="0"/>
                <a:cs typeface="Cambria"/>
              </a:rPr>
              <a:t>1,878</a:t>
            </a:r>
            <a:r>
              <a:rPr sz="1200" spc="-6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SQ_FT</a:t>
            </a:r>
            <a:endParaRPr sz="1200" dirty="0">
              <a:latin typeface="Avenir Next LT Pro" panose="020B0504020202020204" pitchFamily="34" charset="0"/>
              <a:cs typeface="Cambria"/>
            </a:endParaRPr>
          </a:p>
        </p:txBody>
      </p:sp>
      <p:sp>
        <p:nvSpPr>
          <p:cNvPr id="8" name="object 8"/>
          <p:cNvSpPr txBox="1"/>
          <p:nvPr/>
        </p:nvSpPr>
        <p:spPr>
          <a:xfrm>
            <a:off x="5815457" y="6982155"/>
            <a:ext cx="949960" cy="197490"/>
          </a:xfrm>
          <a:prstGeom prst="rect">
            <a:avLst/>
          </a:prstGeom>
        </p:spPr>
        <p:txBody>
          <a:bodyPr vert="horz" wrap="square" lIns="0" tIns="12700" rIns="0" bIns="0" rtlCol="0">
            <a:spAutoFit/>
          </a:bodyPr>
          <a:lstStyle/>
          <a:p>
            <a:pPr marL="12700" algn="ctr">
              <a:lnSpc>
                <a:spcPct val="100000"/>
              </a:lnSpc>
              <a:spcBef>
                <a:spcPts val="100"/>
              </a:spcBef>
            </a:pPr>
            <a:r>
              <a:rPr sz="1200" spc="-114" dirty="0">
                <a:solidFill>
                  <a:srgbClr val="1B1C1C"/>
                </a:solidFill>
                <a:latin typeface="Avenir Next LT Pro" panose="020B0504020202020204" pitchFamily="34" charset="0"/>
                <a:cs typeface="Cambria"/>
              </a:rPr>
              <a:t>0.</a:t>
            </a:r>
            <a:r>
              <a:rPr lang="en-US" sz="1200" spc="-114" dirty="0">
                <a:solidFill>
                  <a:srgbClr val="1B1C1C"/>
                </a:solidFill>
                <a:latin typeface="Avenir Next LT Pro" panose="020B0504020202020204" pitchFamily="34" charset="0"/>
                <a:cs typeface="Cambria"/>
              </a:rPr>
              <a:t>34</a:t>
            </a:r>
            <a:r>
              <a:rPr sz="1200" spc="30" dirty="0">
                <a:solidFill>
                  <a:srgbClr val="1B1C1C"/>
                </a:solidFill>
                <a:latin typeface="Avenir Next LT Pro" panose="020B0504020202020204" pitchFamily="34" charset="0"/>
                <a:cs typeface="Cambria"/>
              </a:rPr>
              <a:t> </a:t>
            </a:r>
            <a:r>
              <a:rPr sz="1200" spc="-20" dirty="0">
                <a:solidFill>
                  <a:srgbClr val="1B1C1C"/>
                </a:solidFill>
                <a:latin typeface="Avenir Next LT Pro" panose="020B0504020202020204" pitchFamily="34" charset="0"/>
                <a:cs typeface="Cambria"/>
              </a:rPr>
              <a:t>ACRES</a:t>
            </a:r>
            <a:endParaRPr sz="1200" dirty="0">
              <a:latin typeface="Avenir Next LT Pro" panose="020B0504020202020204" pitchFamily="34" charset="0"/>
              <a:cs typeface="Cambria"/>
            </a:endParaRPr>
          </a:p>
        </p:txBody>
      </p:sp>
      <p:sp>
        <p:nvSpPr>
          <p:cNvPr id="9" name="object 9"/>
          <p:cNvSpPr txBox="1"/>
          <p:nvPr/>
        </p:nvSpPr>
        <p:spPr>
          <a:xfrm>
            <a:off x="97281" y="7342708"/>
            <a:ext cx="4996815" cy="2523768"/>
          </a:xfrm>
          <a:prstGeom prst="rect">
            <a:avLst/>
          </a:prstGeom>
        </p:spPr>
        <p:txBody>
          <a:bodyPr vert="horz" wrap="square" lIns="0" tIns="12700" rIns="0" bIns="0" rtlCol="0">
            <a:spAutoFit/>
          </a:bodyPr>
          <a:lstStyle/>
          <a:p>
            <a:pPr algn="ctr">
              <a:lnSpc>
                <a:spcPct val="100000"/>
              </a:lnSpc>
              <a:spcBef>
                <a:spcPts val="100"/>
              </a:spcBef>
            </a:pPr>
            <a:r>
              <a:rPr lang="en-US" sz="8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Stunning, complete top to bottom renovation on this fully transformed brick ranch on a huge corner lot in the desirable Lawton Bluff neighborhood off Harbor View Rd., in the heart of James Island. Convenient to downtown Charleston, Folly Beach, and many great restaurants, shopping, grocery stores and more. This home has 3 bedrooms, 2 full bathrooms, and almost 1900 sf of space. New ROOF, New HVAC and ductwork, New Windows, New Electrical, New plumbing, New flooring, New kitchen cabinetry and quartz counters and stainless appliances, New bathrooms with LVP flooring, custom cabinetry, and more! This house is completely modernized and ready for its new owners. On a 0.34 acre corner lot with no HOA, bring on the boats and toys. There is a two-car garage with new garage door and opener. The fenced-in backyard has a patio and French doors leading into the large family room. Recessed can lighting throughout the main living spaces. Lots of natural light. Den features a wood-burning fireplace. Real oak wood floors throughout most of the home except bathrooms with LVP. Laundry room off the kitchen makes a great mudroom from the garage. The primary suite is sure to impress with large custom tile shower, dual sink vanity, and a huge walk-in closet (hard to find on brick ranches). Come check this out today.</a:t>
            </a:r>
          </a:p>
          <a:p>
            <a:pPr algn="ctr">
              <a:lnSpc>
                <a:spcPct val="100000"/>
              </a:lnSpc>
              <a:spcBef>
                <a:spcPts val="100"/>
              </a:spcBef>
            </a:pPr>
            <a:endParaRPr lang="en-US" sz="8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endParaRPr>
          </a:p>
          <a:p>
            <a:pPr algn="ctr">
              <a:lnSpc>
                <a:spcPct val="100000"/>
              </a:lnSpc>
              <a:spcBef>
                <a:spcPts val="100"/>
              </a:spcBef>
            </a:pPr>
            <a:r>
              <a:rPr lang="en-US" sz="8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hlinkClick r:id="rId2"/>
              </a:rPr>
              <a:t>Take a video tour</a:t>
            </a:r>
            <a:endParaRPr lang="en-US" sz="8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endParaRPr>
          </a:p>
        </p:txBody>
      </p:sp>
      <p:sp>
        <p:nvSpPr>
          <p:cNvPr id="10" name="object 10"/>
          <p:cNvSpPr txBox="1"/>
          <p:nvPr/>
        </p:nvSpPr>
        <p:spPr>
          <a:xfrm>
            <a:off x="5692775" y="9644583"/>
            <a:ext cx="1383665" cy="170180"/>
          </a:xfrm>
          <a:prstGeom prst="rect">
            <a:avLst/>
          </a:prstGeom>
        </p:spPr>
        <p:txBody>
          <a:bodyPr vert="horz" wrap="square" lIns="0" tIns="12700" rIns="0" bIns="0" rtlCol="0">
            <a:spAutoFit/>
          </a:bodyPr>
          <a:lstStyle/>
          <a:p>
            <a:pPr marL="12700">
              <a:lnSpc>
                <a:spcPct val="100000"/>
              </a:lnSpc>
              <a:spcBef>
                <a:spcPts val="100"/>
              </a:spcBef>
            </a:pPr>
            <a:r>
              <a:rPr sz="950" spc="175" dirty="0">
                <a:solidFill>
                  <a:srgbClr val="2B2B2B"/>
                </a:solidFill>
                <a:latin typeface="Calibri"/>
                <a:cs typeface="Calibri"/>
              </a:rPr>
              <a:t>SCOTT</a:t>
            </a:r>
            <a:r>
              <a:rPr sz="950" spc="140" dirty="0">
                <a:solidFill>
                  <a:srgbClr val="2B2B2B"/>
                </a:solidFill>
                <a:latin typeface="Calibri"/>
                <a:cs typeface="Calibri"/>
              </a:rPr>
              <a:t> </a:t>
            </a:r>
            <a:r>
              <a:rPr sz="950" spc="125" dirty="0">
                <a:solidFill>
                  <a:srgbClr val="2B2B2B"/>
                </a:solidFill>
                <a:latin typeface="Calibri"/>
                <a:cs typeface="Calibri"/>
              </a:rPr>
              <a:t>BASKIN</a:t>
            </a:r>
            <a:r>
              <a:rPr sz="950" spc="105" dirty="0">
                <a:solidFill>
                  <a:srgbClr val="2B2B2B"/>
                </a:solidFill>
                <a:latin typeface="Calibri"/>
                <a:cs typeface="Calibri"/>
              </a:rPr>
              <a:t> </a:t>
            </a:r>
            <a:r>
              <a:rPr sz="950" spc="145" dirty="0">
                <a:solidFill>
                  <a:srgbClr val="2B2B2B"/>
                </a:solidFill>
                <a:latin typeface="Calibri"/>
                <a:cs typeface="Calibri"/>
              </a:rPr>
              <a:t>TEAM</a:t>
            </a:r>
            <a:endParaRPr sz="950">
              <a:latin typeface="Calibri"/>
              <a:cs typeface="Calibri"/>
            </a:endParaRPr>
          </a:p>
        </p:txBody>
      </p:sp>
      <p:sp>
        <p:nvSpPr>
          <p:cNvPr id="14" name="Rectangle 13">
            <a:extLst>
              <a:ext uri="{FF2B5EF4-FFF2-40B4-BE49-F238E27FC236}">
                <a16:creationId xmlns:a16="http://schemas.microsoft.com/office/drawing/2014/main" id="{E5065A8D-C081-2EAE-7E44-87FC868F26D5}"/>
              </a:ext>
            </a:extLst>
          </p:cNvPr>
          <p:cNvSpPr/>
          <p:nvPr/>
        </p:nvSpPr>
        <p:spPr>
          <a:xfrm>
            <a:off x="0" y="0"/>
            <a:ext cx="7772400" cy="615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F77512-AD66-5D29-F840-7C09AA8FB26D}"/>
              </a:ext>
            </a:extLst>
          </p:cNvPr>
          <p:cNvSpPr txBox="1"/>
          <p:nvPr/>
        </p:nvSpPr>
        <p:spPr>
          <a:xfrm>
            <a:off x="1302804" y="1468356"/>
            <a:ext cx="5166799" cy="369332"/>
          </a:xfrm>
          <a:prstGeom prst="rect">
            <a:avLst/>
          </a:prstGeom>
          <a:noFill/>
        </p:spPr>
        <p:txBody>
          <a:bodyPr wrap="none" rtlCol="0">
            <a:spAutoFit/>
          </a:bodyPr>
          <a:lstStyle/>
          <a:p>
            <a:pPr algn="ctr"/>
            <a:r>
              <a:rPr lang="en-US" dirty="0">
                <a:latin typeface="Avenir Next LT Pro" panose="020B0504020202020204" pitchFamily="34" charset="0"/>
              </a:rPr>
              <a:t>841 Weir Street | Lawton Bluff | MLS# 24026726</a:t>
            </a:r>
          </a:p>
        </p:txBody>
      </p:sp>
      <p:sp>
        <p:nvSpPr>
          <p:cNvPr id="13" name="TextBox 12">
            <a:extLst>
              <a:ext uri="{FF2B5EF4-FFF2-40B4-BE49-F238E27FC236}">
                <a16:creationId xmlns:a16="http://schemas.microsoft.com/office/drawing/2014/main" id="{03E0B940-AF1D-8DEC-DAED-824AA5D261BD}"/>
              </a:ext>
            </a:extLst>
          </p:cNvPr>
          <p:cNvSpPr txBox="1"/>
          <p:nvPr/>
        </p:nvSpPr>
        <p:spPr>
          <a:xfrm>
            <a:off x="921286" y="-101182"/>
            <a:ext cx="5929828" cy="1569660"/>
          </a:xfrm>
          <a:prstGeom prst="rect">
            <a:avLst/>
          </a:prstGeom>
          <a:noFill/>
        </p:spPr>
        <p:txBody>
          <a:bodyPr wrap="none" rtlCol="0">
            <a:spAutoFit/>
          </a:bodyPr>
          <a:lstStyle/>
          <a:p>
            <a:r>
              <a:rPr lang="en-US" sz="9600" dirty="0">
                <a:latin typeface="P22 Marcel Script Pro" panose="02000000000000000000" pitchFamily="50" charset="0"/>
              </a:rPr>
              <a:t>Recently Renovated</a:t>
            </a:r>
          </a:p>
        </p:txBody>
      </p:sp>
      <p:pic>
        <p:nvPicPr>
          <p:cNvPr id="16" name="Picture 15">
            <a:extLst>
              <a:ext uri="{FF2B5EF4-FFF2-40B4-BE49-F238E27FC236}">
                <a16:creationId xmlns:a16="http://schemas.microsoft.com/office/drawing/2014/main" id="{0BB338C7-2BE5-A6C4-9C54-5EF42D1157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92775" y="7342708"/>
            <a:ext cx="1383665" cy="1355992"/>
          </a:xfrm>
          <a:prstGeom prst="ellipse">
            <a:avLst/>
          </a:prstGeom>
        </p:spPr>
      </p:pic>
      <p:pic>
        <p:nvPicPr>
          <p:cNvPr id="18" name="Picture 17">
            <a:extLst>
              <a:ext uri="{FF2B5EF4-FFF2-40B4-BE49-F238E27FC236}">
                <a16:creationId xmlns:a16="http://schemas.microsoft.com/office/drawing/2014/main" id="{9A0BA4D6-1048-23EE-315A-36DF33180EAA}"/>
              </a:ext>
            </a:extLst>
          </p:cNvPr>
          <p:cNvPicPr>
            <a:picLocks noChangeAspect="1"/>
          </p:cNvPicPr>
          <p:nvPr/>
        </p:nvPicPr>
        <p:blipFill>
          <a:blip r:embed="rId4">
            <a:extLst>
              <a:ext uri="{28A0092B-C50C-407E-A947-70E740481C1C}">
                <a14:useLocalDpi xmlns:a14="http://schemas.microsoft.com/office/drawing/2010/main" val="0"/>
              </a:ext>
            </a:extLst>
          </a:blip>
          <a:srcRect t="28805" b="15047"/>
          <a:stretch/>
        </p:blipFill>
        <p:spPr>
          <a:xfrm>
            <a:off x="310609" y="2060574"/>
            <a:ext cx="7162831" cy="2683995"/>
          </a:xfrm>
          <a:prstGeom prst="rect">
            <a:avLst/>
          </a:prstGeom>
        </p:spPr>
      </p:pic>
      <p:pic>
        <p:nvPicPr>
          <p:cNvPr id="20" name="Picture 19">
            <a:extLst>
              <a:ext uri="{FF2B5EF4-FFF2-40B4-BE49-F238E27FC236}">
                <a16:creationId xmlns:a16="http://schemas.microsoft.com/office/drawing/2014/main" id="{52944B89-E416-EDC3-3BB9-717E67B395F6}"/>
              </a:ext>
            </a:extLst>
          </p:cNvPr>
          <p:cNvPicPr>
            <a:picLocks noChangeAspect="1"/>
          </p:cNvPicPr>
          <p:nvPr/>
        </p:nvPicPr>
        <p:blipFill>
          <a:blip r:embed="rId5" cstate="print">
            <a:extLst>
              <a:ext uri="{28A0092B-C50C-407E-A947-70E740481C1C}">
                <a14:useLocalDpi xmlns:a14="http://schemas.microsoft.com/office/drawing/2010/main" val="0"/>
              </a:ext>
            </a:extLst>
          </a:blip>
          <a:srcRect t="21350" b="21350"/>
          <a:stretch/>
        </p:blipFill>
        <p:spPr>
          <a:xfrm>
            <a:off x="310610" y="4803776"/>
            <a:ext cx="3549682" cy="1355992"/>
          </a:xfrm>
          <a:prstGeom prst="rect">
            <a:avLst/>
          </a:prstGeom>
        </p:spPr>
      </p:pic>
      <p:pic>
        <p:nvPicPr>
          <p:cNvPr id="22" name="Picture 21">
            <a:extLst>
              <a:ext uri="{FF2B5EF4-FFF2-40B4-BE49-F238E27FC236}">
                <a16:creationId xmlns:a16="http://schemas.microsoft.com/office/drawing/2014/main" id="{6CD57CCC-2883-41E4-0FA4-1994BCA4D9F5}"/>
              </a:ext>
            </a:extLst>
          </p:cNvPr>
          <p:cNvPicPr>
            <a:picLocks noChangeAspect="1"/>
          </p:cNvPicPr>
          <p:nvPr/>
        </p:nvPicPr>
        <p:blipFill>
          <a:blip r:embed="rId6" cstate="print">
            <a:extLst>
              <a:ext uri="{28A0092B-C50C-407E-A947-70E740481C1C}">
                <a14:useLocalDpi xmlns:a14="http://schemas.microsoft.com/office/drawing/2010/main" val="0"/>
              </a:ext>
            </a:extLst>
          </a:blip>
          <a:srcRect t="24302" b="18526"/>
          <a:stretch/>
        </p:blipFill>
        <p:spPr>
          <a:xfrm>
            <a:off x="3912109" y="4803776"/>
            <a:ext cx="3561332" cy="1355992"/>
          </a:xfrm>
          <a:prstGeom prst="rect">
            <a:avLst/>
          </a:prstGeom>
        </p:spPr>
      </p:pic>
      <p:sp>
        <p:nvSpPr>
          <p:cNvPr id="23" name="TextBox 22">
            <a:extLst>
              <a:ext uri="{FF2B5EF4-FFF2-40B4-BE49-F238E27FC236}">
                <a16:creationId xmlns:a16="http://schemas.microsoft.com/office/drawing/2014/main" id="{8E963D94-297E-692C-B7CC-F9E87F5D3506}"/>
              </a:ext>
            </a:extLst>
          </p:cNvPr>
          <p:cNvSpPr txBox="1"/>
          <p:nvPr/>
        </p:nvSpPr>
        <p:spPr>
          <a:xfrm>
            <a:off x="5181601" y="8842375"/>
            <a:ext cx="2493518" cy="1046440"/>
          </a:xfrm>
          <a:prstGeom prst="rect">
            <a:avLst/>
          </a:prstGeom>
          <a:solidFill>
            <a:schemeClr val="bg1"/>
          </a:solidFill>
        </p:spPr>
        <p:txBody>
          <a:bodyPr wrap="square" rtlCol="0">
            <a:spAutoFit/>
          </a:bodyPr>
          <a:lstStyle/>
          <a:p>
            <a:pPr algn="ctr"/>
            <a:r>
              <a:rPr lang="en-US" sz="2800" b="1" dirty="0">
                <a:latin typeface="Rastanty Cortez" panose="02000506000000020003" pitchFamily="2" charset="0"/>
              </a:rPr>
              <a:t>Scott Baskin</a:t>
            </a:r>
          </a:p>
          <a:p>
            <a:pPr algn="ctr"/>
            <a:r>
              <a:rPr lang="en-US" sz="1400" dirty="0">
                <a:latin typeface="Avenir Next LT Pro Light" panose="020B0304020202020204" pitchFamily="34" charset="0"/>
                <a:ea typeface="Calibri" panose="020F0502020204030204" pitchFamily="34" charset="0"/>
                <a:cs typeface="Calibri" panose="020F0502020204030204" pitchFamily="34" charset="0"/>
              </a:rPr>
              <a:t>THE SCOTT BASKIN TEAM</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843-324-4139</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scott@explorecharlestonrealestate.com</a:t>
            </a:r>
          </a:p>
        </p:txBody>
      </p:sp>
      <p:cxnSp>
        <p:nvCxnSpPr>
          <p:cNvPr id="26" name="Straight Connector 25">
            <a:extLst>
              <a:ext uri="{FF2B5EF4-FFF2-40B4-BE49-F238E27FC236}">
                <a16:creationId xmlns:a16="http://schemas.microsoft.com/office/drawing/2014/main" id="{82185992-597A-6177-4678-57D8EF2E316D}"/>
              </a:ext>
            </a:extLst>
          </p:cNvPr>
          <p:cNvCxnSpPr/>
          <p:nvPr/>
        </p:nvCxnSpPr>
        <p:spPr>
          <a:xfrm>
            <a:off x="5181600" y="7562637"/>
            <a:ext cx="0" cy="2304623"/>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C116436-65F9-7B6E-0ABD-E389E40F9B70}"/>
              </a:ext>
            </a:extLst>
          </p:cNvPr>
          <p:cNvSpPr txBox="1"/>
          <p:nvPr/>
        </p:nvSpPr>
        <p:spPr>
          <a:xfrm>
            <a:off x="583852" y="1884639"/>
            <a:ext cx="6604692" cy="307777"/>
          </a:xfrm>
          <a:prstGeom prst="rect">
            <a:avLst/>
          </a:prstGeom>
          <a:solidFill>
            <a:schemeClr val="accent5"/>
          </a:solidFill>
        </p:spPr>
        <p:txBody>
          <a:bodyPr wrap="none" rtlCol="0">
            <a:spAutoFit/>
          </a:bodyPr>
          <a:lstStyle/>
          <a:p>
            <a:pPr algn="ctr"/>
            <a:r>
              <a:rPr lang="en-US" sz="1400" b="1" dirty="0">
                <a:solidFill>
                  <a:schemeClr val="bg1"/>
                </a:solidFill>
                <a:latin typeface="Avenir Next LT Pro" panose="020B0504020202020204" pitchFamily="34" charset="0"/>
              </a:rPr>
              <a:t>OFFERING BUYER AGENT COMPENSATION | GREAT LOCATION | NO HOA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TotalTime>
  <Words>322</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Agency FB</vt:lpstr>
      <vt:lpstr>Arial</vt:lpstr>
      <vt:lpstr>Avenir Next LT Pro</vt:lpstr>
      <vt:lpstr>Avenir Next LT Pro Light</vt:lpstr>
      <vt:lpstr>Calibri</vt:lpstr>
      <vt:lpstr>P22 Marcel Script Pro</vt:lpstr>
      <vt:lpstr>Rastanty Cortez</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 Thomas Price</cp:lastModifiedBy>
  <cp:revision>5</cp:revision>
  <dcterms:created xsi:type="dcterms:W3CDTF">2024-10-10T14:14:31Z</dcterms:created>
  <dcterms:modified xsi:type="dcterms:W3CDTF">2024-10-31T14:38:05Z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Adobe Acrobat 22.1</vt:lpwstr>
  </property>
  <property fmtid="{D5CDD505-2E9C-101B-9397-08002B2CF9AE}" pid="4" name="LastSaved">
    <vt:filetime>2024-10-10T00:00:00Z</vt:filetime>
  </property>
  <property fmtid="{D5CDD505-2E9C-101B-9397-08002B2CF9AE}" pid="5" name="Producer">
    <vt:lpwstr>Adobe Acrobat 22.1 Image Conversion Plug-in</vt:lpwstr>
  </property>
</Properties>
</file>