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8509CA75-CAF6-4563-9C09-3EAA91F551D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70026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9CA75-CAF6-4563-9C09-3EAA91F551D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1284505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9CA75-CAF6-4563-9C09-3EAA91F551D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2284500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09CA75-CAF6-4563-9C09-3EAA91F551D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164366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09CA75-CAF6-4563-9C09-3EAA91F551DF}" type="datetimeFigureOut">
              <a:rPr lang="en-US" smtClean="0"/>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40262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09CA75-CAF6-4563-9C09-3EAA91F551DF}"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2752247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09CA75-CAF6-4563-9C09-3EAA91F551DF}" type="datetimeFigureOut">
              <a:rPr lang="en-US" smtClean="0"/>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413176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09CA75-CAF6-4563-9C09-3EAA91F551DF}" type="datetimeFigureOut">
              <a:rPr lang="en-US" smtClean="0"/>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221370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9CA75-CAF6-4563-9C09-3EAA91F551DF}" type="datetimeFigureOut">
              <a:rPr lang="en-US" smtClean="0"/>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10684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8509CA75-CAF6-4563-9C09-3EAA91F551DF}"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306332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6"/>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8509CA75-CAF6-4563-9C09-3EAA91F551DF}" type="datetimeFigureOut">
              <a:rPr lang="en-US" smtClean="0"/>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829766-5824-4917-9018-0DFFB849E3AE}" type="slidenum">
              <a:rPr lang="en-US" smtClean="0"/>
              <a:t>‹#›</a:t>
            </a:fld>
            <a:endParaRPr lang="en-US"/>
          </a:p>
        </p:txBody>
      </p:sp>
    </p:spTree>
    <p:extLst>
      <p:ext uri="{BB962C8B-B14F-4D97-AF65-F5344CB8AC3E}">
        <p14:creationId xmlns:p14="http://schemas.microsoft.com/office/powerpoint/2010/main" val="162171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8509CA75-CAF6-4563-9C09-3EAA91F551DF}" type="datetimeFigureOut">
              <a:rPr lang="en-US" smtClean="0"/>
              <a:t>9/5/2018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E829766-5824-4917-9018-0DFFB849E3AE}" type="slidenum">
              <a:rPr lang="en-US" smtClean="0"/>
              <a:t>‹#›</a:t>
            </a:fld>
            <a:endParaRPr lang="en-US"/>
          </a:p>
        </p:txBody>
      </p:sp>
    </p:spTree>
    <p:extLst>
      <p:ext uri="{BB962C8B-B14F-4D97-AF65-F5344CB8AC3E}">
        <p14:creationId xmlns:p14="http://schemas.microsoft.com/office/powerpoint/2010/main" val="2226500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 y="8573"/>
            <a:ext cx="7772399" cy="17759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sz="3200" b="1" i="1" dirty="0">
                <a:effectLst>
                  <a:outerShdw blurRad="38100" dist="38100" dir="2700000" algn="tl">
                    <a:srgbClr val="000000">
                      <a:alpha val="43137"/>
                    </a:srgbClr>
                  </a:outerShdw>
                </a:effectLst>
                <a:latin typeface="Times New Roman" panose="02020603050405020304" pitchFamily="18" charset="0"/>
              </a:rPr>
              <a:t>New On The Market</a:t>
            </a:r>
          </a:p>
          <a:p>
            <a:pPr lvl="0" algn="ctr" eaLnBrk="0" fontAlgn="base" hangingPunct="0">
              <a:spcBef>
                <a:spcPct val="0"/>
              </a:spcBef>
              <a:spcAft>
                <a:spcPct val="0"/>
              </a:spcAft>
            </a:pPr>
            <a:endParaRPr lang="en-US" altLang="en-US" sz="2800" b="1" i="1" dirty="0">
              <a:effectLst>
                <a:outerShdw blurRad="38100" dist="38100" dir="2700000" algn="tl">
                  <a:srgbClr val="000000">
                    <a:alpha val="43137"/>
                  </a:srgbClr>
                </a:outerShdw>
              </a:effectLst>
              <a:latin typeface="Times New Roman" panose="02020603050405020304" pitchFamily="18" charset="0"/>
            </a:endParaRPr>
          </a:p>
          <a:p>
            <a:pPr lvl="0" algn="ctr" eaLnBrk="0" fontAlgn="base" hangingPunct="0">
              <a:spcBef>
                <a:spcPct val="0"/>
              </a:spcBef>
              <a:spcAft>
                <a:spcPct val="0"/>
              </a:spcAft>
            </a:pPr>
            <a:r>
              <a:rPr lang="en-US" altLang="en-US" sz="2400" b="1" i="1" dirty="0">
                <a:effectLst>
                  <a:outerShdw blurRad="38100" dist="38100" dir="2700000" algn="tl">
                    <a:srgbClr val="000000">
                      <a:alpha val="43137"/>
                    </a:srgbClr>
                  </a:outerShdw>
                </a:effectLst>
                <a:latin typeface="Times New Roman" panose="02020603050405020304" pitchFamily="18" charset="0"/>
              </a:rPr>
              <a:t>Open House This Weekend</a:t>
            </a:r>
          </a:p>
          <a:p>
            <a:pPr lvl="0" algn="ctr" eaLnBrk="0" fontAlgn="base" hangingPunct="0">
              <a:spcBef>
                <a:spcPct val="0"/>
              </a:spcBef>
              <a:spcAft>
                <a:spcPct val="0"/>
              </a:spcAft>
            </a:pPr>
            <a:r>
              <a:rPr lang="en-US" altLang="en-US" sz="2400" b="1" i="1" dirty="0">
                <a:effectLst>
                  <a:outerShdw blurRad="38100" dist="38100" dir="2700000" algn="tl">
                    <a:srgbClr val="000000">
                      <a:alpha val="43137"/>
                    </a:srgbClr>
                  </a:outerShdw>
                </a:effectLst>
                <a:latin typeface="Times New Roman" panose="02020603050405020304" pitchFamily="18" charset="0"/>
              </a:rPr>
              <a:t>12-4 Saturday &amp; Sunday</a:t>
            </a:r>
            <a:endParaRPr lang="en-US" altLang="en-US" sz="2800" b="1" i="1" dirty="0">
              <a:effectLst>
                <a:outerShdw blurRad="38100" dist="38100" dir="2700000" algn="tl">
                  <a:srgbClr val="000000">
                    <a:alpha val="43137"/>
                  </a:srgbClr>
                </a:outerShdw>
              </a:effectLst>
              <a:latin typeface="Times New Roman" panose="02020603050405020304" pitchFamily="18" charset="0"/>
            </a:endParaRPr>
          </a:p>
        </p:txBody>
      </p:sp>
      <p:sp>
        <p:nvSpPr>
          <p:cNvPr id="5" name="Text Box 4"/>
          <p:cNvSpPr txBox="1">
            <a:spLocks noChangeArrowheads="1"/>
          </p:cNvSpPr>
          <p:nvPr/>
        </p:nvSpPr>
        <p:spPr bwMode="auto">
          <a:xfrm>
            <a:off x="1" y="9042400"/>
            <a:ext cx="7772400" cy="9906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sz="1400" b="1" dirty="0">
                <a:effectLst>
                  <a:outerShdw blurRad="38100" dist="38100" dir="2700000" algn="tl">
                    <a:srgbClr val="000000">
                      <a:alpha val="43137"/>
                    </a:srgbClr>
                  </a:outerShdw>
                </a:effectLst>
                <a:latin typeface="Times New Roman" panose="02020603050405020304" pitchFamily="18" charset="0"/>
              </a:rPr>
              <a:t>Linda </a:t>
            </a:r>
            <a:r>
              <a:rPr lang="en-US" altLang="en-US" sz="1400" b="1" dirty="0" err="1">
                <a:effectLst>
                  <a:outerShdw blurRad="38100" dist="38100" dir="2700000" algn="tl">
                    <a:srgbClr val="000000">
                      <a:alpha val="43137"/>
                    </a:srgbClr>
                  </a:outerShdw>
                </a:effectLst>
                <a:latin typeface="Times New Roman" panose="02020603050405020304" pitchFamily="18" charset="0"/>
              </a:rPr>
              <a:t>Kammel</a:t>
            </a:r>
            <a:br>
              <a:rPr kumimoji="0" lang="en-US" altLang="en-US" sz="1400" b="1" i="0" u="none" strike="noStrike" cap="none" normalizeH="0" baseline="0" dirty="0">
                <a:ln>
                  <a:noFill/>
                </a:ln>
                <a:effectLst>
                  <a:outerShdw blurRad="38100" dist="38100" dir="2700000" algn="tl">
                    <a:srgbClr val="000000">
                      <a:alpha val="43137"/>
                    </a:srgbClr>
                  </a:outerShdw>
                </a:effectLst>
                <a:latin typeface="Times New Roman" panose="02020603050405020304" pitchFamily="18" charset="0"/>
              </a:rPr>
            </a:br>
            <a:r>
              <a:rPr lang="en-US" altLang="en-US" sz="1200" dirty="0">
                <a:effectLst>
                  <a:outerShdw blurRad="38100" dist="38100" dir="2700000" algn="tl">
                    <a:srgbClr val="000000">
                      <a:alpha val="43137"/>
                    </a:srgbClr>
                  </a:outerShdw>
                </a:effectLst>
                <a:latin typeface="Times New Roman" panose="02020603050405020304" pitchFamily="18" charset="0"/>
              </a:rPr>
              <a:t>(843) 884-3901 </a:t>
            </a:r>
            <a:r>
              <a:rPr kumimoji="0" lang="en-US" altLang="en-US" sz="1200" b="0" i="0" u="none" strike="noStrike" cap="none" normalizeH="0" baseline="0" dirty="0">
                <a:ln>
                  <a:noFill/>
                </a:ln>
                <a:effectLst>
                  <a:outerShdw blurRad="38100" dist="38100" dir="2700000" algn="tl">
                    <a:srgbClr val="000000">
                      <a:alpha val="43137"/>
                    </a:srgbClr>
                  </a:outerShdw>
                </a:effectLst>
                <a:latin typeface="Times New Roman" panose="02020603050405020304" pitchFamily="18" charset="0"/>
              </a:rPr>
              <a:t>O ~ </a:t>
            </a:r>
            <a:r>
              <a:rPr lang="en-US" altLang="en-US" sz="1200" dirty="0">
                <a:effectLst>
                  <a:outerShdw blurRad="38100" dist="38100" dir="2700000" algn="tl">
                    <a:srgbClr val="000000">
                      <a:alpha val="43137"/>
                    </a:srgbClr>
                  </a:outerShdw>
                </a:effectLst>
                <a:latin typeface="Times New Roman" panose="02020603050405020304" pitchFamily="18" charset="0"/>
              </a:rPr>
              <a:t>(843) 670-0180 </a:t>
            </a:r>
            <a:r>
              <a:rPr kumimoji="0" lang="en-US" altLang="en-US" sz="1200" b="0" i="0" u="none" strike="noStrike" cap="none" normalizeH="0" baseline="0" dirty="0">
                <a:ln>
                  <a:noFill/>
                </a:ln>
                <a:effectLst>
                  <a:outerShdw blurRad="38100" dist="38100" dir="2700000" algn="tl">
                    <a:srgbClr val="000000">
                      <a:alpha val="43137"/>
                    </a:srgbClr>
                  </a:outerShdw>
                </a:effectLst>
                <a:latin typeface="Times New Roman" panose="02020603050405020304" pitchFamily="18" charset="0"/>
              </a:rPr>
              <a:t>M</a:t>
            </a:r>
          </a:p>
          <a:p>
            <a:pPr lvl="0" algn="ctr" eaLnBrk="0" fontAlgn="base" hangingPunct="0">
              <a:spcBef>
                <a:spcPct val="0"/>
              </a:spcBef>
              <a:spcAft>
                <a:spcPct val="0"/>
              </a:spcAft>
            </a:pPr>
            <a:r>
              <a:rPr lang="en-US" altLang="en-US" sz="1200" dirty="0">
                <a:effectLst>
                  <a:outerShdw blurRad="38100" dist="38100" dir="2700000" algn="tl">
                    <a:srgbClr val="000000">
                      <a:alpha val="43137"/>
                    </a:srgbClr>
                  </a:outerShdw>
                </a:effectLst>
                <a:latin typeface="Times New Roman" panose="02020603050405020304" pitchFamily="18" charset="0"/>
              </a:rPr>
              <a:t>lindakammel@gmail.com</a:t>
            </a:r>
          </a:p>
          <a:p>
            <a:pPr lvl="0" algn="ctr" eaLnBrk="0" fontAlgn="base" hangingPunct="0">
              <a:spcBef>
                <a:spcPct val="0"/>
              </a:spcBef>
              <a:spcAft>
                <a:spcPct val="0"/>
              </a:spcAft>
            </a:pPr>
            <a:endParaRPr kumimoji="0" lang="en-US" altLang="en-US" sz="1200" b="0" i="0" u="none" strike="noStrike" cap="none" normalizeH="0" baseline="0" dirty="0">
              <a:ln>
                <a:noFill/>
              </a:ln>
              <a:effectLst>
                <a:outerShdw blurRad="38100" dist="38100" dir="2700000" algn="tl">
                  <a:srgbClr val="000000">
                    <a:alpha val="43137"/>
                  </a:srgbClr>
                </a:outerShdw>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effectLst>
                  <a:outerShdw blurRad="38100" dist="38100" dir="2700000" algn="tl">
                    <a:srgbClr val="000000">
                      <a:alpha val="43137"/>
                    </a:srgbClr>
                  </a:outerShdw>
                </a:effectLst>
                <a:latin typeface="Times New Roman" panose="02020603050405020304" pitchFamily="18" charset="0"/>
              </a:rPr>
              <a:t>Old Dominion, REALTORS </a:t>
            </a:r>
            <a:r>
              <a:rPr kumimoji="0" lang="en-US" altLang="en-US" sz="1000" b="0" i="0" u="none" strike="noStrike" cap="none" normalizeH="0" baseline="0" noProof="1">
                <a:ln>
                  <a:noFill/>
                </a:ln>
                <a:effectLst>
                  <a:outerShdw blurRad="38100" dist="38100" dir="2700000" algn="tl">
                    <a:srgbClr val="000000">
                      <a:alpha val="43137"/>
                    </a:srgbClr>
                  </a:outerShdw>
                </a:effectLst>
                <a:latin typeface="Times New Roman" panose="02020603050405020304" pitchFamily="18" charset="0"/>
              </a:rPr>
              <a:t>·</a:t>
            </a:r>
            <a:r>
              <a:rPr kumimoji="0" lang="en-US" altLang="en-US" sz="1000" b="0" i="0" u="none" strike="noStrike" cap="none" normalizeH="0" baseline="0" dirty="0">
                <a:ln>
                  <a:noFill/>
                </a:ln>
                <a:effectLst>
                  <a:outerShdw blurRad="38100" dist="38100" dir="2700000" algn="tl">
                    <a:srgbClr val="000000">
                      <a:alpha val="43137"/>
                    </a:srgbClr>
                  </a:outerShdw>
                </a:effectLst>
                <a:latin typeface="Times New Roman" panose="02020603050405020304" pitchFamily="18" charset="0"/>
              </a:rPr>
              <a:t> 890 Johnnie </a:t>
            </a:r>
            <a:r>
              <a:rPr kumimoji="0" lang="en-US" altLang="en-US" sz="1000" b="0" i="0" u="none" strike="noStrike" cap="none" normalizeH="0" baseline="0" dirty="0" err="1">
                <a:ln>
                  <a:noFill/>
                </a:ln>
                <a:effectLst>
                  <a:outerShdw blurRad="38100" dist="38100" dir="2700000" algn="tl">
                    <a:srgbClr val="000000">
                      <a:alpha val="43137"/>
                    </a:srgbClr>
                  </a:outerShdw>
                </a:effectLst>
                <a:latin typeface="Times New Roman" panose="02020603050405020304" pitchFamily="18" charset="0"/>
              </a:rPr>
              <a:t>Dodds</a:t>
            </a:r>
            <a:r>
              <a:rPr kumimoji="0" lang="en-US" altLang="en-US" sz="1000" b="0" i="0" u="none" strike="noStrike" cap="none" normalizeH="0" baseline="0" dirty="0">
                <a:ln>
                  <a:noFill/>
                </a:ln>
                <a:effectLst>
                  <a:outerShdw blurRad="38100" dist="38100" dir="2700000" algn="tl">
                    <a:srgbClr val="000000">
                      <a:alpha val="43137"/>
                    </a:srgbClr>
                  </a:outerShdw>
                </a:effectLst>
                <a:latin typeface="Times New Roman" panose="02020603050405020304" pitchFamily="18" charset="0"/>
              </a:rPr>
              <a:t> Blvd </a:t>
            </a:r>
            <a:r>
              <a:rPr kumimoji="0" lang="en-US" altLang="en-US" sz="1000" b="0" i="0" u="none" strike="noStrike" cap="none" normalizeH="0" baseline="0" noProof="1">
                <a:ln>
                  <a:noFill/>
                </a:ln>
                <a:effectLst>
                  <a:outerShdw blurRad="38100" dist="38100" dir="2700000" algn="tl">
                    <a:srgbClr val="000000">
                      <a:alpha val="43137"/>
                    </a:srgbClr>
                  </a:outerShdw>
                </a:effectLst>
                <a:latin typeface="Times New Roman" panose="02020603050405020304" pitchFamily="18" charset="0"/>
              </a:rPr>
              <a:t>·</a:t>
            </a:r>
            <a:r>
              <a:rPr kumimoji="0" lang="en-US" altLang="en-US" sz="1000" b="0" i="0" u="none" strike="noStrike" cap="none" normalizeH="0" baseline="0" dirty="0">
                <a:ln>
                  <a:noFill/>
                </a:ln>
                <a:effectLst>
                  <a:outerShdw blurRad="38100" dist="38100" dir="2700000" algn="tl">
                    <a:srgbClr val="000000">
                      <a:alpha val="43137"/>
                    </a:srgbClr>
                  </a:outerShdw>
                </a:effectLst>
                <a:latin typeface="Times New Roman" panose="02020603050405020304" pitchFamily="18" charset="0"/>
              </a:rPr>
              <a:t> Mt Pleasant, SC 29464</a:t>
            </a:r>
            <a:endParaRPr kumimoji="0" lang="en-US" altLang="en-US" sz="1800" b="0" i="0" u="none" strike="noStrike" cap="none" normalizeH="0" baseline="0" dirty="0">
              <a:ln>
                <a:noFill/>
              </a:ln>
              <a:effectLst>
                <a:outerShdw blurRad="38100" dist="38100" dir="2700000" algn="tl">
                  <a:srgbClr val="000000">
                    <a:alpha val="43137"/>
                  </a:srgbClr>
                </a:outerShdw>
              </a:effectLst>
              <a:latin typeface="Arial" panose="020B0604020202020204" pitchFamily="34" charset="0"/>
            </a:endParaRPr>
          </a:p>
        </p:txBody>
      </p:sp>
      <p:sp>
        <p:nvSpPr>
          <p:cNvPr id="3" name="Text Box 7"/>
          <p:cNvSpPr txBox="1">
            <a:spLocks noChangeArrowheads="1"/>
          </p:cNvSpPr>
          <p:nvPr/>
        </p:nvSpPr>
        <p:spPr bwMode="auto">
          <a:xfrm>
            <a:off x="-4937760" y="1219200"/>
            <a:ext cx="4368800" cy="7823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lvl="0" algn="ctr" eaLnBrk="0" fontAlgn="base" hangingPunct="0">
              <a:spcBef>
                <a:spcPct val="0"/>
              </a:spcBef>
              <a:spcAft>
                <a:spcPct val="0"/>
              </a:spcAft>
            </a:pPr>
            <a:r>
              <a:rPr lang="en-US" altLang="en-US" dirty="0">
                <a:latin typeface="Times New Roman" panose="02020603050405020304" pitchFamily="18" charset="0"/>
              </a:rPr>
              <a:t>Spacious 4 bedroom 3 bath home on deep water creek that leads to the Intracoastal Waterway. Enjoy amazing marsh and water views while shrimping, crabbing, or fishing from your own private dock. Less than 15 minutes from Wando High. Home has 3 beds/2baths upstairs and 1 bed/1bath down (good for MIL suite, teen or Nanny). </a:t>
            </a:r>
          </a:p>
          <a:p>
            <a:pPr lvl="0" algn="ctr" eaLnBrk="0" fontAlgn="base" hangingPunct="0">
              <a:spcBef>
                <a:spcPct val="0"/>
              </a:spcBef>
              <a:spcAft>
                <a:spcPct val="0"/>
              </a:spcAft>
            </a:pPr>
            <a:endParaRPr lang="en-US" altLang="en-US" dirty="0">
              <a:latin typeface="Times New Roman" panose="02020603050405020304" pitchFamily="18" charset="0"/>
            </a:endParaRPr>
          </a:p>
          <a:p>
            <a:pPr lvl="0" algn="ctr" eaLnBrk="0" fontAlgn="base" hangingPunct="0">
              <a:spcBef>
                <a:spcPct val="0"/>
              </a:spcBef>
              <a:spcAft>
                <a:spcPct val="0"/>
              </a:spcAft>
            </a:pPr>
            <a:r>
              <a:rPr lang="en-US" altLang="en-US" dirty="0" err="1">
                <a:latin typeface="Times New Roman" panose="02020603050405020304" pitchFamily="18" charset="0"/>
              </a:rPr>
              <a:t>Awendaw</a:t>
            </a:r>
            <a:r>
              <a:rPr lang="en-US" altLang="en-US" dirty="0">
                <a:latin typeface="Times New Roman" panose="02020603050405020304" pitchFamily="18" charset="0"/>
              </a:rPr>
              <a:t> offers so much for the outdoor enthusiast. Whether you visit the Birds of Prey center, hike the Palmetto trail, take the ferry to Cape Romaine Wildlife Refuge, or enjoy an evening of food and music at </a:t>
            </a:r>
            <a:r>
              <a:rPr lang="en-US" altLang="en-US" dirty="0" err="1">
                <a:latin typeface="Times New Roman" panose="02020603050405020304" pitchFamily="18" charset="0"/>
              </a:rPr>
              <a:t>Awendaw</a:t>
            </a:r>
            <a:r>
              <a:rPr lang="en-US" altLang="en-US" dirty="0">
                <a:latin typeface="Times New Roman" panose="02020603050405020304" pitchFamily="18" charset="0"/>
              </a:rPr>
              <a:t> Green. Flood insurance required $1,016 annually.</a:t>
            </a:r>
            <a:endParaRPr kumimoji="0" lang="en-US" altLang="en-US" i="0" u="none" strike="noStrike" cap="none" normalizeH="0" baseline="0" dirty="0">
              <a:ln>
                <a:noFill/>
              </a:ln>
              <a:latin typeface="Arial" panose="020B0604020202020204" pitchFamily="34" charset="0"/>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4428" y="1962747"/>
            <a:ext cx="7203545" cy="54026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5B9BD5"/>
                </a:solidFill>
              </a14:hiddenFill>
            </a:ext>
          </a:extLst>
        </p:spPr>
      </p:pic>
      <p:sp>
        <p:nvSpPr>
          <p:cNvPr id="8" name="Rectangle 7">
            <a:extLst>
              <a:ext uri="{FF2B5EF4-FFF2-40B4-BE49-F238E27FC236}">
                <a16:creationId xmlns:a16="http://schemas.microsoft.com/office/drawing/2014/main" id="{5F24F708-39E3-480F-9F06-1043C6F1B70C}"/>
              </a:ext>
            </a:extLst>
          </p:cNvPr>
          <p:cNvSpPr/>
          <p:nvPr/>
        </p:nvSpPr>
        <p:spPr>
          <a:xfrm>
            <a:off x="660069" y="7746872"/>
            <a:ext cx="6452266" cy="1015663"/>
          </a:xfrm>
          <a:prstGeom prst="rect">
            <a:avLst/>
          </a:prstGeom>
        </p:spPr>
        <p:txBody>
          <a:bodyPr wrap="square">
            <a:spAutoFit/>
          </a:bodyPr>
          <a:lstStyle/>
          <a:p>
            <a:pPr lvl="0" algn="ctr" eaLnBrk="0" fontAlgn="base" hangingPunct="0">
              <a:spcBef>
                <a:spcPct val="0"/>
              </a:spcBef>
              <a:spcAft>
                <a:spcPct val="0"/>
              </a:spcAft>
            </a:pPr>
            <a:r>
              <a:rPr lang="en-US" altLang="en-US" sz="2400" b="1" dirty="0">
                <a:effectLst>
                  <a:outerShdw blurRad="38100" dist="38100" dir="2700000" algn="tl">
                    <a:srgbClr val="000000">
                      <a:alpha val="43137"/>
                    </a:srgbClr>
                  </a:outerShdw>
                </a:effectLst>
                <a:latin typeface="Times New Roman" panose="02020603050405020304" pitchFamily="18" charset="0"/>
              </a:rPr>
              <a:t>844 Springwood Circle</a:t>
            </a:r>
          </a:p>
          <a:p>
            <a:pPr lvl="0" algn="ctr" eaLnBrk="0" fontAlgn="base" hangingPunct="0">
              <a:spcBef>
                <a:spcPct val="0"/>
              </a:spcBef>
              <a:spcAft>
                <a:spcPct val="0"/>
              </a:spcAft>
            </a:pPr>
            <a:r>
              <a:rPr lang="en-US" altLang="en-US" dirty="0">
                <a:effectLst>
                  <a:outerShdw blurRad="38100" dist="38100" dir="2700000" algn="tl">
                    <a:srgbClr val="000000">
                      <a:alpha val="43137"/>
                    </a:srgbClr>
                  </a:outerShdw>
                </a:effectLst>
                <a:latin typeface="Times New Roman" panose="02020603050405020304" pitchFamily="18" charset="0"/>
              </a:rPr>
              <a:t>Wando Lakes ~ Mount Pleasant, SC 29464</a:t>
            </a:r>
          </a:p>
          <a:p>
            <a:pPr lvl="0" algn="ctr" eaLnBrk="0" fontAlgn="base" hangingPunct="0">
              <a:spcBef>
                <a:spcPct val="0"/>
              </a:spcBef>
              <a:spcAft>
                <a:spcPct val="0"/>
              </a:spcAft>
            </a:pPr>
            <a:r>
              <a:rPr lang="en-US" altLang="en-US" dirty="0">
                <a:effectLst>
                  <a:outerShdw blurRad="38100" dist="38100" dir="2700000" algn="tl">
                    <a:srgbClr val="000000">
                      <a:alpha val="43137"/>
                    </a:srgbClr>
                  </a:outerShdw>
                </a:effectLst>
                <a:latin typeface="Times New Roman" panose="02020603050405020304" pitchFamily="18" charset="0"/>
              </a:rPr>
              <a:t>$325,000</a:t>
            </a:r>
          </a:p>
        </p:txBody>
      </p:sp>
    </p:spTree>
    <p:extLst>
      <p:ext uri="{BB962C8B-B14F-4D97-AF65-F5344CB8AC3E}">
        <p14:creationId xmlns:p14="http://schemas.microsoft.com/office/powerpoint/2010/main" val="1057907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145</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15</cp:revision>
  <dcterms:created xsi:type="dcterms:W3CDTF">2017-03-07T13:58:53Z</dcterms:created>
  <dcterms:modified xsi:type="dcterms:W3CDTF">2018-09-05T20:58:24Z</dcterms:modified>
</cp:coreProperties>
</file>