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D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2934" y="7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7/28/2025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7/28/2025</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image" Target="../media/image2.png"/><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eg"/><Relationship Id="rId16" Type="http://schemas.openxmlformats.org/officeDocument/2006/relationships/image" Target="../media/image14.jpe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jpeg"/><Relationship Id="rId5" Type="http://schemas.openxmlformats.org/officeDocument/2006/relationships/image" Target="../media/image3.jpg"/><Relationship Id="rId15" Type="http://schemas.openxmlformats.org/officeDocument/2006/relationships/image" Target="../media/image13.jpeg"/><Relationship Id="rId10" Type="http://schemas.openxmlformats.org/officeDocument/2006/relationships/image" Target="../media/image8.jpeg"/><Relationship Id="rId4" Type="http://schemas.openxmlformats.org/officeDocument/2006/relationships/hyperlink" Target="https://www.zillow.com/view-imx/8235501d-2b51-4b46-8c50-924fa093029f?setAttribution=mls&amp;wl=true&amp;initialViewType=pano&amp;utm_source=dashboard" TargetMode="External"/><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8229599" cy="609600"/>
          </a:xfrm>
        </p:spPr>
        <p:txBody>
          <a:bodyPr anchor="ctr">
            <a:noAutofit/>
          </a:bodyPr>
          <a:lstStyle/>
          <a:p>
            <a:r>
              <a:rPr lang="en-US" sz="2500" b="1" dirty="0">
                <a:ln w="3175">
                  <a:noFill/>
                </a:ln>
                <a:solidFill>
                  <a:srgbClr val="9D0000"/>
                </a:solidFill>
                <a:latin typeface="Futura Lt BT" panose="020B0402020204020303" pitchFamily="34" charset="0"/>
                <a:ea typeface="Gadugi" panose="020B0502040204020203" pitchFamily="34" charset="0"/>
              </a:rPr>
              <a:t>Renovated Mid-Century Ranch on James Island</a:t>
            </a:r>
          </a:p>
        </p:txBody>
      </p:sp>
      <p:sp>
        <p:nvSpPr>
          <p:cNvPr id="13" name="Rectangle 12"/>
          <p:cNvSpPr/>
          <p:nvPr/>
        </p:nvSpPr>
        <p:spPr>
          <a:xfrm>
            <a:off x="1065414" y="9068528"/>
            <a:ext cx="3135501" cy="815608"/>
          </a:xfrm>
          <a:prstGeom prst="rect">
            <a:avLst/>
          </a:prstGeom>
        </p:spPr>
        <p:txBody>
          <a:bodyPr wrap="square">
            <a:spAutoFit/>
          </a:bodyPr>
          <a:lstStyle/>
          <a:p>
            <a:r>
              <a:rPr lang="en-US" sz="1400" b="1" dirty="0">
                <a:solidFill>
                  <a:srgbClr val="9D0000"/>
                </a:solidFill>
                <a:latin typeface="Futura Bk BT" panose="020B0502020204020303" pitchFamily="34" charset="0"/>
                <a:ea typeface="Gadugi" panose="020B0502040204020203" pitchFamily="34" charset="0"/>
              </a:rPr>
              <a:t>Nick Mazzilli</a:t>
            </a:r>
            <a:br>
              <a:rPr lang="en-US" sz="1400" b="1" dirty="0">
                <a:solidFill>
                  <a:srgbClr val="9D0000"/>
                </a:solidFill>
                <a:latin typeface="Futura Bk BT" panose="020B0502020204020303" pitchFamily="34" charset="0"/>
                <a:ea typeface="Gadugi" panose="020B0502040204020203" pitchFamily="34" charset="0"/>
              </a:rPr>
            </a:br>
            <a:r>
              <a:rPr lang="en-US" sz="1100" dirty="0">
                <a:solidFill>
                  <a:srgbClr val="9D0000"/>
                </a:solidFill>
                <a:latin typeface="Futura Bk BT" panose="020B0502020204020303" pitchFamily="34" charset="0"/>
                <a:ea typeface="Gadugi" panose="020B0502040204020203" pitchFamily="34" charset="0"/>
              </a:rPr>
              <a:t>843-640-5575</a:t>
            </a:r>
          </a:p>
          <a:p>
            <a:r>
              <a:rPr lang="en-US" sz="1100" dirty="0">
                <a:solidFill>
                  <a:srgbClr val="9D0000"/>
                </a:solidFill>
                <a:latin typeface="Futura Bk BT" panose="020B0502020204020303" pitchFamily="34" charset="0"/>
                <a:ea typeface="Gadugi" panose="020B0502040204020203" pitchFamily="34" charset="0"/>
              </a:rPr>
              <a:t>nick@themazzilliteam.com</a:t>
            </a:r>
          </a:p>
          <a:p>
            <a:r>
              <a:rPr lang="en-US" sz="1100" dirty="0">
                <a:solidFill>
                  <a:srgbClr val="9D0000"/>
                </a:solidFill>
                <a:latin typeface="Futura Bk BT" panose="020B0502020204020303" pitchFamily="34" charset="0"/>
                <a:ea typeface="Gadugi" panose="020B0502040204020203" pitchFamily="34" charset="0"/>
              </a:rPr>
              <a:t>sellmyhousecharlestonsc.com</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414454" y="9069482"/>
            <a:ext cx="650961" cy="8137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3703630" y="9182639"/>
            <a:ext cx="822341" cy="5873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4136017" y="9091612"/>
            <a:ext cx="3135501" cy="769441"/>
          </a:xfrm>
          <a:prstGeom prst="rect">
            <a:avLst/>
          </a:prstGeom>
        </p:spPr>
        <p:txBody>
          <a:bodyPr wrap="square">
            <a:spAutoFit/>
          </a:bodyPr>
          <a:lstStyle/>
          <a:p>
            <a:pPr algn="r"/>
            <a:r>
              <a:rPr lang="en-US" sz="1100" dirty="0">
                <a:solidFill>
                  <a:srgbClr val="9D0000"/>
                </a:solidFill>
                <a:latin typeface="Futura Bk BT" panose="020B0502020204020303"/>
                <a:ea typeface="Gadugi" panose="020B0502040204020203" pitchFamily="34" charset="0"/>
              </a:rPr>
              <a:t>The Mazzilli Team </a:t>
            </a:r>
          </a:p>
          <a:p>
            <a:pPr algn="r"/>
            <a:r>
              <a:rPr lang="en-US" sz="1100" dirty="0">
                <a:solidFill>
                  <a:srgbClr val="9D0000"/>
                </a:solidFill>
                <a:latin typeface="Futura Bk BT" panose="020B0502020204020303"/>
                <a:ea typeface="Gadugi" panose="020B0502040204020203" pitchFamily="34" charset="0"/>
              </a:rPr>
              <a:t>3427 W Montague Ave</a:t>
            </a:r>
          </a:p>
          <a:p>
            <a:pPr algn="r"/>
            <a:r>
              <a:rPr lang="en-US" sz="1100" dirty="0">
                <a:solidFill>
                  <a:srgbClr val="9D0000"/>
                </a:solidFill>
                <a:latin typeface="Futura Bk BT" panose="020B0502020204020303"/>
                <a:ea typeface="Gadugi" panose="020B0502040204020203" pitchFamily="34" charset="0"/>
              </a:rPr>
              <a:t>Suite 6</a:t>
            </a:r>
          </a:p>
          <a:p>
            <a:pPr algn="r"/>
            <a:r>
              <a:rPr lang="en-US" sz="1100" dirty="0">
                <a:solidFill>
                  <a:srgbClr val="9D0000"/>
                </a:solidFill>
                <a:latin typeface="Futura Bk BT" panose="020B0502020204020303"/>
                <a:ea typeface="Gadugi" panose="020B0502040204020203" pitchFamily="34" charset="0"/>
              </a:rPr>
              <a:t>North Charleston, SC 29418</a:t>
            </a:r>
          </a:p>
        </p:txBody>
      </p:sp>
      <p:sp>
        <p:nvSpPr>
          <p:cNvPr id="17" name="Title 1">
            <a:extLst>
              <a:ext uri="{FF2B5EF4-FFF2-40B4-BE49-F238E27FC236}">
                <a16:creationId xmlns:a16="http://schemas.microsoft.com/office/drawing/2014/main" id="{AD8E9B4C-0B71-443B-AF01-6EB87DE6E81B}"/>
              </a:ext>
            </a:extLst>
          </p:cNvPr>
          <p:cNvSpPr txBox="1">
            <a:spLocks/>
          </p:cNvSpPr>
          <p:nvPr/>
        </p:nvSpPr>
        <p:spPr>
          <a:xfrm>
            <a:off x="4136017" y="736252"/>
            <a:ext cx="4017382" cy="2726794"/>
          </a:xfrm>
          <a:prstGeom prst="rect">
            <a:avLst/>
          </a:prstGeom>
        </p:spPr>
        <p:txBody>
          <a:bodyPr vert="horz" lIns="101882" tIns="50941" rIns="101882" bIns="5094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pPr algn="r"/>
            <a:r>
              <a:rPr lang="en-US" sz="2400" b="1" dirty="0">
                <a:latin typeface="Futura LtCn BT" panose="020B0408020204030204" pitchFamily="34" charset="0"/>
              </a:rPr>
              <a:t>847 Quail Drive</a:t>
            </a:r>
          </a:p>
          <a:p>
            <a:pPr algn="r"/>
            <a:endParaRPr lang="en-US" sz="2200" dirty="0">
              <a:latin typeface="Futura LtCn BT" panose="020B0408020204030204" pitchFamily="34" charset="0"/>
            </a:endParaRPr>
          </a:p>
          <a:p>
            <a:pPr algn="r"/>
            <a:r>
              <a:rPr lang="en-US" sz="2200" dirty="0">
                <a:latin typeface="Futura LtCn BT" panose="020B0408020204030204" pitchFamily="34" charset="0"/>
              </a:rPr>
              <a:t>Lawton Bluff</a:t>
            </a:r>
          </a:p>
          <a:p>
            <a:pPr algn="r"/>
            <a:r>
              <a:rPr lang="en-US" sz="2200" dirty="0">
                <a:latin typeface="Futura LtCn BT" panose="020B0408020204030204" pitchFamily="34" charset="0"/>
              </a:rPr>
              <a:t>Charleston, SC 29412</a:t>
            </a:r>
          </a:p>
          <a:p>
            <a:pPr algn="r"/>
            <a:r>
              <a:rPr lang="en-US" sz="2200" dirty="0">
                <a:latin typeface="Futura LtCn BT" panose="020B0408020204030204" pitchFamily="34" charset="0"/>
              </a:rPr>
              <a:t>MLS# 25006260</a:t>
            </a:r>
          </a:p>
          <a:p>
            <a:pPr algn="r"/>
            <a:r>
              <a:rPr lang="en-US" sz="2200" dirty="0">
                <a:latin typeface="Futura LtCn BT" panose="020B0408020204030204" pitchFamily="34" charset="0"/>
              </a:rPr>
              <a:t>$575,000</a:t>
            </a:r>
          </a:p>
          <a:p>
            <a:pPr algn="r"/>
            <a:endParaRPr lang="en-US" sz="1800" dirty="0">
              <a:latin typeface="Futura LtCn BT" panose="020B0408020204030204" pitchFamily="34" charset="0"/>
            </a:endParaRPr>
          </a:p>
          <a:p>
            <a:pPr algn="r"/>
            <a:r>
              <a:rPr lang="en-US" sz="1400" dirty="0">
                <a:latin typeface="Futura LtCn BT" panose="020B0408020204030204" pitchFamily="34" charset="0"/>
              </a:rPr>
              <a:t>3 Beds | 2 Baths | 1,910 SF</a:t>
            </a:r>
          </a:p>
        </p:txBody>
      </p:sp>
      <p:sp>
        <p:nvSpPr>
          <p:cNvPr id="18" name="Title 1">
            <a:extLst>
              <a:ext uri="{FF2B5EF4-FFF2-40B4-BE49-F238E27FC236}">
                <a16:creationId xmlns:a16="http://schemas.microsoft.com/office/drawing/2014/main" id="{9E51ACC7-E7E1-460D-821E-8D8957911C34}"/>
              </a:ext>
            </a:extLst>
          </p:cNvPr>
          <p:cNvSpPr txBox="1">
            <a:spLocks/>
          </p:cNvSpPr>
          <p:nvPr/>
        </p:nvSpPr>
        <p:spPr>
          <a:xfrm>
            <a:off x="0" y="4656009"/>
            <a:ext cx="8229599" cy="3264430"/>
          </a:xfrm>
          <a:prstGeom prst="rect">
            <a:avLst/>
          </a:prstGeom>
        </p:spPr>
        <p:txBody>
          <a:bodyPr vert="horz" lIns="101882" tIns="50941" rIns="101882" bIns="50941" numCol="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100" dirty="0">
                <a:latin typeface="Futura Lt BT" panose="020B0402020204020303" pitchFamily="34" charset="0"/>
              </a:rPr>
              <a:t>This stunningly renovated home offers the perfect blend of modern updates, flexible living space, and unbeatable charm. Featuring a new roof, HVAC, and ductwork (2020), plus upgraded electrical and plumbing, this property gives you total peace of mind from the moment you move in. Step inside to a bright, open-concept layout where a spacious kitchen flows effortlessly into the living area—ideal for entertaining guests or enjoying cozy nights in. The kitchen features sleek stainless steel appliances, contemporary cabinetry, and plenty of counter space for meal prep or casual dining. LVP floors run throughout, creating warmth and elegance in every room. Just off the living room, you'll find a versatile bonus space perfect for a home office or study.</a:t>
            </a:r>
          </a:p>
          <a:p>
            <a:endParaRPr lang="en-US" sz="1100" dirty="0">
              <a:latin typeface="Futura Lt BT" panose="020B0402020204020303" pitchFamily="34" charset="0"/>
            </a:endParaRPr>
          </a:p>
          <a:p>
            <a:r>
              <a:rPr lang="en-US" sz="1100" dirty="0">
                <a:latin typeface="Futura Lt BT" panose="020B0402020204020303" pitchFamily="34" charset="0"/>
              </a:rPr>
              <a:t>The generously sized primary suite includes a walk-in closet and a beautifully updated en-suite bath for your private retreat. Two additional bedrooms offer excellent flexibility, and one includes its own private entrance - perfect for a mother-in-law suite, short-term rental, or creative studio. Outside, the oversized 2-car garage is a rare find, accommodating up to 2 large vehicles or your dream workshop. Whether you're a car enthusiast, need extra storage, or love weekend projects, this space delivers. Located in the sought-after James Island area, you'll enjoy easy access to Folly Beach, downtown Charleston, and top-rated schools. A transferable termite bond is included, and the garage, shed, and refrigerator all convey in as-is condition. Don't miss this opportunity - schedule your private showing today and see why this home stands out from the rest!</a:t>
            </a:r>
          </a:p>
          <a:p>
            <a:endParaRPr lang="en-US" sz="1100" dirty="0">
              <a:latin typeface="Futura Lt BT" panose="020B0402020204020303" pitchFamily="34" charset="0"/>
            </a:endParaRPr>
          </a:p>
          <a:p>
            <a:r>
              <a:rPr lang="en-US" sz="1100" b="1" dirty="0">
                <a:latin typeface="Futura Lt BT" panose="020B0402020204020303" pitchFamily="34" charset="0"/>
                <a:hlinkClick r:id="rId4"/>
              </a:rPr>
              <a:t>VIRTUAL TOUR</a:t>
            </a:r>
            <a:endParaRPr lang="en-US" sz="1100" b="1" dirty="0">
              <a:latin typeface="Futura Lt BT" panose="020B0402020204020303" pitchFamily="34" charset="0"/>
            </a:endParaRPr>
          </a:p>
        </p:txBody>
      </p:sp>
      <p:pic>
        <p:nvPicPr>
          <p:cNvPr id="24" name="Picture 23">
            <a:extLst>
              <a:ext uri="{FF2B5EF4-FFF2-40B4-BE49-F238E27FC236}">
                <a16:creationId xmlns:a16="http://schemas.microsoft.com/office/drawing/2014/main" id="{26B938C6-4A18-4FCC-8CC5-8EE6A8FB1375}"/>
              </a:ext>
            </a:extLst>
          </p:cNvPr>
          <p:cNvPicPr>
            <a:picLocks noChangeAspect="1"/>
          </p:cNvPicPr>
          <p:nvPr/>
        </p:nvPicPr>
        <p:blipFill>
          <a:blip r:embed="rId5">
            <a:extLst>
              <a:ext uri="{28A0092B-C50C-407E-A947-70E740481C1C}">
                <a14:useLocalDpi xmlns:a14="http://schemas.microsoft.com/office/drawing/2010/main" val="0"/>
              </a:ext>
            </a:extLst>
          </a:blip>
          <a:srcRect l="631" r="631"/>
          <a:stretch/>
        </p:blipFill>
        <p:spPr>
          <a:xfrm>
            <a:off x="76200" y="736252"/>
            <a:ext cx="4038600" cy="2726794"/>
          </a:xfrm>
          <a:prstGeom prst="rect">
            <a:avLst/>
          </a:prstGeom>
          <a:ln>
            <a:solidFill>
              <a:schemeClr val="tx1"/>
            </a:solidFill>
          </a:ln>
        </p:spPr>
      </p:pic>
      <p:pic>
        <p:nvPicPr>
          <p:cNvPr id="15" name="Picture 3">
            <a:extLst>
              <a:ext uri="{FF2B5EF4-FFF2-40B4-BE49-F238E27FC236}">
                <a16:creationId xmlns:a16="http://schemas.microsoft.com/office/drawing/2014/main" id="{D145E8CC-0145-4010-A239-78F257574153}"/>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7271519" y="9069424"/>
            <a:ext cx="543628" cy="8138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2" name="Picture 21">
            <a:extLst>
              <a:ext uri="{FF2B5EF4-FFF2-40B4-BE49-F238E27FC236}">
                <a16:creationId xmlns:a16="http://schemas.microsoft.com/office/drawing/2014/main" id="{B71D9DD2-6467-4ED6-A67C-97A0036BB81E}"/>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80772" y="7986282"/>
            <a:ext cx="1508760" cy="1005840"/>
          </a:xfrm>
          <a:prstGeom prst="rect">
            <a:avLst/>
          </a:prstGeom>
          <a:ln>
            <a:solidFill>
              <a:schemeClr val="tx1"/>
            </a:solidFill>
          </a:ln>
        </p:spPr>
      </p:pic>
      <p:pic>
        <p:nvPicPr>
          <p:cNvPr id="25" name="Picture 24">
            <a:extLst>
              <a:ext uri="{FF2B5EF4-FFF2-40B4-BE49-F238E27FC236}">
                <a16:creationId xmlns:a16="http://schemas.microsoft.com/office/drawing/2014/main" id="{B4EA4A42-E20B-49FB-948B-3AAF8F924CE3}"/>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6656240" y="7986282"/>
            <a:ext cx="1492588" cy="1005840"/>
          </a:xfrm>
          <a:prstGeom prst="rect">
            <a:avLst/>
          </a:prstGeom>
          <a:ln>
            <a:solidFill>
              <a:schemeClr val="tx1"/>
            </a:solidFill>
          </a:ln>
        </p:spPr>
      </p:pic>
      <p:pic>
        <p:nvPicPr>
          <p:cNvPr id="3" name="Picture 2">
            <a:extLst>
              <a:ext uri="{FF2B5EF4-FFF2-40B4-BE49-F238E27FC236}">
                <a16:creationId xmlns:a16="http://schemas.microsoft.com/office/drawing/2014/main" id="{2F2EEDBA-EB1C-DA61-5A55-087A83C890C0}"/>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3368506" y="7986282"/>
            <a:ext cx="1508760" cy="1005840"/>
          </a:xfrm>
          <a:prstGeom prst="rect">
            <a:avLst/>
          </a:prstGeom>
          <a:ln>
            <a:solidFill>
              <a:schemeClr val="tx1"/>
            </a:solidFill>
          </a:ln>
        </p:spPr>
      </p:pic>
      <p:pic>
        <p:nvPicPr>
          <p:cNvPr id="4" name="Picture 3">
            <a:extLst>
              <a:ext uri="{FF2B5EF4-FFF2-40B4-BE49-F238E27FC236}">
                <a16:creationId xmlns:a16="http://schemas.microsoft.com/office/drawing/2014/main" id="{88C92944-53F3-8C22-8B1D-AFD29FF4DE7D}"/>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1724639" y="7986805"/>
            <a:ext cx="1508760" cy="1004793"/>
          </a:xfrm>
          <a:prstGeom prst="rect">
            <a:avLst/>
          </a:prstGeom>
          <a:ln>
            <a:solidFill>
              <a:schemeClr val="tx1"/>
            </a:solidFill>
          </a:ln>
        </p:spPr>
      </p:pic>
      <p:pic>
        <p:nvPicPr>
          <p:cNvPr id="5" name="Picture 4">
            <a:extLst>
              <a:ext uri="{FF2B5EF4-FFF2-40B4-BE49-F238E27FC236}">
                <a16:creationId xmlns:a16="http://schemas.microsoft.com/office/drawing/2014/main" id="{5442BF7D-D55A-9604-0291-9827DC03DF85}"/>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5012373" y="7986282"/>
            <a:ext cx="1508760" cy="1005840"/>
          </a:xfrm>
          <a:prstGeom prst="rect">
            <a:avLst/>
          </a:prstGeom>
          <a:ln>
            <a:solidFill>
              <a:schemeClr val="tx1"/>
            </a:solidFill>
          </a:ln>
        </p:spPr>
      </p:pic>
      <p:pic>
        <p:nvPicPr>
          <p:cNvPr id="6" name="Picture 5">
            <a:extLst>
              <a:ext uri="{FF2B5EF4-FFF2-40B4-BE49-F238E27FC236}">
                <a16:creationId xmlns:a16="http://schemas.microsoft.com/office/drawing/2014/main" id="{C57DDDCE-DA90-077A-1C3D-B8CB6FDBBCA3}"/>
              </a:ext>
            </a:extLst>
          </p:cNvPr>
          <p:cNvPicPr>
            <a:picLocks/>
          </p:cNvPicPr>
          <p:nvPr/>
        </p:nvPicPr>
        <p:blipFill>
          <a:blip r:embed="rId12" cstate="print">
            <a:extLst>
              <a:ext uri="{28A0092B-C50C-407E-A947-70E740481C1C}">
                <a14:useLocalDpi xmlns:a14="http://schemas.microsoft.com/office/drawing/2010/main" val="0"/>
              </a:ext>
            </a:extLst>
          </a:blip>
          <a:srcRect/>
          <a:stretch/>
        </p:blipFill>
        <p:spPr>
          <a:xfrm>
            <a:off x="82341" y="3588542"/>
            <a:ext cx="1505622" cy="1003748"/>
          </a:xfrm>
          <a:prstGeom prst="rect">
            <a:avLst/>
          </a:prstGeom>
          <a:ln>
            <a:solidFill>
              <a:schemeClr val="tx1"/>
            </a:solidFill>
          </a:ln>
        </p:spPr>
      </p:pic>
      <p:pic>
        <p:nvPicPr>
          <p:cNvPr id="7" name="Picture 6">
            <a:extLst>
              <a:ext uri="{FF2B5EF4-FFF2-40B4-BE49-F238E27FC236}">
                <a16:creationId xmlns:a16="http://schemas.microsoft.com/office/drawing/2014/main" id="{FFDB4BB4-2DC1-D7E8-E2BC-72FEF492074C}"/>
              </a:ext>
            </a:extLst>
          </p:cNvPr>
          <p:cNvPicPr>
            <a:picLocks/>
          </p:cNvPicPr>
          <p:nvPr/>
        </p:nvPicPr>
        <p:blipFill>
          <a:blip r:embed="rId13" cstate="print">
            <a:extLst>
              <a:ext uri="{28A0092B-C50C-407E-A947-70E740481C1C}">
                <a14:useLocalDpi xmlns:a14="http://schemas.microsoft.com/office/drawing/2010/main" val="0"/>
              </a:ext>
            </a:extLst>
          </a:blip>
          <a:srcRect/>
          <a:stretch/>
        </p:blipFill>
        <p:spPr>
          <a:xfrm>
            <a:off x="6658597" y="3587496"/>
            <a:ext cx="1504045" cy="1005840"/>
          </a:xfrm>
          <a:prstGeom prst="rect">
            <a:avLst/>
          </a:prstGeom>
          <a:ln>
            <a:solidFill>
              <a:schemeClr val="tx1"/>
            </a:solidFill>
          </a:ln>
        </p:spPr>
      </p:pic>
      <p:pic>
        <p:nvPicPr>
          <p:cNvPr id="8" name="Picture 7">
            <a:extLst>
              <a:ext uri="{FF2B5EF4-FFF2-40B4-BE49-F238E27FC236}">
                <a16:creationId xmlns:a16="http://schemas.microsoft.com/office/drawing/2014/main" id="{A71F9E90-A451-34E9-E787-F7B25E51999D}"/>
              </a:ext>
            </a:extLst>
          </p:cNvPr>
          <p:cNvPicPr>
            <a:picLocks/>
          </p:cNvPicPr>
          <p:nvPr/>
        </p:nvPicPr>
        <p:blipFill>
          <a:blip r:embed="rId14" cstate="print">
            <a:extLst>
              <a:ext uri="{28A0092B-C50C-407E-A947-70E740481C1C}">
                <a14:useLocalDpi xmlns:a14="http://schemas.microsoft.com/office/drawing/2010/main" val="0"/>
              </a:ext>
            </a:extLst>
          </a:blip>
          <a:srcRect/>
          <a:stretch/>
        </p:blipFill>
        <p:spPr>
          <a:xfrm>
            <a:off x="1724639" y="3588019"/>
            <a:ext cx="1508760" cy="1004793"/>
          </a:xfrm>
          <a:prstGeom prst="rect">
            <a:avLst/>
          </a:prstGeom>
          <a:ln>
            <a:solidFill>
              <a:schemeClr val="tx1"/>
            </a:solidFill>
          </a:ln>
        </p:spPr>
      </p:pic>
      <p:pic>
        <p:nvPicPr>
          <p:cNvPr id="9" name="Picture 8">
            <a:extLst>
              <a:ext uri="{FF2B5EF4-FFF2-40B4-BE49-F238E27FC236}">
                <a16:creationId xmlns:a16="http://schemas.microsoft.com/office/drawing/2014/main" id="{0ED1F838-6F25-5679-435E-3AF48DF20EAD}"/>
              </a:ext>
            </a:extLst>
          </p:cNvPr>
          <p:cNvPicPr>
            <a:picLocks/>
          </p:cNvPicPr>
          <p:nvPr/>
        </p:nvPicPr>
        <p:blipFill>
          <a:blip r:embed="rId15" cstate="print">
            <a:extLst>
              <a:ext uri="{28A0092B-C50C-407E-A947-70E740481C1C}">
                <a14:useLocalDpi xmlns:a14="http://schemas.microsoft.com/office/drawing/2010/main" val="0"/>
              </a:ext>
            </a:extLst>
          </a:blip>
          <a:srcRect/>
          <a:stretch/>
        </p:blipFill>
        <p:spPr>
          <a:xfrm>
            <a:off x="5012373" y="3587496"/>
            <a:ext cx="1508760" cy="1005840"/>
          </a:xfrm>
          <a:prstGeom prst="rect">
            <a:avLst/>
          </a:prstGeom>
          <a:ln>
            <a:solidFill>
              <a:schemeClr val="tx1"/>
            </a:solidFill>
          </a:ln>
        </p:spPr>
      </p:pic>
      <p:pic>
        <p:nvPicPr>
          <p:cNvPr id="10" name="Picture 9">
            <a:extLst>
              <a:ext uri="{FF2B5EF4-FFF2-40B4-BE49-F238E27FC236}">
                <a16:creationId xmlns:a16="http://schemas.microsoft.com/office/drawing/2014/main" id="{6E332D22-35F5-5FF7-515E-DA617E98E226}"/>
              </a:ext>
            </a:extLst>
          </p:cNvPr>
          <p:cNvPicPr>
            <a:picLocks/>
          </p:cNvPicPr>
          <p:nvPr/>
        </p:nvPicPr>
        <p:blipFill>
          <a:blip r:embed="rId16" cstate="print">
            <a:extLst>
              <a:ext uri="{28A0092B-C50C-407E-A947-70E740481C1C}">
                <a14:useLocalDpi xmlns:a14="http://schemas.microsoft.com/office/drawing/2010/main" val="0"/>
              </a:ext>
            </a:extLst>
          </a:blip>
          <a:srcRect/>
          <a:stretch/>
        </p:blipFill>
        <p:spPr>
          <a:xfrm>
            <a:off x="3370863" y="3587496"/>
            <a:ext cx="1504045" cy="1005840"/>
          </a:xfrm>
          <a:prstGeom prst="rect">
            <a:avLst/>
          </a:prstGeom>
          <a:ln>
            <a:solidFill>
              <a:schemeClr val="tx1"/>
            </a:solidFill>
          </a:ln>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1417</TotalTime>
  <Words>348</Words>
  <Application>Microsoft Office PowerPoint</Application>
  <PresentationFormat>Custom</PresentationFormat>
  <Paragraphs>21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Futura Bk BT</vt:lpstr>
      <vt:lpstr>Futura Lt BT</vt:lpstr>
      <vt:lpstr>Futura LtCn BT</vt:lpstr>
      <vt:lpstr>Office Theme</vt:lpstr>
      <vt:lpstr>Renovated Mid-Century Ranch on James Island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112</cp:revision>
  <dcterms:created xsi:type="dcterms:W3CDTF">2006-08-16T00:00:00Z</dcterms:created>
  <dcterms:modified xsi:type="dcterms:W3CDTF">2025-07-29T02:00:02Z</dcterms:modified>
</cp:coreProperties>
</file>