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100" d="100"/>
          <a:sy n="100" d="100"/>
        </p:scale>
        <p:origin x="102" y="10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11/17/2020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gif"/><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0" y="838200"/>
            <a:ext cx="4114800" cy="2743200"/>
          </a:xfrm>
          <a:prstGeom prst="rect">
            <a:avLst/>
          </a:prstGeom>
          <a:ln>
            <a:noFill/>
          </a:ln>
          <a:effectLst>
            <a:softEdge rad="112500"/>
          </a:effectLst>
        </p:spPr>
      </p:pic>
      <p:sp>
        <p:nvSpPr>
          <p:cNvPr id="2" name="Title 1"/>
          <p:cNvSpPr>
            <a:spLocks noGrp="1"/>
          </p:cNvSpPr>
          <p:nvPr>
            <p:ph type="ctrTitle"/>
          </p:nvPr>
        </p:nvSpPr>
        <p:spPr>
          <a:xfrm>
            <a:off x="238760" y="-5081"/>
            <a:ext cx="7752080" cy="919481"/>
          </a:xfrm>
        </p:spPr>
        <p:txBody>
          <a:bodyPr>
            <a:noAutofit/>
          </a:bodyPr>
          <a:lstStyle/>
          <a:p>
            <a:r>
              <a:rPr lang="en-US" sz="2800" i="1" dirty="0">
                <a:effectLst>
                  <a:outerShdw blurRad="38100" dist="38100" dir="2700000" algn="tl">
                    <a:srgbClr val="000000">
                      <a:alpha val="43137"/>
                    </a:srgbClr>
                  </a:outerShdw>
                </a:effectLst>
                <a:latin typeface="Avenir" panose="02000503040000020003" pitchFamily="2" charset="0"/>
              </a:rPr>
              <a:t>JUST LISTED!</a:t>
            </a:r>
            <a:br>
              <a:rPr lang="en-US" sz="2800" i="1" dirty="0">
                <a:effectLst>
                  <a:outerShdw blurRad="38100" dist="38100" dir="2700000" algn="tl">
                    <a:srgbClr val="000000">
                      <a:alpha val="43137"/>
                    </a:srgbClr>
                  </a:outerShdw>
                </a:effectLst>
                <a:latin typeface="Avenir" panose="02000503040000020003" pitchFamily="2" charset="0"/>
              </a:rPr>
            </a:br>
            <a:r>
              <a:rPr lang="en-US" sz="2400" i="1" dirty="0">
                <a:effectLst>
                  <a:outerShdw blurRad="38100" dist="38100" dir="2700000" algn="tl">
                    <a:srgbClr val="000000">
                      <a:alpha val="43137"/>
                    </a:srgbClr>
                  </a:outerShdw>
                </a:effectLst>
                <a:latin typeface="Avenir" panose="02000503040000020003" pitchFamily="2" charset="0"/>
              </a:rPr>
              <a:t>5 Minutes To Downtown Charleston</a:t>
            </a:r>
            <a:endParaRPr lang="en-US" sz="2800" i="1" dirty="0">
              <a:effectLst>
                <a:outerShdw blurRad="38100" dist="38100" dir="2700000" algn="tl">
                  <a:srgbClr val="000000">
                    <a:alpha val="43137"/>
                  </a:srgbClr>
                </a:outerShdw>
              </a:effectLst>
              <a:latin typeface="Avenir" panose="02000503040000020003" pitchFamily="2" charset="0"/>
            </a:endParaRPr>
          </a:p>
        </p:txBody>
      </p:sp>
      <p:sp>
        <p:nvSpPr>
          <p:cNvPr id="17" name="Rectangle 16"/>
          <p:cNvSpPr/>
          <p:nvPr/>
        </p:nvSpPr>
        <p:spPr>
          <a:xfrm>
            <a:off x="4114800" y="9102199"/>
            <a:ext cx="3318658" cy="830997"/>
          </a:xfrm>
          <a:prstGeom prst="rect">
            <a:avLst/>
          </a:prstGeom>
        </p:spPr>
        <p:txBody>
          <a:bodyPr wrap="square">
            <a:spAutoFit/>
          </a:bodyPr>
          <a:lstStyle/>
          <a:p>
            <a:pPr algn="r"/>
            <a:r>
              <a:rPr lang="en-US" sz="1200" b="1" dirty="0">
                <a:solidFill>
                  <a:schemeClr val="tx2">
                    <a:lumMod val="10000"/>
                  </a:schemeClr>
                </a:solidFill>
                <a:latin typeface="Avenir" panose="02000503040000020003" pitchFamily="2" charset="0"/>
              </a:rPr>
              <a:t>Virginia Landon</a:t>
            </a:r>
            <a:br>
              <a:rPr lang="en-US" sz="1200" b="1" dirty="0">
                <a:solidFill>
                  <a:schemeClr val="tx2">
                    <a:lumMod val="10000"/>
                  </a:schemeClr>
                </a:solidFill>
                <a:latin typeface="Avenir" panose="02000503040000020003" pitchFamily="2" charset="0"/>
              </a:rPr>
            </a:br>
            <a:r>
              <a:rPr lang="en-US" sz="1200" dirty="0">
                <a:solidFill>
                  <a:schemeClr val="tx2">
                    <a:lumMod val="10000"/>
                  </a:schemeClr>
                </a:solidFill>
                <a:latin typeface="Avenir" panose="02000503040000020003" pitchFamily="2" charset="0"/>
              </a:rPr>
              <a:t>803-493-9202</a:t>
            </a:r>
          </a:p>
          <a:p>
            <a:pPr algn="r"/>
            <a:r>
              <a:rPr lang="en-US" sz="1200" dirty="0">
                <a:solidFill>
                  <a:schemeClr val="tx2">
                    <a:lumMod val="10000"/>
                  </a:schemeClr>
                </a:solidFill>
                <a:latin typeface="Avenir" panose="02000503040000020003" pitchFamily="2" charset="0"/>
              </a:rPr>
              <a:t>virginialandon@kw.com</a:t>
            </a:r>
          </a:p>
          <a:p>
            <a:pPr algn="r"/>
            <a:r>
              <a:rPr lang="en-US" sz="1200" dirty="0">
                <a:solidFill>
                  <a:schemeClr val="tx2">
                    <a:lumMod val="10000"/>
                  </a:schemeClr>
                </a:solidFill>
                <a:latin typeface="Avenir" panose="02000503040000020003" pitchFamily="2" charset="0"/>
              </a:rPr>
              <a:t>virginialandon.kwrealty.com</a:t>
            </a:r>
            <a:endParaRPr lang="en-US" sz="1000" dirty="0">
              <a:solidFill>
                <a:schemeClr val="tx2">
                  <a:lumMod val="10000"/>
                </a:schemeClr>
              </a:solidFill>
              <a:latin typeface="Avenir" panose="02000503040000020003" pitchFamily="2"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7433458" y="9110304"/>
            <a:ext cx="455333"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40332" y="8907401"/>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0332" y="9550570"/>
            <a:ext cx="3774468" cy="369332"/>
          </a:xfrm>
          <a:prstGeom prst="rect">
            <a:avLst/>
          </a:prstGeom>
        </p:spPr>
        <p:txBody>
          <a:bodyPr wrap="square" lIns="0" tIns="0" rIns="0" bIns="0">
            <a:spAutoFit/>
          </a:bodyPr>
          <a:lstStyle/>
          <a:p>
            <a:r>
              <a:rPr lang="en-US" sz="800" dirty="0">
                <a:solidFill>
                  <a:schemeClr val="tx2">
                    <a:lumMod val="10000"/>
                  </a:schemeClr>
                </a:solidFill>
                <a:latin typeface="Avenir" panose="02000503040000020003" pitchFamily="2" charset="0"/>
              </a:rPr>
              <a:t>Keller Williams Realty</a:t>
            </a:r>
            <a:br>
              <a:rPr lang="en-US" sz="800" dirty="0">
                <a:solidFill>
                  <a:schemeClr val="tx2">
                    <a:lumMod val="10000"/>
                  </a:schemeClr>
                </a:solidFill>
                <a:latin typeface="Avenir" panose="02000503040000020003" pitchFamily="2" charset="0"/>
              </a:rPr>
            </a:br>
            <a:r>
              <a:rPr lang="en-US" sz="800" dirty="0">
                <a:solidFill>
                  <a:schemeClr val="tx2">
                    <a:lumMod val="10000"/>
                  </a:schemeClr>
                </a:solidFill>
                <a:latin typeface="Avenir" panose="02000503040000020003" pitchFamily="2" charset="0"/>
              </a:rPr>
              <a:t>496 </a:t>
            </a:r>
            <a:r>
              <a:rPr lang="en-US" sz="800" dirty="0" err="1">
                <a:solidFill>
                  <a:schemeClr val="tx2">
                    <a:lumMod val="10000"/>
                  </a:schemeClr>
                </a:solidFill>
                <a:latin typeface="Avenir" panose="02000503040000020003" pitchFamily="2" charset="0"/>
              </a:rPr>
              <a:t>Bramson</a:t>
            </a:r>
            <a:r>
              <a:rPr lang="en-US" sz="800" dirty="0">
                <a:solidFill>
                  <a:schemeClr val="tx2">
                    <a:lumMod val="10000"/>
                  </a:schemeClr>
                </a:solidFill>
                <a:latin typeface="Avenir" panose="02000503040000020003" pitchFamily="2" charset="0"/>
              </a:rPr>
              <a:t> Ct </a:t>
            </a:r>
            <a:r>
              <a:rPr lang="en-US" sz="800" dirty="0" err="1">
                <a:solidFill>
                  <a:schemeClr val="tx2">
                    <a:lumMod val="10000"/>
                  </a:schemeClr>
                </a:solidFill>
                <a:latin typeface="Avenir" panose="02000503040000020003" pitchFamily="2" charset="0"/>
              </a:rPr>
              <a:t>Ste</a:t>
            </a:r>
            <a:r>
              <a:rPr lang="en-US" sz="800" dirty="0">
                <a:solidFill>
                  <a:schemeClr val="tx2">
                    <a:lumMod val="10000"/>
                  </a:schemeClr>
                </a:solidFill>
                <a:latin typeface="Avenir" panose="02000503040000020003" pitchFamily="2" charset="0"/>
              </a:rPr>
              <a:t> 200</a:t>
            </a:r>
            <a:br>
              <a:rPr lang="en-US" sz="800" dirty="0">
                <a:solidFill>
                  <a:schemeClr val="tx2">
                    <a:lumMod val="10000"/>
                  </a:schemeClr>
                </a:solidFill>
                <a:latin typeface="Avenir" panose="02000503040000020003" pitchFamily="2" charset="0"/>
              </a:rPr>
            </a:br>
            <a:r>
              <a:rPr lang="en-US" sz="800" dirty="0">
                <a:solidFill>
                  <a:schemeClr val="tx2">
                    <a:lumMod val="10000"/>
                  </a:schemeClr>
                </a:solidFill>
                <a:latin typeface="Avenir" panose="02000503040000020003" pitchFamily="2" charset="0"/>
              </a:rPr>
              <a:t>Mt. Pleasant, SC 29464</a:t>
            </a:r>
          </a:p>
        </p:txBody>
      </p:sp>
      <p:pic>
        <p:nvPicPr>
          <p:cNvPr id="11" name="Picture 10"/>
          <p:cNvPicPr>
            <a:picLocks/>
          </p:cNvPicPr>
          <p:nvPr/>
        </p:nvPicPr>
        <p:blipFill>
          <a:blip r:embed="rId7" cstate="print">
            <a:extLst>
              <a:ext uri="{28A0092B-C50C-407E-A947-70E740481C1C}">
                <a14:useLocalDpi xmlns:a14="http://schemas.microsoft.com/office/drawing/2010/main" val="0"/>
              </a:ext>
            </a:extLst>
          </a:blip>
          <a:srcRect/>
          <a:stretch/>
        </p:blipFill>
        <p:spPr>
          <a:xfrm>
            <a:off x="1885141" y="8067359"/>
            <a:ext cx="137160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8" cstate="print">
            <a:extLst>
              <a:ext uri="{28A0092B-C50C-407E-A947-70E740481C1C}">
                <a14:useLocalDpi xmlns:a14="http://schemas.microsoft.com/office/drawing/2010/main" val="0"/>
              </a:ext>
            </a:extLst>
          </a:blip>
          <a:srcRect/>
          <a:stretch/>
        </p:blipFill>
        <p:spPr>
          <a:xfrm>
            <a:off x="3429950" y="8067359"/>
            <a:ext cx="1371600" cy="91440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9" cstate="print">
            <a:extLst>
              <a:ext uri="{28A0092B-C50C-407E-A947-70E740481C1C}">
                <a14:useLocalDpi xmlns:a14="http://schemas.microsoft.com/office/drawing/2010/main" val="0"/>
              </a:ext>
            </a:extLst>
          </a:blip>
          <a:srcRect/>
          <a:stretch/>
        </p:blipFill>
        <p:spPr>
          <a:xfrm>
            <a:off x="1885141" y="4267200"/>
            <a:ext cx="1371600"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0" cstate="print">
            <a:extLst>
              <a:ext uri="{28A0092B-C50C-407E-A947-70E740481C1C}">
                <a14:useLocalDpi xmlns:a14="http://schemas.microsoft.com/office/drawing/2010/main" val="0"/>
              </a:ext>
            </a:extLst>
          </a:blip>
          <a:srcRect/>
          <a:stretch/>
        </p:blipFill>
        <p:spPr>
          <a:xfrm>
            <a:off x="340332" y="4267200"/>
            <a:ext cx="1371600" cy="914400"/>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rcRect/>
          <a:stretch/>
        </p:blipFill>
        <p:spPr>
          <a:xfrm>
            <a:off x="4974759" y="4267200"/>
            <a:ext cx="1371600" cy="914400"/>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2" cstate="print">
            <a:extLst>
              <a:ext uri="{28A0092B-C50C-407E-A947-70E740481C1C}">
                <a14:useLocalDpi xmlns:a14="http://schemas.microsoft.com/office/drawing/2010/main" val="0"/>
              </a:ext>
            </a:extLst>
          </a:blip>
          <a:srcRect/>
          <a:stretch/>
        </p:blipFill>
        <p:spPr>
          <a:xfrm>
            <a:off x="3429950" y="4267200"/>
            <a:ext cx="1371600" cy="914400"/>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3" cstate="print">
            <a:extLst>
              <a:ext uri="{28A0092B-C50C-407E-A947-70E740481C1C}">
                <a14:useLocalDpi xmlns:a14="http://schemas.microsoft.com/office/drawing/2010/main" val="0"/>
              </a:ext>
            </a:extLst>
          </a:blip>
          <a:srcRect/>
          <a:stretch/>
        </p:blipFill>
        <p:spPr>
          <a:xfrm>
            <a:off x="6519567" y="4267200"/>
            <a:ext cx="1371600"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4" cstate="print">
            <a:extLst>
              <a:ext uri="{28A0092B-C50C-407E-A947-70E740481C1C}">
                <a14:useLocalDpi xmlns:a14="http://schemas.microsoft.com/office/drawing/2010/main" val="0"/>
              </a:ext>
            </a:extLst>
          </a:blip>
          <a:srcRect/>
          <a:stretch/>
        </p:blipFill>
        <p:spPr>
          <a:xfrm>
            <a:off x="340332" y="8067359"/>
            <a:ext cx="1371600" cy="914400"/>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5" cstate="print">
            <a:extLst>
              <a:ext uri="{28A0092B-C50C-407E-A947-70E740481C1C}">
                <a14:useLocalDpi xmlns:a14="http://schemas.microsoft.com/office/drawing/2010/main" val="0"/>
              </a:ext>
            </a:extLst>
          </a:blip>
          <a:srcRect/>
          <a:stretch/>
        </p:blipFill>
        <p:spPr>
          <a:xfrm>
            <a:off x="4974759" y="8067359"/>
            <a:ext cx="1371600"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0" y="3505200"/>
            <a:ext cx="7772400" cy="738664"/>
          </a:xfrm>
          <a:prstGeom prst="rect">
            <a:avLst/>
          </a:prstGeom>
          <a:noFill/>
        </p:spPr>
        <p:txBody>
          <a:bodyPr wrap="square" anchor="b">
            <a:spAutoFit/>
          </a:bodyPr>
          <a:lstStyle/>
          <a:p>
            <a:pPr algn="ctr"/>
            <a:r>
              <a:rPr lang="en-US" sz="2400" b="1" dirty="0">
                <a:solidFill>
                  <a:schemeClr val="bg1">
                    <a:lumMod val="75000"/>
                    <a:lumOff val="25000"/>
                  </a:schemeClr>
                </a:solidFill>
                <a:latin typeface="Avenir" panose="02000503040000020003" pitchFamily="2" charset="0"/>
              </a:rPr>
              <a:t>849 </a:t>
            </a:r>
            <a:r>
              <a:rPr lang="en-US" sz="2400" b="1" dirty="0" err="1">
                <a:solidFill>
                  <a:schemeClr val="bg1">
                    <a:lumMod val="75000"/>
                    <a:lumOff val="25000"/>
                  </a:schemeClr>
                </a:solidFill>
                <a:latin typeface="Avenir" panose="02000503040000020003" pitchFamily="2" charset="0"/>
              </a:rPr>
              <a:t>Shutes</a:t>
            </a:r>
            <a:r>
              <a:rPr lang="en-US" sz="2400" b="1" dirty="0">
                <a:solidFill>
                  <a:schemeClr val="bg1">
                    <a:lumMod val="75000"/>
                    <a:lumOff val="25000"/>
                  </a:schemeClr>
                </a:solidFill>
                <a:latin typeface="Avenir" panose="02000503040000020003" pitchFamily="2" charset="0"/>
              </a:rPr>
              <a:t> Folly Drive</a:t>
            </a:r>
          </a:p>
          <a:p>
            <a:pPr algn="ctr"/>
            <a:r>
              <a:rPr lang="en-US" sz="1800" dirty="0">
                <a:solidFill>
                  <a:schemeClr val="bg1">
                    <a:lumMod val="75000"/>
                    <a:lumOff val="25000"/>
                  </a:schemeClr>
                </a:solidFill>
                <a:latin typeface="Avenir" panose="02000503040000020003" pitchFamily="2" charset="0"/>
              </a:rPr>
              <a:t>The Village at Stiles Point | Charleston | MLS# 20030696 | $737,000</a:t>
            </a:r>
          </a:p>
        </p:txBody>
      </p:sp>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6519567" y="8067359"/>
            <a:ext cx="1371600" cy="914400"/>
          </a:xfrm>
          <a:prstGeom prst="rect">
            <a:avLst/>
          </a:prstGeom>
          <a:ln>
            <a:noFill/>
          </a:ln>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rotWithShape="1">
          <a:blip r:embed="rId17">
            <a:extLst>
              <a:ext uri="{28A0092B-C50C-407E-A947-70E740481C1C}">
                <a14:useLocalDpi xmlns:a14="http://schemas.microsoft.com/office/drawing/2010/main" val="0"/>
              </a:ext>
            </a:extLst>
          </a:blip>
          <a:srcRect b="11173"/>
          <a:stretch/>
        </p:blipFill>
        <p:spPr>
          <a:xfrm>
            <a:off x="4114800" y="838200"/>
            <a:ext cx="4114800" cy="2739390"/>
          </a:xfrm>
          <a:prstGeom prst="rect">
            <a:avLst/>
          </a:prstGeom>
          <a:ln>
            <a:noFill/>
          </a:ln>
          <a:effectLst>
            <a:softEdge rad="112500"/>
          </a:effectLst>
        </p:spPr>
      </p:pic>
      <p:sp>
        <p:nvSpPr>
          <p:cNvPr id="3" name="Subtitle 2"/>
          <p:cNvSpPr>
            <a:spLocks noGrp="1"/>
          </p:cNvSpPr>
          <p:nvPr>
            <p:ph type="subTitle" idx="1"/>
          </p:nvPr>
        </p:nvSpPr>
        <p:spPr>
          <a:xfrm>
            <a:off x="0" y="5187166"/>
            <a:ext cx="8229600" cy="2874846"/>
          </a:xfrm>
        </p:spPr>
        <p:txBody>
          <a:bodyPr anchor="ctr">
            <a:noAutofit/>
          </a:bodyPr>
          <a:lstStyle/>
          <a:p>
            <a:r>
              <a:rPr lang="en-US" sz="1050" dirty="0">
                <a:solidFill>
                  <a:schemeClr val="bg1"/>
                </a:solidFill>
                <a:latin typeface="Avenir" panose="02000503040000020003" pitchFamily="2" charset="0"/>
              </a:rPr>
              <a:t>This is a rare opportunity to own a practically new and meticulously cared for home in the highly desirable, The Village at Stiles Point neighborhood. This home is located only three miles to downtown Charleston, minutes to Folly Beach, and walking distance to grocery and restaurants. Upon entering this Lowcountry home, you will notice the inviting wrap-around front porch that is highlighted with decorative rails, tabby oyster shell concrete, and a natural gas lantern, perfect for enjoying those beautiful Charleston sunsets. As you enter the home, you will be greeted with gleaming hardwood floors, 9+ ft ceilings, an extensive trim package including 7 inch baseboards, crown molding, and tall windows which bring in ample natural light. Notice the separate dining room featuring coffered ceilings. The first floor master is very spacious and includes an </a:t>
            </a:r>
            <a:r>
              <a:rPr lang="en-US" sz="1050" dirty="0" err="1">
                <a:solidFill>
                  <a:schemeClr val="bg1"/>
                </a:solidFill>
                <a:latin typeface="Avenir" panose="02000503040000020003" pitchFamily="2" charset="0"/>
              </a:rPr>
              <a:t>ensuite</a:t>
            </a:r>
            <a:r>
              <a:rPr lang="en-US" sz="1050" dirty="0">
                <a:solidFill>
                  <a:schemeClr val="bg1"/>
                </a:solidFill>
                <a:latin typeface="Avenir" panose="02000503040000020003" pitchFamily="2" charset="0"/>
              </a:rPr>
              <a:t> bath with double sinks, garden tub, and large shower. Notice the spacious walk-in closet off of the master bath which includes a full shelving system for extra storage. The spacious chef's kitchen includes a oversized island, granite countertops, designer cabinetry, subway tile </a:t>
            </a:r>
            <a:r>
              <a:rPr lang="en-US" sz="1050" dirty="0" err="1">
                <a:solidFill>
                  <a:schemeClr val="bg1"/>
                </a:solidFill>
                <a:latin typeface="Avenir" panose="02000503040000020003" pitchFamily="2" charset="0"/>
              </a:rPr>
              <a:t>backplash</a:t>
            </a:r>
            <a:r>
              <a:rPr lang="en-US" sz="1050" dirty="0">
                <a:solidFill>
                  <a:schemeClr val="bg1"/>
                </a:solidFill>
                <a:latin typeface="Avenir" panose="02000503040000020003" pitchFamily="2" charset="0"/>
              </a:rPr>
              <a:t>, wall ovens, 5 burner natural gas cooktop, Kohler farmhouse sink, and GE stainless steel appliances. The main living space offers an open concept dining, which is perfect for entertaining. You will notice the cathedral ceilings, built-ins, natural gas fireplace, built-in </a:t>
            </a:r>
            <a:r>
              <a:rPr lang="en-US" sz="1050" dirty="0" err="1">
                <a:solidFill>
                  <a:schemeClr val="bg1"/>
                </a:solidFill>
                <a:latin typeface="Avenir" panose="02000503040000020003" pitchFamily="2" charset="0"/>
              </a:rPr>
              <a:t>bluetooth</a:t>
            </a:r>
            <a:r>
              <a:rPr lang="en-US" sz="1050" dirty="0">
                <a:solidFill>
                  <a:schemeClr val="bg1"/>
                </a:solidFill>
                <a:latin typeface="Avenir" panose="02000503040000020003" pitchFamily="2" charset="0"/>
              </a:rPr>
              <a:t> speakers with digital control, and additional light from the multiple windows. The laundry/mud room is downstairs and includes access to the 2 car garage. The second floor includes an open/flex space, perfect for an office, second family room, or children's play area. There are three large bedrooms upstairs and one full bathroom. All the bedrooms include walk-in closets. There is a large screened-in porch off of the main living area and a nice sized yard that is partially fenced. Award winning Stiles Point Elementary is a short walk away and in-community amenities include full access to Stiles Point park that has full-court </a:t>
            </a:r>
            <a:r>
              <a:rPr lang="en-US" sz="1050" dirty="0" err="1">
                <a:solidFill>
                  <a:schemeClr val="bg1"/>
                </a:solidFill>
                <a:latin typeface="Avenir" panose="02000503040000020003" pitchFamily="2" charset="0"/>
              </a:rPr>
              <a:t>baskeball</a:t>
            </a:r>
            <a:r>
              <a:rPr lang="en-US" sz="1050" dirty="0">
                <a:solidFill>
                  <a:schemeClr val="bg1"/>
                </a:solidFill>
                <a:latin typeface="Avenir" panose="02000503040000020003" pitchFamily="2" charset="0"/>
              </a:rPr>
              <a:t>, tennis, playground, baseball field, and more! Don't miss out on this move-in ready home in one of Charleston's A+ locations!</a:t>
            </a:r>
            <a:endParaRPr lang="en-US" sz="1050" b="1" dirty="0">
              <a:solidFill>
                <a:schemeClr val="bg1"/>
              </a:solidFill>
              <a:latin typeface="Avenir" panose="02000503040000020003" pitchFamily="2" charset="0"/>
            </a:endParaRPr>
          </a:p>
        </p:txBody>
      </p:sp>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TotalTime>
  <Words>455</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vt:lpstr>
      <vt:lpstr>Calibri</vt:lpstr>
      <vt:lpstr>Office Theme</vt:lpstr>
      <vt:lpstr>JUST LISTED! 5 Minutes To Downtown Charleston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55</cp:revision>
  <dcterms:created xsi:type="dcterms:W3CDTF">2006-08-16T00:00:00Z</dcterms:created>
  <dcterms:modified xsi:type="dcterms:W3CDTF">2020-11-17T17:21:20Z</dcterms:modified>
</cp:coreProperties>
</file>