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53" d="100"/>
          <a:sy n="53" d="100"/>
        </p:scale>
        <p:origin x="1738" y="4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847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2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829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874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661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6/23/2023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48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550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6/23/2023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443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46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939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773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6/23/2023</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086083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59000" r="-59000"/>
          </a:stretch>
        </a:blipFill>
        <a:effectLst/>
      </p:bgPr>
    </p:bg>
    <p:spTree>
      <p:nvGrpSpPr>
        <p:cNvPr id="1" name=""/>
        <p:cNvGrpSpPr/>
        <p:nvPr/>
      </p:nvGrpSpPr>
      <p:grpSpPr>
        <a:xfrm>
          <a:off x="0" y="0"/>
          <a:ext cx="0" cy="0"/>
          <a:chOff x="0" y="0"/>
          <a:chExt cx="0" cy="0"/>
        </a:xfrm>
      </p:grpSpPr>
      <p:sp>
        <p:nvSpPr>
          <p:cNvPr id="11" name="Rectangle 10"/>
          <p:cNvSpPr/>
          <p:nvPr/>
        </p:nvSpPr>
        <p:spPr>
          <a:xfrm>
            <a:off x="4114799" y="4422805"/>
            <a:ext cx="4114801" cy="4524315"/>
          </a:xfrm>
          <a:prstGeom prst="rect">
            <a:avLst/>
          </a:prstGeom>
          <a:noFill/>
          <a:ln>
            <a:noFill/>
          </a:ln>
        </p:spPr>
        <p:txBody>
          <a:bodyPr wrap="square" anchor="ctr">
            <a:spAutoFit/>
          </a:bodyPr>
          <a:lstStyle/>
          <a:p>
            <a:pPr algn="ctr"/>
            <a:r>
              <a:rPr lang="en-US" sz="900" b="1" dirty="0">
                <a:solidFill>
                  <a:srgbClr val="002060"/>
                </a:solidFill>
                <a:latin typeface="Century Gothic" panose="020B0502020202020204" pitchFamily="34" charset="0"/>
              </a:rPr>
              <a:t>Welcome to your little slice of paradise! Tidewater at Wild Dunes is located steps from the beach and provides turn key resort living. This bright &amp; sunny condo offers a tastefully updated interior and open feel. A large foyer welcomes you and draws you into another world, one where tropical cocktails, beach walks, and poolside lounging are daily occurrences. A spacious, workable kitchen features granite countertops and stainless steel appliances, a breakfast bar open to the living area, and an eat-in dining nook. The living area is generously sized and offers glass doors to the screened-in porch, a place you'll love to sit and sip morning coffee or relax in the evening enjoying the sounds of ocean waves! Engineered, wood-look hard floors throughout make sandy feet clean up a breeze!</a:t>
            </a:r>
          </a:p>
          <a:p>
            <a:pPr algn="ctr"/>
            <a:r>
              <a:rPr lang="en-US" sz="900" b="1" dirty="0">
                <a:solidFill>
                  <a:srgbClr val="002060"/>
                </a:solidFill>
                <a:latin typeface="Century Gothic" panose="020B0502020202020204" pitchFamily="34" charset="0"/>
              </a:rPr>
              <a:t>The primary bedroom offers access to the rear porch and an </a:t>
            </a:r>
            <a:r>
              <a:rPr lang="en-US" sz="900" b="1" dirty="0" err="1">
                <a:solidFill>
                  <a:srgbClr val="002060"/>
                </a:solidFill>
                <a:latin typeface="Century Gothic" panose="020B0502020202020204" pitchFamily="34" charset="0"/>
              </a:rPr>
              <a:t>en</a:t>
            </a:r>
            <a:r>
              <a:rPr lang="en-US" sz="900" b="1" dirty="0">
                <a:solidFill>
                  <a:srgbClr val="002060"/>
                </a:solidFill>
                <a:latin typeface="Century Gothic" panose="020B0502020202020204" pitchFamily="34" charset="0"/>
              </a:rPr>
              <a:t>-suite luxury bathroom. Updated and beautiful, the bathroom features a large custom glass tiled shower and furniture style vanity completed in soothing neutral tones and finishes. A second bedroom and a second bathroom offer plenty of space for guests and the bath is updated and well appointed. In unit washer and dryer are added conveniences. Owners &amp; guests will be </a:t>
            </a:r>
            <a:r>
              <a:rPr lang="en-US" sz="900" b="1" dirty="0" err="1">
                <a:solidFill>
                  <a:srgbClr val="002060"/>
                </a:solidFill>
                <a:latin typeface="Century Gothic" panose="020B0502020202020204" pitchFamily="34" charset="0"/>
              </a:rPr>
              <a:t>be</a:t>
            </a:r>
            <a:r>
              <a:rPr lang="en-US" sz="900" b="1" dirty="0">
                <a:solidFill>
                  <a:srgbClr val="002060"/>
                </a:solidFill>
                <a:latin typeface="Century Gothic" panose="020B0502020202020204" pitchFamily="34" charset="0"/>
              </a:rPr>
              <a:t> sure to enjoy both the large pool and kiddie pool, cooking meals at the community gas grill, or lounging under a newly built pergola. This condo has direct beach access, with a short, approximately two minute walk from the screened porch to the sands and waves of the Atlantic Ocean. This property is ideal as a weekend getaway, full-time residence, or rental investment (with strong rental history). All of this and located in gated Wild Dunes on the Isle of Palms, one of Charleston's most coveted resort and residential developments. Ownership within this prestigious enclave provides access to championship golf, numerous on-site restaurants, miles of bike and walking paths, adjacent marina, and much more. Additionally, Wild Dunes is minutes from the world class dining and shopping of neighboring Sullivans Island, Mount Pleasant, and downtown historic Charleston.</a:t>
            </a:r>
          </a:p>
        </p:txBody>
      </p:sp>
      <p:pic>
        <p:nvPicPr>
          <p:cNvPr id="22" name="Picture 21"/>
          <p:cNvPicPr>
            <a:picLocks/>
          </p:cNvPicPr>
          <p:nvPr/>
        </p:nvPicPr>
        <p:blipFill>
          <a:blip r:embed="rId4" cstate="print">
            <a:extLst>
              <a:ext uri="{28A0092B-C50C-407E-A947-70E740481C1C}">
                <a14:useLocalDpi xmlns:a14="http://schemas.microsoft.com/office/drawing/2010/main" val="0"/>
              </a:ext>
            </a:extLst>
          </a:blip>
          <a:srcRect/>
          <a:stretch/>
        </p:blipFill>
        <p:spPr>
          <a:xfrm>
            <a:off x="150254" y="6273548"/>
            <a:ext cx="1828800" cy="1216152"/>
          </a:xfrm>
          <a:prstGeom prst="rect">
            <a:avLst/>
          </a:prstGeom>
          <a:ln>
            <a:noFill/>
          </a:ln>
          <a:effectLst/>
        </p:spPr>
      </p:pic>
      <p:pic>
        <p:nvPicPr>
          <p:cNvPr id="23" name="Picture 22"/>
          <p:cNvPicPr>
            <a:picLocks/>
          </p:cNvPicPr>
          <p:nvPr/>
        </p:nvPicPr>
        <p:blipFill>
          <a:blip r:embed="rId5" cstate="print">
            <a:extLst>
              <a:ext uri="{28A0092B-C50C-407E-A947-70E740481C1C}">
                <a14:useLocalDpi xmlns:a14="http://schemas.microsoft.com/office/drawing/2010/main" val="0"/>
              </a:ext>
            </a:extLst>
          </a:blip>
          <a:srcRect/>
          <a:stretch/>
        </p:blipFill>
        <p:spPr>
          <a:xfrm>
            <a:off x="2235602" y="4724419"/>
            <a:ext cx="1828800" cy="1216152"/>
          </a:xfrm>
          <a:prstGeom prst="rect">
            <a:avLst/>
          </a:prstGeom>
          <a:ln>
            <a:noFill/>
          </a:ln>
          <a:effectLst/>
        </p:spPr>
      </p:pic>
      <p:pic>
        <p:nvPicPr>
          <p:cNvPr id="25" name="Picture 24"/>
          <p:cNvPicPr>
            <a:picLocks/>
          </p:cNvPicPr>
          <p:nvPr/>
        </p:nvPicPr>
        <p:blipFill>
          <a:blip r:embed="rId6" cstate="print">
            <a:extLst>
              <a:ext uri="{28A0092B-C50C-407E-A947-70E740481C1C}">
                <a14:useLocalDpi xmlns:a14="http://schemas.microsoft.com/office/drawing/2010/main" val="0"/>
              </a:ext>
            </a:extLst>
          </a:blip>
          <a:srcRect/>
          <a:stretch/>
        </p:blipFill>
        <p:spPr>
          <a:xfrm>
            <a:off x="150254" y="3175296"/>
            <a:ext cx="1828800" cy="1216152"/>
          </a:xfrm>
          <a:prstGeom prst="rect">
            <a:avLst/>
          </a:prstGeom>
          <a:ln>
            <a:noFill/>
          </a:ln>
          <a:effectLst/>
        </p:spPr>
      </p:pic>
      <p:pic>
        <p:nvPicPr>
          <p:cNvPr id="26" name="Picture 25"/>
          <p:cNvPicPr>
            <a:picLocks/>
          </p:cNvPicPr>
          <p:nvPr/>
        </p:nvPicPr>
        <p:blipFill>
          <a:blip r:embed="rId7" cstate="print">
            <a:extLst>
              <a:ext uri="{28A0092B-C50C-407E-A947-70E740481C1C}">
                <a14:useLocalDpi xmlns:a14="http://schemas.microsoft.com/office/drawing/2010/main" val="0"/>
              </a:ext>
            </a:extLst>
          </a:blip>
          <a:srcRect/>
          <a:stretch/>
        </p:blipFill>
        <p:spPr>
          <a:xfrm>
            <a:off x="2235602" y="7822671"/>
            <a:ext cx="1828800" cy="1216152"/>
          </a:xfrm>
          <a:prstGeom prst="rect">
            <a:avLst/>
          </a:prstGeom>
          <a:ln>
            <a:noFill/>
          </a:ln>
          <a:effectLst/>
        </p:spPr>
      </p:pic>
      <p:sp>
        <p:nvSpPr>
          <p:cNvPr id="29" name="Title 1"/>
          <p:cNvSpPr txBox="1">
            <a:spLocks/>
          </p:cNvSpPr>
          <p:nvPr/>
        </p:nvSpPr>
        <p:spPr>
          <a:xfrm>
            <a:off x="4114800" y="0"/>
            <a:ext cx="4114800" cy="635275"/>
          </a:xfrm>
          <a:prstGeom prst="rect">
            <a:avLst/>
          </a:prstGeom>
        </p:spPr>
        <p:txBody>
          <a:bodyPr vert="horz" lIns="91440" tIns="45720" rIns="91440" bIns="45720" rtlCol="0" anchor="ctr"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400" i="1" dirty="0">
                <a:solidFill>
                  <a:srgbClr val="002060"/>
                </a:solidFill>
                <a:latin typeface="Century Gothic" pitchFamily="34" charset="0"/>
              </a:rPr>
              <a:t>Ocean Front Condo</a:t>
            </a:r>
          </a:p>
        </p:txBody>
      </p:sp>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150254" y="7822672"/>
            <a:ext cx="1828800" cy="1216152"/>
          </a:xfrm>
          <a:prstGeom prst="rect">
            <a:avLst/>
          </a:prstGeom>
          <a:ln>
            <a:noFill/>
          </a:ln>
          <a:effectLst/>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292411" y="848491"/>
            <a:ext cx="3759579" cy="2111798"/>
          </a:xfrm>
          <a:prstGeom prst="rect">
            <a:avLst/>
          </a:prstGeom>
          <a:ln>
            <a:noFill/>
          </a:ln>
          <a:effectLst/>
        </p:spPr>
      </p:pic>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150254" y="77044"/>
            <a:ext cx="1828800" cy="1216152"/>
          </a:xfrm>
          <a:prstGeom prst="rect">
            <a:avLst/>
          </a:prstGeom>
          <a:ln>
            <a:noFill/>
          </a:ln>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2235602" y="77044"/>
            <a:ext cx="1828800" cy="1216152"/>
          </a:xfrm>
          <a:prstGeom prst="rect">
            <a:avLst/>
          </a:prstGeom>
          <a:ln>
            <a:noFill/>
          </a:ln>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2235602" y="1626169"/>
            <a:ext cx="1828800" cy="1216152"/>
          </a:xfrm>
          <a:prstGeom prst="rect">
            <a:avLst/>
          </a:prstGeom>
          <a:ln>
            <a:noFill/>
          </a:ln>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2235602" y="3175294"/>
            <a:ext cx="1828800" cy="1216152"/>
          </a:xfrm>
          <a:prstGeom prst="rect">
            <a:avLst/>
          </a:prstGeom>
          <a:ln>
            <a:noFill/>
          </a:ln>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150254" y="1626170"/>
            <a:ext cx="1828800" cy="1216152"/>
          </a:xfrm>
          <a:prstGeom prst="rect">
            <a:avLst/>
          </a:prstGeom>
          <a:ln>
            <a:noFill/>
          </a:ln>
          <a:effectLst/>
        </p:spPr>
      </p:pic>
      <p:sp>
        <p:nvSpPr>
          <p:cNvPr id="2" name="Title 1"/>
          <p:cNvSpPr>
            <a:spLocks noGrp="1"/>
          </p:cNvSpPr>
          <p:nvPr>
            <p:ph type="ctrTitle"/>
          </p:nvPr>
        </p:nvSpPr>
        <p:spPr>
          <a:xfrm>
            <a:off x="4114800" y="3173505"/>
            <a:ext cx="4114800" cy="1269632"/>
          </a:xfrm>
        </p:spPr>
        <p:txBody>
          <a:bodyPr anchor="t">
            <a:noAutofit/>
          </a:bodyPr>
          <a:lstStyle/>
          <a:p>
            <a:r>
              <a:rPr lang="pt-BR" sz="2200" b="1" dirty="0">
                <a:solidFill>
                  <a:srgbClr val="002060"/>
                </a:solidFill>
                <a:latin typeface="Century Gothic" pitchFamily="34" charset="0"/>
              </a:rPr>
              <a:t>8500 Palmetto Drive H 101</a:t>
            </a:r>
            <a:br>
              <a:rPr lang="pt-BR" sz="2400" dirty="0">
                <a:solidFill>
                  <a:srgbClr val="002060"/>
                </a:solidFill>
                <a:latin typeface="Century Gothic" pitchFamily="34" charset="0"/>
              </a:rPr>
            </a:br>
            <a:r>
              <a:rPr lang="en-US" sz="2000" dirty="0">
                <a:solidFill>
                  <a:srgbClr val="002060"/>
                </a:solidFill>
                <a:latin typeface="Century Gothic" pitchFamily="34" charset="0"/>
              </a:rPr>
              <a:t>Wild Dunes</a:t>
            </a:r>
            <a:br>
              <a:rPr lang="en-US" sz="2000" dirty="0">
                <a:solidFill>
                  <a:srgbClr val="002060"/>
                </a:solidFill>
                <a:latin typeface="Century Gothic" pitchFamily="34" charset="0"/>
              </a:rPr>
            </a:br>
            <a:r>
              <a:rPr lang="en-US" sz="2000" dirty="0">
                <a:solidFill>
                  <a:srgbClr val="002060"/>
                </a:solidFill>
                <a:latin typeface="Century Gothic" pitchFamily="34" charset="0"/>
              </a:rPr>
              <a:t>Isle of Palms, SC 29451</a:t>
            </a:r>
            <a:br>
              <a:rPr lang="en-US" sz="2000" dirty="0">
                <a:solidFill>
                  <a:srgbClr val="002060"/>
                </a:solidFill>
                <a:latin typeface="Century Gothic" pitchFamily="34" charset="0"/>
              </a:rPr>
            </a:br>
            <a:r>
              <a:rPr lang="en-US" sz="2000" dirty="0">
                <a:solidFill>
                  <a:srgbClr val="002060"/>
                </a:solidFill>
                <a:latin typeface="Century Gothic" pitchFamily="34" charset="0"/>
              </a:rPr>
              <a:t>MLS# 23013780 | $1,230,000</a:t>
            </a: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1001"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559328"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rgbClr val="002060"/>
                </a:solidFill>
                <a:latin typeface="Trebuchet MS" panose="020B0603020202020204" pitchFamily="34" charset="0"/>
              </a:rPr>
              <a:t>Don Dawson</a:t>
            </a:r>
            <a:br>
              <a:rPr lang="en-US" sz="1800" i="0" dirty="0">
                <a:solidFill>
                  <a:srgbClr val="002060"/>
                </a:solidFill>
                <a:latin typeface="Trebuchet MS" panose="020B0603020202020204" pitchFamily="34" charset="0"/>
              </a:rPr>
            </a:br>
            <a:r>
              <a:rPr lang="en-US" sz="1400" i="0" spc="0" dirty="0">
                <a:solidFill>
                  <a:srgbClr val="002060"/>
                </a:solidFill>
                <a:latin typeface="Trebuchet MS" panose="020B0603020202020204" pitchFamily="34" charset="0"/>
                <a:cs typeface="Times New Roman" pitchFamily="18" charset="0"/>
              </a:rPr>
              <a:t>843-514-0452</a:t>
            </a:r>
            <a:br>
              <a:rPr lang="en-US" sz="1400" i="0" spc="0" dirty="0">
                <a:solidFill>
                  <a:srgbClr val="002060"/>
                </a:solidFill>
                <a:latin typeface="Trebuchet MS" panose="020B0603020202020204" pitchFamily="34" charset="0"/>
                <a:cs typeface="Times New Roman" pitchFamily="18" charset="0"/>
              </a:rPr>
            </a:br>
            <a:r>
              <a:rPr lang="en-US" sz="1400" i="0" spc="0" dirty="0">
                <a:solidFill>
                  <a:srgbClr val="002060"/>
                </a:solidFill>
                <a:latin typeface="Trebuchet MS" panose="020B0603020202020204" pitchFamily="34" charset="0"/>
                <a:cs typeface="Times New Roman" pitchFamily="18" charset="0"/>
              </a:rPr>
              <a:t>ddawson@carolinaone.com</a:t>
            </a:r>
            <a:br>
              <a:rPr lang="en-US" sz="1400" i="0" spc="0" dirty="0">
                <a:solidFill>
                  <a:srgbClr val="002060"/>
                </a:solidFill>
                <a:latin typeface="Trebuchet MS" panose="020B0603020202020204" pitchFamily="34" charset="0"/>
                <a:cs typeface="Times New Roman" pitchFamily="18" charset="0"/>
              </a:rPr>
            </a:br>
            <a:br>
              <a:rPr lang="en-US" sz="1400" i="0" spc="0" dirty="0">
                <a:solidFill>
                  <a:srgbClr val="002060"/>
                </a:solidFill>
                <a:latin typeface="Trebuchet MS" panose="020B0603020202020204" pitchFamily="34" charset="0"/>
                <a:cs typeface="Times New Roman" pitchFamily="18" charset="0"/>
              </a:rPr>
            </a:br>
            <a:r>
              <a:rPr lang="en-US" sz="1200" i="0" spc="0" dirty="0">
                <a:solidFill>
                  <a:srgbClr val="002060"/>
                </a:solidFill>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6172200" y="9719846"/>
            <a:ext cx="1828800" cy="338554"/>
          </a:xfrm>
          <a:prstGeom prst="rect">
            <a:avLst/>
          </a:prstGeom>
          <a:noFill/>
        </p:spPr>
        <p:txBody>
          <a:bodyPr wrap="square" rtlCol="0">
            <a:spAutoFit/>
          </a:bodyPr>
          <a:lstStyle/>
          <a:p>
            <a:pPr algn="r"/>
            <a:r>
              <a:rPr lang="en-US" sz="1600" dirty="0">
                <a:solidFill>
                  <a:srgbClr val="002060"/>
                </a:solidFill>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727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2D888F4F-C0D5-43BF-A1CB-3692298FE290}"/>
              </a:ext>
            </a:extLst>
          </p:cNvPr>
          <p:cNvPicPr>
            <a:picLocks/>
          </p:cNvPicPr>
          <p:nvPr/>
        </p:nvPicPr>
        <p:blipFill>
          <a:blip r:embed="rId17" cstate="print">
            <a:extLst>
              <a:ext uri="{28A0092B-C50C-407E-A947-70E740481C1C}">
                <a14:useLocalDpi xmlns:a14="http://schemas.microsoft.com/office/drawing/2010/main" val="0"/>
              </a:ext>
            </a:extLst>
          </a:blip>
          <a:srcRect/>
          <a:stretch/>
        </p:blipFill>
        <p:spPr>
          <a:xfrm>
            <a:off x="150254" y="4724422"/>
            <a:ext cx="1828800" cy="1216152"/>
          </a:xfrm>
          <a:prstGeom prst="rect">
            <a:avLst/>
          </a:prstGeom>
          <a:ln>
            <a:noFill/>
          </a:ln>
          <a:effectLst/>
        </p:spPr>
      </p:pic>
      <p:pic>
        <p:nvPicPr>
          <p:cNvPr id="24" name="Picture 23">
            <a:extLst>
              <a:ext uri="{FF2B5EF4-FFF2-40B4-BE49-F238E27FC236}">
                <a16:creationId xmlns:a16="http://schemas.microsoft.com/office/drawing/2014/main" id="{E57421BB-3BA3-4ADE-A13A-E2218056A85F}"/>
              </a:ext>
            </a:extLst>
          </p:cNvPr>
          <p:cNvPicPr>
            <a:picLocks/>
          </p:cNvPicPr>
          <p:nvPr/>
        </p:nvPicPr>
        <p:blipFill>
          <a:blip r:embed="rId18" cstate="print">
            <a:extLst>
              <a:ext uri="{28A0092B-C50C-407E-A947-70E740481C1C}">
                <a14:useLocalDpi xmlns:a14="http://schemas.microsoft.com/office/drawing/2010/main" val="0"/>
              </a:ext>
            </a:extLst>
          </a:blip>
          <a:srcRect/>
          <a:stretch/>
        </p:blipFill>
        <p:spPr>
          <a:xfrm>
            <a:off x="2235602" y="6273544"/>
            <a:ext cx="1828800" cy="1216152"/>
          </a:xfrm>
          <a:prstGeom prst="rect">
            <a:avLst/>
          </a:prstGeom>
          <a:ln>
            <a:noFill/>
          </a:ln>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487</TotalTime>
  <Words>436</Words>
  <Application>Microsoft Office PowerPoint</Application>
  <PresentationFormat>Custom</PresentationFormat>
  <Paragraphs>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8500 Palmetto Drive H 101 Wild Dunes Isle of Palms, SC 29451 MLS# 23013780 | $1,230,000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83</cp:revision>
  <dcterms:created xsi:type="dcterms:W3CDTF">2006-08-16T00:00:00Z</dcterms:created>
  <dcterms:modified xsi:type="dcterms:W3CDTF">2023-06-23T13:38:59Z</dcterms:modified>
</cp:coreProperties>
</file>