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38" y="-315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8/19/2016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317" y="2628968"/>
            <a:ext cx="5718279" cy="3815164"/>
          </a:xfrm>
          <a:prstGeom prst="rect">
            <a:avLst/>
          </a:prstGeom>
          <a:ln>
            <a:noFill/>
          </a:ln>
          <a:effectLst>
            <a:softEdge rad="112500"/>
          </a:effectLst>
        </p:spPr>
      </p:pic>
      <p:sp>
        <p:nvSpPr>
          <p:cNvPr id="21" name="Rectangle 20"/>
          <p:cNvSpPr/>
          <p:nvPr/>
        </p:nvSpPr>
        <p:spPr>
          <a:xfrm>
            <a:off x="-1143"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716997" y="4400846"/>
            <a:ext cx="7317488" cy="1521083"/>
          </a:xfrm>
        </p:spPr>
        <p:txBody>
          <a:bodyPr anchor="ctr">
            <a:noAutofit/>
          </a:bodyPr>
          <a:lstStyle/>
          <a:p>
            <a:r>
              <a:rPr lang="en-US" sz="1300" dirty="0">
                <a:solidFill>
                  <a:schemeClr val="tx2">
                    <a:lumMod val="75000"/>
                  </a:schemeClr>
                </a:solidFill>
                <a:latin typeface="Trebuchet MS" panose="020B0603020202020204" pitchFamily="34" charset="0"/>
              </a:rPr>
              <a:t>Beautifully Maintained Home in Snee Farm on the Golf Course. Completely renovated in 2007, New Hardwood Floors up and downstairs. Brand New Hot Water heater, 2010 Roof, HVAC Upstairs unit Brand new Downstairs unit 07, Nice Large Lot, Master Bedroom has an additional room for storage or Baby Room. Great room with fireplace, Formal Dining room, Eat in Kitchen. Loads of storage in the 2 car garage. The crawl space has been enclosed and has 2 sump pumps The crawl space is Dry as Can be. ALL PART OF THE RENOVATION. THE OWNER REALLY TOOK CARE OF THIS HOME.</a:t>
            </a:r>
          </a:p>
        </p:txBody>
      </p:sp>
      <p:sp>
        <p:nvSpPr>
          <p:cNvPr id="2" name="Title 1"/>
          <p:cNvSpPr>
            <a:spLocks noGrp="1"/>
          </p:cNvSpPr>
          <p:nvPr>
            <p:ph type="ctrTitle"/>
          </p:nvPr>
        </p:nvSpPr>
        <p:spPr>
          <a:xfrm>
            <a:off x="-1143" y="5345589"/>
            <a:ext cx="7315199" cy="979011"/>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Trebuchet MS" panose="020B0603020202020204" pitchFamily="34" charset="0"/>
              </a:rPr>
              <a:t>851 Law Lane</a:t>
            </a:r>
            <a:br>
              <a:rPr lang="en-US" sz="2400" cap="none" dirty="0">
                <a:ln w="10541" cmpd="sng">
                  <a:noFill/>
                  <a:prstDash val="solid"/>
                </a:ln>
                <a:solidFill>
                  <a:schemeClr val="bg1"/>
                </a:solidFill>
                <a:effectLst/>
                <a:latin typeface="Trebuchet MS" panose="020B0603020202020204" pitchFamily="34" charset="0"/>
              </a:rPr>
            </a:br>
            <a:r>
              <a:rPr lang="en-US" sz="1600" b="0" cap="none" dirty="0">
                <a:ln w="10541" cmpd="sng">
                  <a:noFill/>
                  <a:prstDash val="solid"/>
                </a:ln>
                <a:solidFill>
                  <a:schemeClr val="bg1"/>
                </a:solidFill>
                <a:effectLst/>
                <a:latin typeface="Trebuchet MS" panose="020B0603020202020204" pitchFamily="34" charset="0"/>
              </a:rPr>
              <a:t>Snee Farm ~ Mount Pleasant</a:t>
            </a:r>
            <a:br>
              <a:rPr lang="en-US" sz="1600" b="0" cap="none" dirty="0">
                <a:ln w="10541" cmpd="sng">
                  <a:noFill/>
                  <a:prstDash val="solid"/>
                </a:ln>
                <a:solidFill>
                  <a:schemeClr val="bg1"/>
                </a:solidFill>
                <a:effectLst/>
                <a:latin typeface="Trebuchet MS" panose="020B0603020202020204" pitchFamily="34" charset="0"/>
              </a:rPr>
            </a:br>
            <a:r>
              <a:rPr lang="en-US" sz="1600" b="0" cap="none" dirty="0">
                <a:ln w="10541" cmpd="sng">
                  <a:noFill/>
                  <a:prstDash val="solid"/>
                </a:ln>
                <a:solidFill>
                  <a:schemeClr val="bg1"/>
                </a:solidFill>
                <a:effectLst/>
                <a:latin typeface="Trebuchet MS" panose="020B0603020202020204" pitchFamily="34" charset="0"/>
              </a:rPr>
              <a:t>MLS# 16015433 ~ $500,000</a:t>
            </a:r>
            <a:endParaRPr lang="en-US" sz="1400" b="0" cap="none" dirty="0">
              <a:ln w="10541" cmpd="sng">
                <a:noFill/>
                <a:prstDash val="solid"/>
              </a:ln>
              <a:solidFill>
                <a:schemeClr val="bg1"/>
              </a:solidFill>
              <a:effectLst/>
              <a:latin typeface="Trebuchet MS" panose="020B0603020202020204" pitchFamily="34" charset="0"/>
            </a:endParaRPr>
          </a:p>
        </p:txBody>
      </p:sp>
      <p:sp>
        <p:nvSpPr>
          <p:cNvPr id="17" name="Rectangle 16"/>
          <p:cNvSpPr/>
          <p:nvPr/>
        </p:nvSpPr>
        <p:spPr>
          <a:xfrm>
            <a:off x="-1143" y="8852572"/>
            <a:ext cx="73151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NICK COLLINS</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REALTOR, ABR</a:t>
            </a:r>
          </a:p>
          <a:p>
            <a:pPr algn="ctr"/>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O (843) 266-5000 | M (843) 224-8771</a:t>
            </a:r>
          </a:p>
          <a:p>
            <a:pPr algn="ctr"/>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ncollins@carolinaone.com</a:t>
            </a:r>
          </a:p>
          <a:p>
            <a:pPr algn="ctr"/>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http://www.nickacollins.com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1895" y="8921114"/>
            <a:ext cx="1322700" cy="909356"/>
          </a:xfrm>
          <a:prstGeom prst="rect">
            <a:avLst/>
          </a:prstGeom>
        </p:spPr>
      </p:pic>
      <p:sp>
        <p:nvSpPr>
          <p:cNvPr id="18" name="Rectangle 17"/>
          <p:cNvSpPr/>
          <p:nvPr/>
        </p:nvSpPr>
        <p:spPr>
          <a:xfrm>
            <a:off x="6685" y="9861063"/>
            <a:ext cx="7299543" cy="200055"/>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 | 2713 Highway 17 North | Mt. Pleasant, SC 29466</a:t>
            </a:r>
          </a:p>
        </p:txBody>
      </p:sp>
      <p:pic>
        <p:nvPicPr>
          <p:cNvPr id="26" name="Picture 2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31895" y="6662268"/>
            <a:ext cx="1322701" cy="878356"/>
          </a:xfrm>
          <a:prstGeom prst="rect">
            <a:avLst/>
          </a:prstGeom>
          <a:ln w="3175">
            <a:solidFill>
              <a:schemeClr val="tx2"/>
            </a:solidFill>
          </a:ln>
        </p:spPr>
      </p:pic>
      <p:pic>
        <p:nvPicPr>
          <p:cNvPr id="28" name="Picture 2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44198" y="6662268"/>
            <a:ext cx="1322701" cy="880422"/>
          </a:xfrm>
          <a:prstGeom prst="rect">
            <a:avLst/>
          </a:prstGeom>
          <a:ln w="3175">
            <a:solidFill>
              <a:schemeClr val="tx2"/>
            </a:solidFill>
          </a:ln>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60229" y="6662268"/>
            <a:ext cx="1321668" cy="881801"/>
          </a:xfrm>
          <a:prstGeom prst="rect">
            <a:avLst/>
          </a:prstGeom>
          <a:ln w="3175">
            <a:solidFill>
              <a:schemeClr val="tx2"/>
            </a:solidFill>
          </a:ln>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87530" y="6662268"/>
            <a:ext cx="1322701" cy="880422"/>
          </a:xfrm>
          <a:prstGeom prst="rect">
            <a:avLst/>
          </a:prstGeom>
          <a:ln w="3175">
            <a:solidFill>
              <a:schemeClr val="tx2"/>
            </a:solidFill>
          </a:ln>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1895" y="7664312"/>
            <a:ext cx="1322700" cy="870088"/>
          </a:xfrm>
          <a:prstGeom prst="rect">
            <a:avLst/>
          </a:prstGeom>
          <a:ln w="3175">
            <a:solidFill>
              <a:schemeClr val="tx2"/>
            </a:solidFill>
          </a:ln>
          <a:effectLst/>
        </p:spPr>
      </p:pic>
      <p:pic>
        <p:nvPicPr>
          <p:cNvPr id="36" name="Picture 3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563512" y="7653978"/>
            <a:ext cx="1322701" cy="880422"/>
          </a:xfrm>
          <a:prstGeom prst="rect">
            <a:avLst/>
          </a:prstGeom>
          <a:ln w="3175">
            <a:solidFill>
              <a:schemeClr val="tx2"/>
            </a:solidFill>
          </a:ln>
        </p:spPr>
      </p:pic>
      <p:pic>
        <p:nvPicPr>
          <p:cNvPr id="37" name="Picture 3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995130" y="7653137"/>
            <a:ext cx="1320864" cy="881263"/>
          </a:xfrm>
          <a:prstGeom prst="rect">
            <a:avLst/>
          </a:prstGeom>
          <a:ln w="3175">
            <a:solidFill>
              <a:schemeClr val="tx2"/>
            </a:solidFill>
          </a:ln>
        </p:spPr>
      </p:pic>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5844198" y="8960086"/>
            <a:ext cx="1322701" cy="831412"/>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2288" y="76200"/>
            <a:ext cx="7315200" cy="2539157"/>
          </a:xfrm>
          <a:prstGeom prst="rect">
            <a:avLst/>
          </a:prstGeom>
        </p:spPr>
        <p:txBody>
          <a:bodyPr wrap="square">
            <a:spAutoFit/>
          </a:bodyPr>
          <a:lstStyle/>
          <a:p>
            <a:pPr algn="ctr"/>
            <a:r>
              <a:rPr lang="en-US" sz="2400" i="1" dirty="0">
                <a:solidFill>
                  <a:schemeClr val="tx2"/>
                </a:solidFill>
                <a:effectLst>
                  <a:outerShdw blurRad="50800" dist="38100" dir="5400000" algn="t" rotWithShape="0">
                    <a:prstClr val="black">
                      <a:alpha val="40000"/>
                    </a:prstClr>
                  </a:outerShdw>
                </a:effectLst>
                <a:latin typeface="Trebuchet MS" panose="020B0603020202020204" pitchFamily="34" charset="0"/>
              </a:rPr>
              <a:t>Let’s talk incentives and motivation…</a:t>
            </a:r>
          </a:p>
          <a:p>
            <a:pPr algn="ctr"/>
            <a:endParaRPr lang="en-US" sz="2300" i="1" dirty="0">
              <a:solidFill>
                <a:schemeClr val="tx2"/>
              </a:solidFill>
              <a:effectLst>
                <a:outerShdw blurRad="50800" dist="38100" dir="5400000" algn="t" rotWithShape="0">
                  <a:prstClr val="black">
                    <a:alpha val="40000"/>
                  </a:prstClr>
                </a:outerShdw>
              </a:effectLst>
              <a:latin typeface="Trebuchet MS" panose="020B0603020202020204" pitchFamily="34" charset="0"/>
            </a:endParaRPr>
          </a:p>
          <a:p>
            <a:pPr algn="ctr"/>
            <a:r>
              <a:rPr lang="en-US" sz="1400" i="1" dirty="0">
                <a:solidFill>
                  <a:schemeClr val="tx2">
                    <a:lumMod val="60000"/>
                    <a:lumOff val="40000"/>
                  </a:schemeClr>
                </a:solidFill>
                <a:latin typeface="Trebuchet MS" panose="020B0603020202020204" pitchFamily="34" charset="0"/>
              </a:rPr>
              <a:t>The owner has approved a </a:t>
            </a:r>
            <a:r>
              <a:rPr lang="en-US" sz="1400" b="1" i="1" dirty="0">
                <a:solidFill>
                  <a:schemeClr val="tx2"/>
                </a:solidFill>
                <a:latin typeface="Trebuchet MS" panose="020B0603020202020204" pitchFamily="34" charset="0"/>
              </a:rPr>
              <a:t>$</a:t>
            </a:r>
            <a:r>
              <a:rPr lang="en-US" sz="1400" b="1" i="1">
                <a:solidFill>
                  <a:schemeClr val="tx2"/>
                </a:solidFill>
                <a:latin typeface="Trebuchet MS" panose="020B0603020202020204" pitchFamily="34" charset="0"/>
              </a:rPr>
              <a:t>10,000 Up-fit </a:t>
            </a:r>
            <a:r>
              <a:rPr lang="en-US" sz="1400" b="1" i="1" dirty="0">
                <a:solidFill>
                  <a:schemeClr val="tx2"/>
                </a:solidFill>
                <a:latin typeface="Trebuchet MS" panose="020B0603020202020204" pitchFamily="34" charset="0"/>
              </a:rPr>
              <a:t>Allowance </a:t>
            </a:r>
            <a:r>
              <a:rPr lang="en-US" sz="1400" i="1" dirty="0">
                <a:solidFill>
                  <a:schemeClr val="tx2">
                    <a:lumMod val="60000"/>
                    <a:lumOff val="40000"/>
                  </a:schemeClr>
                </a:solidFill>
                <a:latin typeface="Trebuchet MS" panose="020B0603020202020204" pitchFamily="34" charset="0"/>
              </a:rPr>
              <a:t>with a ratified contract</a:t>
            </a:r>
            <a:br>
              <a:rPr lang="en-US" sz="1400" i="1" dirty="0">
                <a:solidFill>
                  <a:schemeClr val="tx2">
                    <a:lumMod val="60000"/>
                    <a:lumOff val="40000"/>
                  </a:schemeClr>
                </a:solidFill>
                <a:latin typeface="Trebuchet MS" panose="020B0603020202020204" pitchFamily="34" charset="0"/>
              </a:rPr>
            </a:br>
            <a:r>
              <a:rPr lang="en-US" sz="1400" i="1" dirty="0">
                <a:solidFill>
                  <a:schemeClr val="tx2">
                    <a:lumMod val="60000"/>
                    <a:lumOff val="40000"/>
                  </a:schemeClr>
                </a:solidFill>
                <a:latin typeface="Trebuchet MS" panose="020B0603020202020204" pitchFamily="34" charset="0"/>
              </a:rPr>
              <a:t>before August 31, 2016 </a:t>
            </a:r>
          </a:p>
          <a:p>
            <a:pPr algn="ctr"/>
            <a:r>
              <a:rPr lang="en-US" sz="1400" i="1" dirty="0">
                <a:solidFill>
                  <a:schemeClr val="tx2">
                    <a:lumMod val="60000"/>
                    <a:lumOff val="40000"/>
                  </a:schemeClr>
                </a:solidFill>
                <a:latin typeface="Trebuchet MS" panose="020B0603020202020204" pitchFamily="34" charset="0"/>
              </a:rPr>
              <a:t> </a:t>
            </a:r>
          </a:p>
          <a:p>
            <a:pPr algn="ctr"/>
            <a:r>
              <a:rPr lang="en-US" sz="1400" b="1" i="1" dirty="0">
                <a:solidFill>
                  <a:schemeClr val="tx2">
                    <a:lumMod val="60000"/>
                    <a:lumOff val="40000"/>
                  </a:schemeClr>
                </a:solidFill>
                <a:latin typeface="Trebuchet MS" panose="020B0603020202020204" pitchFamily="34" charset="0"/>
              </a:rPr>
              <a:t>Also, Check this out...</a:t>
            </a:r>
            <a:br>
              <a:rPr lang="en-US" sz="1400" i="1" dirty="0">
                <a:solidFill>
                  <a:schemeClr val="tx2">
                    <a:lumMod val="60000"/>
                    <a:lumOff val="40000"/>
                  </a:schemeClr>
                </a:solidFill>
                <a:latin typeface="Trebuchet MS" panose="020B0603020202020204" pitchFamily="34" charset="0"/>
              </a:rPr>
            </a:br>
            <a:r>
              <a:rPr lang="en-US" sz="1400" i="1" dirty="0">
                <a:solidFill>
                  <a:schemeClr val="tx2">
                    <a:lumMod val="60000"/>
                    <a:lumOff val="40000"/>
                  </a:schemeClr>
                </a:solidFill>
                <a:latin typeface="Trebuchet MS" panose="020B0603020202020204" pitchFamily="34" charset="0"/>
              </a:rPr>
              <a:t>He has added a </a:t>
            </a:r>
            <a:r>
              <a:rPr lang="en-US" sz="1400" b="1" i="1" dirty="0">
                <a:solidFill>
                  <a:schemeClr val="tx2"/>
                </a:solidFill>
                <a:latin typeface="Trebuchet MS" panose="020B0603020202020204" pitchFamily="34" charset="0"/>
              </a:rPr>
              <a:t>$5,000 selling bonus </a:t>
            </a:r>
            <a:r>
              <a:rPr lang="en-US" sz="1400" i="1" dirty="0">
                <a:solidFill>
                  <a:schemeClr val="tx2">
                    <a:lumMod val="60000"/>
                    <a:lumOff val="40000"/>
                  </a:schemeClr>
                </a:solidFill>
                <a:latin typeface="Trebuchet MS" panose="020B0603020202020204" pitchFamily="34" charset="0"/>
              </a:rPr>
              <a:t>for the agent that brings a ratified contract</a:t>
            </a:r>
            <a:br>
              <a:rPr lang="en-US" sz="1400" i="1" dirty="0">
                <a:solidFill>
                  <a:schemeClr val="tx2">
                    <a:lumMod val="60000"/>
                    <a:lumOff val="40000"/>
                  </a:schemeClr>
                </a:solidFill>
                <a:latin typeface="Trebuchet MS" panose="020B0603020202020204" pitchFamily="34" charset="0"/>
              </a:rPr>
            </a:br>
            <a:r>
              <a:rPr lang="en-US" sz="1400" i="1" dirty="0">
                <a:solidFill>
                  <a:schemeClr val="tx2">
                    <a:lumMod val="60000"/>
                    <a:lumOff val="40000"/>
                  </a:schemeClr>
                </a:solidFill>
                <a:latin typeface="Trebuchet MS" panose="020B0603020202020204" pitchFamily="34" charset="0"/>
              </a:rPr>
              <a:t>by August 31st, 2016...</a:t>
            </a:r>
          </a:p>
          <a:p>
            <a:pPr algn="ctr"/>
            <a:r>
              <a:rPr lang="en-US" sz="1400" i="1" dirty="0">
                <a:solidFill>
                  <a:schemeClr val="tx2">
                    <a:lumMod val="60000"/>
                    <a:lumOff val="40000"/>
                  </a:schemeClr>
                </a:solidFill>
                <a:latin typeface="Trebuchet MS" panose="020B0603020202020204" pitchFamily="34" charset="0"/>
              </a:rPr>
              <a:t> </a:t>
            </a:r>
          </a:p>
          <a:p>
            <a:pPr algn="ctr"/>
            <a:r>
              <a:rPr lang="en-US" sz="1400" i="1" dirty="0">
                <a:solidFill>
                  <a:schemeClr val="tx2">
                    <a:lumMod val="60000"/>
                    <a:lumOff val="40000"/>
                  </a:schemeClr>
                </a:solidFill>
                <a:latin typeface="Trebuchet MS" panose="020B0603020202020204" pitchFamily="34" charset="0"/>
              </a:rPr>
              <a:t>So let’s Get to Work and Sell this Home...</a:t>
            </a:r>
            <a:endParaRPr lang="en-US" sz="2300" i="1" dirty="0">
              <a:solidFill>
                <a:schemeClr val="tx2">
                  <a:lumMod val="60000"/>
                  <a:lumOff val="40000"/>
                </a:schemeClr>
              </a:solidFill>
              <a:latin typeface="Trebuchet MS" panose="020B0603020202020204" pitchFamily="34" charset="0"/>
            </a:endParaRPr>
          </a:p>
        </p:txBody>
      </p:sp>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415864" y="6662268"/>
            <a:ext cx="1322700" cy="880422"/>
          </a:xfrm>
          <a:prstGeom prst="rect">
            <a:avLst/>
          </a:prstGeom>
          <a:ln w="3175">
            <a:solidFill>
              <a:schemeClr val="tx2"/>
            </a:solidFill>
          </a:ln>
          <a:effectLst/>
        </p:spPr>
      </p:pic>
      <p:pic>
        <p:nvPicPr>
          <p:cNvPr id="25" name="Picture 2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414417" y="7657472"/>
            <a:ext cx="1324147" cy="876928"/>
          </a:xfrm>
          <a:prstGeom prst="rect">
            <a:avLst/>
          </a:prstGeom>
          <a:ln w="3175">
            <a:solidFill>
              <a:schemeClr val="tx2"/>
            </a:solidFill>
          </a:ln>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844198" y="7658690"/>
            <a:ext cx="1322701" cy="875710"/>
          </a:xfrm>
          <a:prstGeom prst="rect">
            <a:avLst/>
          </a:prstGeom>
          <a:ln w="3175">
            <a:solidFill>
              <a:schemeClr val="tx2"/>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117</TotalTime>
  <Words>154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851 Law Lane Snee Farm ~ Mount Pleasant MLS# 16015433 ~ $500,000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2016-08-19T13:25:37Z</dcterms:modified>
</cp:coreProperties>
</file>