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770" y="16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5/23/2019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4.jpg"/><Relationship Id="rId12"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11" Type="http://schemas.openxmlformats.org/officeDocument/2006/relationships/image" Target="../media/image8.jpeg"/><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5"/>
          <p:cNvPicPr>
            <a:picLocks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0"/>
            <a:ext cx="6165085" cy="4196555"/>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8296755" y="-246221"/>
            <a:ext cx="1554481"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254496" y="465"/>
            <a:ext cx="1517904" cy="1014053"/>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287" y="-4465"/>
            <a:ext cx="6146798" cy="461665"/>
          </a:xfrm>
          <a:prstGeom prst="rect">
            <a:avLst/>
          </a:prstGeom>
          <a:noFill/>
          <a:ln>
            <a:noFill/>
          </a:ln>
        </p:spPr>
        <p:txBody>
          <a:bodyPr wrap="square">
            <a:spAutoFit/>
          </a:bodyPr>
          <a:lstStyle/>
          <a:p>
            <a:r>
              <a:rPr lang="en-US" sz="2400" b="1" i="1" dirty="0">
                <a:solidFill>
                  <a:schemeClr val="tx2"/>
                </a:solidFill>
                <a:latin typeface="Gabriola" panose="04040605051002020D02" pitchFamily="82" charset="0"/>
              </a:rPr>
              <a:t>$3,000 Agent Bonus w/ Accepted Offer By June 7, 2019</a:t>
            </a:r>
          </a:p>
        </p:txBody>
      </p:sp>
      <p:sp>
        <p:nvSpPr>
          <p:cNvPr id="2" name="Title 1"/>
          <p:cNvSpPr>
            <a:spLocks noGrp="1"/>
          </p:cNvSpPr>
          <p:nvPr>
            <p:ph type="ctrTitle"/>
          </p:nvPr>
        </p:nvSpPr>
        <p:spPr>
          <a:xfrm>
            <a:off x="18287" y="3505200"/>
            <a:ext cx="6146799" cy="641557"/>
          </a:xfrm>
        </p:spPr>
        <p:txBody>
          <a:bodyPr anchor="ctr">
            <a:noAutofit/>
          </a:bodyPr>
          <a:lstStyle/>
          <a:p>
            <a:r>
              <a:rPr lang="en-US" sz="2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8553 Royal Palms Lane</a:t>
            </a:r>
            <a:b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5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Indigo Palms ~ N Charleston ~ MLS# 19013422 ~ $290,000</a:t>
            </a:r>
          </a:p>
        </p:txBody>
      </p:sp>
      <p:sp>
        <p:nvSpPr>
          <p:cNvPr id="3" name="Subtitle 2"/>
          <p:cNvSpPr>
            <a:spLocks noGrp="1"/>
          </p:cNvSpPr>
          <p:nvPr>
            <p:ph type="subTitle" idx="1"/>
          </p:nvPr>
        </p:nvSpPr>
        <p:spPr>
          <a:xfrm>
            <a:off x="-1" y="4221484"/>
            <a:ext cx="6183374" cy="4543209"/>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BEAUTIFUL Charleston Craftsman's Style 3bed/2.5bath home, over 2500 </a:t>
            </a:r>
            <a:r>
              <a:rPr lang="en-US" sz="1400" dirty="0" err="1">
                <a:solidFill>
                  <a:schemeClr val="tx1"/>
                </a:solidFill>
                <a:latin typeface="Georgia" panose="02040502050405020303" pitchFamily="18" charset="0"/>
                <a:cs typeface="Microsoft Sans Serif" panose="020B0604020202020204" pitchFamily="34" charset="0"/>
              </a:rPr>
              <a:t>sqft</a:t>
            </a:r>
            <a:r>
              <a:rPr lang="en-US" sz="1400" dirty="0">
                <a:solidFill>
                  <a:schemeClr val="tx1"/>
                </a:solidFill>
                <a:latin typeface="Georgia" panose="02040502050405020303" pitchFamily="18" charset="0"/>
                <a:cs typeface="Microsoft Sans Serif" panose="020B0604020202020204" pitchFamily="34" charset="0"/>
              </a:rPr>
              <a:t>, in Dorchester II schools, private fenced backyard and STUNNING curb appeal! True foyer introduces a formal dining room with wainscoting, crown molding, and an abundance of natural light. Open floor plan features wood floors throughout common living areas. CHEF INSPIRED GOURMET kitchen is upgraded with maple cabinets, recessed lighting, pantry, and granite countertops. The kitchen is open to the family room with soaring ceilings and gas fireplace. Master bedroom suite is located downstairs and features a sitting area which could also be used as a private study or nursery, </a:t>
            </a:r>
            <a:r>
              <a:rPr lang="en-US" sz="1400" dirty="0" err="1">
                <a:solidFill>
                  <a:schemeClr val="tx1"/>
                </a:solidFill>
                <a:latin typeface="Georgia" panose="02040502050405020303" pitchFamily="18" charset="0"/>
                <a:cs typeface="Microsoft Sans Serif" panose="020B0604020202020204" pitchFamily="34" charset="0"/>
              </a:rPr>
              <a:t>ensuite</a:t>
            </a:r>
            <a:r>
              <a:rPr lang="en-US" sz="1400" dirty="0">
                <a:solidFill>
                  <a:schemeClr val="tx1"/>
                </a:solidFill>
                <a:latin typeface="Georgia" panose="02040502050405020303" pitchFamily="18" charset="0"/>
                <a:cs typeface="Microsoft Sans Serif" panose="020B0604020202020204" pitchFamily="34" charset="0"/>
              </a:rPr>
              <a:t> SPA-LIKE master bath with TWO HUGE walk-in closets, PLUS a linen closet, tile floors, separate dual vanities, RELAXING SOAKING tub and separate shower. Navy blue wood tread stairs lead you up to the second floor where there are two additional nicely sized bedrooms, one with an oversized walk-in closet. Both bedrooms share a full bath. Also on the second floor is a large walk-in attic storage area. The private fenced backyard is perfect for entertaining family and friends while sitting in the oversized 11x18 screen porch. Indigo Palms is a wonderful neighborhood with a convenient location close to schools, shopping, golf, restaurants, Boeing, Bosch, Volvo, CAFB, interstate access and just 15 mins to downtown. Plenty of amenities including sidewalks, Jr Olympic pool, playing field, and Pavilion. Call today-this home will not last long!</a:t>
            </a:r>
            <a:endParaRPr lang="en-US" sz="1400" b="1" i="1" dirty="0">
              <a:solidFill>
                <a:schemeClr val="tx1"/>
              </a:solidFill>
              <a:latin typeface="Georgia" panose="02040502050405020303" pitchFamily="18" charset="0"/>
              <a:cs typeface="Microsoft Sans Serif" panose="020B0604020202020204" pitchFamily="34" charset="0"/>
            </a:endParaRPr>
          </a:p>
        </p:txBody>
      </p:sp>
      <p:sp>
        <p:nvSpPr>
          <p:cNvPr id="10" name="Down Ribbon 9"/>
          <p:cNvSpPr/>
          <p:nvPr/>
        </p:nvSpPr>
        <p:spPr>
          <a:xfrm>
            <a:off x="-5688777" y="2554741"/>
            <a:ext cx="5164422" cy="554538"/>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600" b="1" i="1" dirty="0">
                <a:solidFill>
                  <a:schemeClr val="tx1"/>
                </a:solidFill>
                <a:latin typeface="Gabriola" panose="04040605051002020D02" pitchFamily="82" charset="0"/>
              </a:rPr>
              <a:t>New Listing in Nexton</a:t>
            </a:r>
          </a:p>
        </p:txBody>
      </p:sp>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254496" y="1107037"/>
            <a:ext cx="1517904" cy="1014984"/>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076190"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a:latin typeface="Georgia" panose="02040502050405020303" pitchFamily="18" charset="0"/>
                <a:cs typeface="Microsoft Sans Serif" panose="020B0604020202020204" pitchFamily="34" charset="0"/>
              </a:rPr>
              <a:t>Marcacci</a:t>
            </a:r>
            <a:endParaRPr lang="en-US" sz="1600" b="1" dirty="0">
              <a:latin typeface="Georgia" panose="02040502050405020303" pitchFamily="18" charset="0"/>
              <a:cs typeface="Microsoft Sans Serif" panose="020B0604020202020204" pitchFamily="34" charset="0"/>
            </a:endParaRPr>
          </a:p>
          <a:p>
            <a:pPr algn="ctr"/>
            <a:r>
              <a:rPr lang="en-US" sz="1400" dirty="0">
                <a:latin typeface="Georgia" panose="02040502050405020303" pitchFamily="18" charset="0"/>
              </a:rPr>
              <a:t>843-297-5590</a:t>
            </a:r>
            <a:br>
              <a:rPr lang="en-US" sz="1400" dirty="0">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hlinkClick r:id="rId5"/>
              </a:rPr>
              <a:t>jill@agentowned.com</a:t>
            </a:r>
            <a:r>
              <a:rPr lang="en-US" sz="1400" dirty="0">
                <a:latin typeface="Georgia" panose="02040502050405020303" pitchFamily="18" charset="0"/>
                <a:cs typeface="Microsoft Sans Serif" panose="020B0604020202020204" pitchFamily="34" charset="0"/>
              </a:rPr>
              <a:t>   </a:t>
            </a:r>
          </a:p>
        </p:txBody>
      </p:sp>
      <p:sp>
        <p:nvSpPr>
          <p:cNvPr id="20" name="Rectangle 19"/>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Preferred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21" name="Rectangle 20"/>
          <p:cNvSpPr/>
          <p:nvPr/>
        </p:nvSpPr>
        <p:spPr>
          <a:xfrm>
            <a:off x="157216"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Stan Huff</a:t>
            </a:r>
          </a:p>
          <a:p>
            <a:pPr algn="ctr"/>
            <a:r>
              <a:rPr lang="en-US" sz="1400" dirty="0">
                <a:latin typeface="Georgia" panose="02040502050405020303" pitchFamily="18" charset="0"/>
              </a:rPr>
              <a:t>843-670-2835</a:t>
            </a:r>
            <a:br>
              <a:rPr lang="en-US" sz="1400" dirty="0">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hlinkClick r:id="rId5"/>
              </a:rPr>
              <a:t>stan.huff@agentowned.com</a:t>
            </a:r>
            <a:r>
              <a:rPr lang="en-US" sz="1400" dirty="0">
                <a:latin typeface="Georgia" panose="02040502050405020303" pitchFamily="18" charset="0"/>
                <a:cs typeface="Microsoft Sans Serif" panose="020B0604020202020204" pitchFamily="34" charset="0"/>
              </a:rPr>
              <a:t>  </a:t>
            </a:r>
          </a:p>
        </p:txBody>
      </p:sp>
      <p:sp>
        <p:nvSpPr>
          <p:cNvPr id="22" name="Rectangle 21"/>
          <p:cNvSpPr/>
          <p:nvPr/>
        </p:nvSpPr>
        <p:spPr>
          <a:xfrm>
            <a:off x="2991564" y="9598644"/>
            <a:ext cx="1789272" cy="246221"/>
          </a:xfrm>
          <a:prstGeom prst="rect">
            <a:avLst/>
          </a:prstGeom>
        </p:spPr>
        <p:txBody>
          <a:bodyPr wrap="none">
            <a:spAutoFit/>
          </a:bodyPr>
          <a:lstStyle/>
          <a:p>
            <a:r>
              <a:rPr lang="en-US" sz="1000" dirty="0">
                <a:latin typeface="Georgia" panose="02040502050405020303" pitchFamily="18" charset="0"/>
                <a:cs typeface="Microsoft Sans Serif" panose="020B0604020202020204" pitchFamily="34" charset="0"/>
                <a:hlinkClick r:id="rId6"/>
              </a:rPr>
              <a:t>www.agentownedrealty.com</a:t>
            </a:r>
            <a:endParaRPr lang="en-US" sz="1000" dirty="0"/>
          </a:p>
        </p:txBody>
      </p:sp>
      <p:pic>
        <p:nvPicPr>
          <p:cNvPr id="23" name="Picture 22"/>
          <p:cNvPicPr>
            <a:picLocks noChangeAspect="1"/>
          </p:cNvPicPr>
          <p:nvPr/>
        </p:nvPicPr>
        <p:blipFill>
          <a:blip r:embed="rId7"/>
          <a:stretch>
            <a:fillRect/>
          </a:stretch>
        </p:blipFill>
        <p:spPr>
          <a:xfrm>
            <a:off x="3377783" y="9037568"/>
            <a:ext cx="1021651" cy="536147"/>
          </a:xfrm>
          <a:prstGeom prst="rect">
            <a:avLst/>
          </a:prstGeom>
        </p:spPr>
      </p:pic>
      <p:pic>
        <p:nvPicPr>
          <p:cNvPr id="16" name="Picture 5"/>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54496" y="2214540"/>
            <a:ext cx="1517904" cy="101193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4" name="Picture 5"/>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261549" y="6635408"/>
            <a:ext cx="1514017" cy="101498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5"/>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257662" y="5530953"/>
            <a:ext cx="1517904" cy="101193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5"/>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254497" y="4423450"/>
            <a:ext cx="1517904" cy="101498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12">
            <a:extLst>
              <a:ext uri="{28A0092B-C50C-407E-A947-70E740481C1C}">
                <a14:useLocalDpi xmlns:a14="http://schemas.microsoft.com/office/drawing/2010/main" val="0"/>
              </a:ext>
            </a:extLst>
          </a:blip>
          <a:stretch>
            <a:fillRect/>
          </a:stretch>
        </p:blipFill>
        <p:spPr bwMode="auto">
          <a:xfrm>
            <a:off x="6254496" y="3318995"/>
            <a:ext cx="1517904" cy="101193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5">
            <a:extLst>
              <a:ext uri="{FF2B5EF4-FFF2-40B4-BE49-F238E27FC236}">
                <a16:creationId xmlns:a16="http://schemas.microsoft.com/office/drawing/2014/main" id="{1BEEB63F-83B0-4E54-A2E9-A6F7E82DE0A1}"/>
              </a:ext>
            </a:extLst>
          </p:cNvPr>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257662" y="7742908"/>
            <a:ext cx="1517904" cy="1013343"/>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5" name="Arrow: Right 4">
            <a:extLst>
              <a:ext uri="{FF2B5EF4-FFF2-40B4-BE49-F238E27FC236}">
                <a16:creationId xmlns:a16="http://schemas.microsoft.com/office/drawing/2014/main" id="{7CCDA0BA-7590-48EC-B426-1A48D13939E6}"/>
              </a:ext>
            </a:extLst>
          </p:cNvPr>
          <p:cNvSpPr/>
          <p:nvPr/>
        </p:nvSpPr>
        <p:spPr>
          <a:xfrm rot="10800000">
            <a:off x="10068858" y="2554742"/>
            <a:ext cx="416856" cy="204080"/>
          </a:xfrm>
          <a:prstGeom prst="rightArrow">
            <a:avLst/>
          </a:prstGeom>
          <a:solidFill>
            <a:srgbClr val="FFFF00"/>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9D8B1F8D-DABD-40FC-928C-EF5210425868}"/>
              </a:ext>
            </a:extLst>
          </p:cNvPr>
          <p:cNvSpPr/>
          <p:nvPr/>
        </p:nvSpPr>
        <p:spPr>
          <a:xfrm>
            <a:off x="9088029" y="2487434"/>
            <a:ext cx="831850" cy="520700"/>
          </a:xfrm>
          <a:custGeom>
            <a:avLst/>
            <a:gdLst>
              <a:gd name="connsiteX0" fmla="*/ 0 w 831850"/>
              <a:gd name="connsiteY0" fmla="*/ 304800 h 520700"/>
              <a:gd name="connsiteX1" fmla="*/ 495300 w 831850"/>
              <a:gd name="connsiteY1" fmla="*/ 0 h 520700"/>
              <a:gd name="connsiteX2" fmla="*/ 831850 w 831850"/>
              <a:gd name="connsiteY2" fmla="*/ 165100 h 520700"/>
              <a:gd name="connsiteX3" fmla="*/ 374650 w 831850"/>
              <a:gd name="connsiteY3" fmla="*/ 520700 h 520700"/>
              <a:gd name="connsiteX4" fmla="*/ 0 w 831850"/>
              <a:gd name="connsiteY4" fmla="*/ 304800 h 520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1850" h="520700">
                <a:moveTo>
                  <a:pt x="0" y="304800"/>
                </a:moveTo>
                <a:lnTo>
                  <a:pt x="495300" y="0"/>
                </a:lnTo>
                <a:lnTo>
                  <a:pt x="831850" y="165100"/>
                </a:lnTo>
                <a:lnTo>
                  <a:pt x="374650" y="520700"/>
                </a:lnTo>
                <a:lnTo>
                  <a:pt x="0" y="304800"/>
                </a:ln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506</TotalTime>
  <Words>324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8553 Royal Palms Lane Indigo Palms ~ N Charleston ~ MLS# 19013422 ~ $290,000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2019-05-23T19:35:19Z</dcterms:modified>
</cp:coreProperties>
</file>