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0" d="100"/>
          <a:sy n="50" d="100"/>
        </p:scale>
        <p:origin x="2628" y="42"/>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7/18/2017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7/18/2017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7/18/2017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7/18/2017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7/18/2017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7/18/2017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7/18/2017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7/18/2017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7/18/2017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7/18/2017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7/18/2017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7/18/2017</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pn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eg"/><Relationship Id="rId16" Type="http://schemas.openxmlformats.org/officeDocument/2006/relationships/image" Target="../media/image15.jpeg"/><Relationship Id="rId1" Type="http://schemas.openxmlformats.org/officeDocument/2006/relationships/slideLayout" Target="../slideLayouts/slideLayout1.xml"/><Relationship Id="rId6" Type="http://schemas.openxmlformats.org/officeDocument/2006/relationships/image" Target="../media/image5.jpg"/><Relationship Id="rId11" Type="http://schemas.openxmlformats.org/officeDocument/2006/relationships/image" Target="../media/image10.jpeg"/><Relationship Id="rId5" Type="http://schemas.openxmlformats.org/officeDocument/2006/relationships/image" Target="../media/image4.jpeg"/><Relationship Id="rId15" Type="http://schemas.openxmlformats.org/officeDocument/2006/relationships/image" Target="../media/image1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 y="0"/>
            <a:ext cx="7772400" cy="838200"/>
          </a:xfrm>
          <a:gradFill flip="none" rotWithShape="1">
            <a:gsLst>
              <a:gs pos="0">
                <a:schemeClr val="tx2"/>
              </a:gs>
              <a:gs pos="100000">
                <a:schemeClr val="bg1"/>
              </a:gs>
            </a:gsLst>
            <a:lin ang="5400000" scaled="1"/>
            <a:tileRect/>
          </a:gradFill>
        </p:spPr>
        <p:txBody>
          <a:bodyPr>
            <a:noAutofit/>
          </a:bodyPr>
          <a:lstStyle/>
          <a:p>
            <a:r>
              <a:rPr lang="en-US" sz="2400" i="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Lowest Priced Home In Gated Golf Course Community</a:t>
            </a:r>
          </a:p>
        </p:txBody>
      </p:sp>
      <p:sp>
        <p:nvSpPr>
          <p:cNvPr id="4" name="Rectangle 3"/>
          <p:cNvSpPr/>
          <p:nvPr/>
        </p:nvSpPr>
        <p:spPr>
          <a:xfrm>
            <a:off x="-3175" y="4181012"/>
            <a:ext cx="7767639" cy="3970318"/>
          </a:xfrm>
          <a:prstGeom prst="rect">
            <a:avLst/>
          </a:prstGeom>
        </p:spPr>
        <p:txBody>
          <a:bodyPr wrap="square" anchor="ctr">
            <a:spAutoFit/>
          </a:bodyPr>
          <a:lstStyle/>
          <a:p>
            <a:pPr algn="ctr"/>
            <a:r>
              <a:rPr lang="en-US" sz="1400" dirty="0">
                <a:solidFill>
                  <a:schemeClr val="tx2"/>
                </a:solidFill>
                <a:latin typeface="Arial" panose="020B0604020202020204" pitchFamily="34" charset="0"/>
                <a:cs typeface="Arial" panose="020B0604020202020204" pitchFamily="34" charset="0"/>
              </a:rPr>
              <a:t>Come live the good life in this cul-de-sac home in the gated golf course community of Coosaw Creek! Looking for low maintenance living? This is the house for you! All bedrooms are on the first floor and there's a bonus room upstairs with a full bath - perfect for guests! Walk in and immediately notice the beautiful wood floors. There's a great sized dining room, perfect for entertaining! The kitchen overlooks the family room and offers tons of cabinet space and an eat in kitchen area. The living room has built in custom cabinetry and a gas fireplace. Off the living room via French doors, is a large screened in porch, which can also be accessed from the master suite. The master has two closets, a large master bath with dual vanities, and lovely views of the private, wooded backyard.</a:t>
            </a:r>
          </a:p>
          <a:p>
            <a:pPr algn="ctr"/>
            <a:endParaRPr lang="en-US" sz="1400" dirty="0">
              <a:solidFill>
                <a:schemeClr val="tx2"/>
              </a:solidFill>
              <a:latin typeface="Arial" panose="020B0604020202020204" pitchFamily="34" charset="0"/>
              <a:cs typeface="Arial" panose="020B0604020202020204" pitchFamily="34" charset="0"/>
            </a:endParaRPr>
          </a:p>
          <a:p>
            <a:pPr algn="ctr"/>
            <a:r>
              <a:rPr lang="en-US" sz="1400" dirty="0">
                <a:solidFill>
                  <a:schemeClr val="tx2"/>
                </a:solidFill>
                <a:latin typeface="Arial" panose="020B0604020202020204" pitchFamily="34" charset="0"/>
                <a:cs typeface="Arial" panose="020B0604020202020204" pitchFamily="34" charset="0"/>
              </a:rPr>
              <a:t>On the other side of the home, are two more good sized bedrooms and a full bath. There is even pull down attic storage in one of the bedrooms! This home has it all! Lawn irrigation, a whole house generator, newer hot water heater...move right in! The neighborhood has 24 hour 7 day a week gated security, unlimited golf for all household members, and the location, wow...close to it all! Boeing, Bosch, AFB, Mercedes are all a short drive away. Come live the good life in a golf course community that has tons of activities and events, great food in the restaurant, great community pool with an award winning swim team, and the most beautiful golf course you'll ever play on!</a:t>
            </a:r>
          </a:p>
        </p:txBody>
      </p:sp>
      <p:pic>
        <p:nvPicPr>
          <p:cNvPr id="1026" name="Picture 2" descr="Larry &amp; Kathy"/>
          <p:cNvPicPr>
            <a:picLocks noChangeAspect="1" noChangeArrowheads="1"/>
          </p:cNvPicPr>
          <p:nvPr/>
        </p:nvPicPr>
        <p:blipFill>
          <a:blip r:embed="rId2" cstate="print">
            <a:extLst>
              <a:ext uri="{28A0092B-C50C-407E-A947-70E740481C1C}">
                <a14:useLocalDpi xmlns:a14="http://schemas.microsoft.com/office/drawing/2010/main" val="0"/>
              </a:ext>
            </a:extLst>
          </a:blip>
          <a:srcRect l="7500" r="7500"/>
          <a:stretch>
            <a:fillRect/>
          </a:stretch>
        </p:blipFill>
        <p:spPr bwMode="auto">
          <a:xfrm>
            <a:off x="100002" y="9059544"/>
            <a:ext cx="1003300" cy="88582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sp>
        <p:nvSpPr>
          <p:cNvPr id="5" name="Text Box 3"/>
          <p:cNvSpPr txBox="1">
            <a:spLocks noChangeArrowheads="1"/>
          </p:cNvSpPr>
          <p:nvPr/>
        </p:nvSpPr>
        <p:spPr bwMode="auto">
          <a:xfrm>
            <a:off x="2568538" y="9067799"/>
            <a:ext cx="2624212" cy="88582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1" i="0" u="none" strike="noStrike" cap="none" normalizeH="0" baseline="0" dirty="0">
                <a:ln>
                  <a:noFill/>
                </a:ln>
                <a:solidFill>
                  <a:schemeClr val="tx2"/>
                </a:solidFill>
                <a:effectLst/>
                <a:latin typeface="Arial" pitchFamily="34" charset="0"/>
                <a:cs typeface="Arial" pitchFamily="34" charset="0"/>
              </a:rPr>
              <a:t>Larry &amp; Kathy Mazalatis</a:t>
            </a:r>
          </a:p>
          <a:p>
            <a:pPr marL="0" marR="0" lvl="0" indent="0" algn="ctr" defTabSz="914400" rtl="0" eaLnBrk="1" fontAlgn="base" latinLnBrk="0" hangingPunct="1">
              <a:lnSpc>
                <a:spcPct val="100000"/>
              </a:lnSpc>
              <a:spcBef>
                <a:spcPct val="0"/>
              </a:spcBef>
              <a:spcAft>
                <a:spcPct val="0"/>
              </a:spcAft>
              <a:buClrTx/>
              <a:buSzTx/>
              <a:buFontTx/>
              <a:buNone/>
              <a:tabLst/>
            </a:pPr>
            <a:endParaRPr kumimoji="0" lang="en-US" altLang="en-US" sz="1000" b="0" i="0" u="none" strike="noStrike" cap="none" normalizeH="0" baseline="0" dirty="0">
              <a:ln>
                <a:noFill/>
              </a:ln>
              <a:solidFill>
                <a:schemeClr val="tx2"/>
              </a:solidFill>
              <a:effectLst/>
              <a:latin typeface="Arial" pitchFamily="34" charset="0"/>
              <a:cs typeface="Arial" pitchFamily="34"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0" i="0" u="none" strike="noStrike" cap="none" normalizeH="0" baseline="0" dirty="0">
                <a:ln>
                  <a:noFill/>
                </a:ln>
                <a:solidFill>
                  <a:schemeClr val="tx2"/>
                </a:solidFill>
                <a:effectLst/>
                <a:latin typeface="Arial" pitchFamily="34" charset="0"/>
                <a:cs typeface="Arial" pitchFamily="34" charset="0"/>
              </a:rPr>
              <a:t>Larry Cell 843-693-0529</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0" i="0" u="none" strike="noStrike" cap="none" normalizeH="0" baseline="0" dirty="0">
                <a:ln>
                  <a:noFill/>
                </a:ln>
                <a:solidFill>
                  <a:schemeClr val="tx2"/>
                </a:solidFill>
                <a:effectLst/>
                <a:latin typeface="Arial" pitchFamily="34" charset="0"/>
                <a:cs typeface="Arial" pitchFamily="34" charset="0"/>
              </a:rPr>
              <a:t>Kathy Cell 843-693-0159</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0" i="0" u="none" strike="noStrike" cap="none" normalizeH="0" baseline="0" dirty="0">
                <a:ln>
                  <a:noFill/>
                </a:ln>
                <a:solidFill>
                  <a:schemeClr val="tx2"/>
                </a:solidFill>
                <a:effectLst/>
                <a:latin typeface="Arial" pitchFamily="34" charset="0"/>
                <a:cs typeface="Arial" pitchFamily="34" charset="0"/>
              </a:rPr>
              <a:t>Office 843-871-9133</a:t>
            </a:r>
            <a:endParaRPr kumimoji="0" lang="en-US" altLang="en-US" sz="1800" b="0" i="0" u="none" strike="noStrike" cap="none" normalizeH="0" baseline="0" dirty="0">
              <a:ln>
                <a:noFill/>
              </a:ln>
              <a:solidFill>
                <a:schemeClr val="tx2"/>
              </a:solidFill>
              <a:effectLst/>
              <a:latin typeface="Arial" pitchFamily="34" charset="0"/>
              <a:cs typeface="Arial" pitchFamily="34" charset="0"/>
            </a:endParaRPr>
          </a:p>
        </p:txBody>
      </p:sp>
      <p:sp>
        <p:nvSpPr>
          <p:cNvPr id="6" name="Text Box 4"/>
          <p:cNvSpPr txBox="1">
            <a:spLocks noChangeArrowheads="1"/>
          </p:cNvSpPr>
          <p:nvPr/>
        </p:nvSpPr>
        <p:spPr bwMode="auto">
          <a:xfrm>
            <a:off x="-10318" y="9888537"/>
            <a:ext cx="7781924" cy="246063"/>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600" b="0" i="0" u="none" strike="noStrike" cap="none" normalizeH="0" baseline="0" dirty="0">
                <a:ln>
                  <a:noFill/>
                </a:ln>
                <a:solidFill>
                  <a:schemeClr val="tx2"/>
                </a:solidFill>
                <a:effectLst/>
                <a:latin typeface="Arial" pitchFamily="34" charset="0"/>
                <a:cs typeface="Arial" pitchFamily="34" charset="0"/>
              </a:rPr>
              <a:t>AGENTOWNED PREMIERE GROUP | 1800 TROLLEY RD | SUMMERVILLE, SC 29485</a:t>
            </a:r>
            <a:endParaRPr kumimoji="0" lang="en-US" altLang="en-US" sz="1400" b="0" i="0" u="none" strike="noStrike" cap="none" normalizeH="0" baseline="0" dirty="0">
              <a:ln>
                <a:noFill/>
              </a:ln>
              <a:solidFill>
                <a:schemeClr val="tx2"/>
              </a:solidFill>
              <a:effectLst/>
              <a:latin typeface="Arial" pitchFamily="34" charset="0"/>
              <a:cs typeface="Arial" pitchFamily="34" charset="0"/>
            </a:endParaRPr>
          </a:p>
        </p:txBody>
      </p:sp>
      <p:pic>
        <p:nvPicPr>
          <p:cNvPr id="1029" name="Picture 5" descr="Agent Office Logo"/>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594059" y="9240519"/>
            <a:ext cx="1144092" cy="52387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8C8681"/>
                  </a:outerShdw>
                </a:effectLst>
              </a14:hiddenEffects>
            </a:ext>
          </a:extLst>
        </p:spPr>
      </p:pic>
      <p:pic>
        <p:nvPicPr>
          <p:cNvPr id="1034" name="Picture 10"/>
          <p:cNvPicPr>
            <a:picLocks noChangeArrowheads="1"/>
          </p:cNvPicPr>
          <p:nvPr/>
        </p:nvPicPr>
        <p:blipFill>
          <a:blip r:embed="rId4" cstate="print">
            <a:extLst>
              <a:ext uri="{28A0092B-C50C-407E-A947-70E740481C1C}">
                <a14:useLocalDpi xmlns:a14="http://schemas.microsoft.com/office/drawing/2010/main" val="0"/>
              </a:ext>
            </a:extLst>
          </a:blip>
          <a:stretch>
            <a:fillRect/>
          </a:stretch>
        </p:blipFill>
        <p:spPr bwMode="auto">
          <a:xfrm>
            <a:off x="3323" y="8166906"/>
            <a:ext cx="1197864" cy="795528"/>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035" name="Picture 11"/>
          <p:cNvPicPr>
            <a:picLocks noChangeArrowheads="1"/>
          </p:cNvPicPr>
          <p:nvPr/>
        </p:nvPicPr>
        <p:blipFill>
          <a:blip r:embed="rId5" cstate="print">
            <a:extLst>
              <a:ext uri="{28A0092B-C50C-407E-A947-70E740481C1C}">
                <a14:useLocalDpi xmlns:a14="http://schemas.microsoft.com/office/drawing/2010/main" val="0"/>
              </a:ext>
            </a:extLst>
          </a:blip>
          <a:stretch>
            <a:fillRect/>
          </a:stretch>
        </p:blipFill>
        <p:spPr bwMode="auto">
          <a:xfrm>
            <a:off x="2631911" y="8166906"/>
            <a:ext cx="1197864" cy="795528"/>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037" name="Picture 13"/>
          <p:cNvPicPr>
            <a:picLocks noChangeAspect="1" noChangeArrowheads="1"/>
          </p:cNvPicPr>
          <p:nvPr/>
        </p:nvPicPr>
        <p:blipFill>
          <a:blip r:embed="rId6">
            <a:extLst>
              <a:ext uri="{28A0092B-C50C-407E-A947-70E740481C1C}">
                <a14:useLocalDpi xmlns:a14="http://schemas.microsoft.com/office/drawing/2010/main" val="0"/>
              </a:ext>
            </a:extLst>
          </a:blip>
          <a:stretch>
            <a:fillRect/>
          </a:stretch>
        </p:blipFill>
        <p:spPr bwMode="auto">
          <a:xfrm>
            <a:off x="3944265" y="685169"/>
            <a:ext cx="3828391" cy="2543411"/>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FFFFFE"/>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8" name="Picture 7"/>
          <p:cNvPicPr>
            <a:picLocks noChangeArrowheads="1"/>
          </p:cNvPicPr>
          <p:nvPr/>
        </p:nvPicPr>
        <p:blipFill>
          <a:blip r:embed="rId7" cstate="print">
            <a:extLst>
              <a:ext uri="{28A0092B-C50C-407E-A947-70E740481C1C}">
                <a14:useLocalDpi xmlns:a14="http://schemas.microsoft.com/office/drawing/2010/main" val="0"/>
              </a:ext>
            </a:extLst>
          </a:blip>
          <a:stretch>
            <a:fillRect/>
          </a:stretch>
        </p:blipFill>
        <p:spPr bwMode="auto">
          <a:xfrm>
            <a:off x="3946205" y="8166906"/>
            <a:ext cx="1197864" cy="795528"/>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9" name="Picture 8"/>
          <p:cNvPicPr>
            <a:picLocks noChangeArrowheads="1"/>
          </p:cNvPicPr>
          <p:nvPr/>
        </p:nvPicPr>
        <p:blipFill>
          <a:blip r:embed="rId8" cstate="print">
            <a:extLst>
              <a:ext uri="{28A0092B-C50C-407E-A947-70E740481C1C}">
                <a14:useLocalDpi xmlns:a14="http://schemas.microsoft.com/office/drawing/2010/main" val="0"/>
              </a:ext>
            </a:extLst>
          </a:blip>
          <a:stretch>
            <a:fillRect/>
          </a:stretch>
        </p:blipFill>
        <p:spPr bwMode="auto">
          <a:xfrm>
            <a:off x="5260499" y="8166906"/>
            <a:ext cx="1197864" cy="795528"/>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0" name="Picture 9"/>
          <p:cNvPicPr>
            <a:picLocks noChangeArrowheads="1"/>
          </p:cNvPicPr>
          <p:nvPr/>
        </p:nvPicPr>
        <p:blipFill>
          <a:blip r:embed="rId9" cstate="print">
            <a:extLst>
              <a:ext uri="{28A0092B-C50C-407E-A947-70E740481C1C}">
                <a14:useLocalDpi xmlns:a14="http://schemas.microsoft.com/office/drawing/2010/main" val="0"/>
              </a:ext>
            </a:extLst>
          </a:blip>
          <a:stretch>
            <a:fillRect/>
          </a:stretch>
        </p:blipFill>
        <p:spPr bwMode="auto">
          <a:xfrm>
            <a:off x="6574793" y="8166906"/>
            <a:ext cx="1197864" cy="795528"/>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sp>
        <p:nvSpPr>
          <p:cNvPr id="8" name="Text Box 15"/>
          <p:cNvSpPr txBox="1">
            <a:spLocks noChangeArrowheads="1"/>
          </p:cNvSpPr>
          <p:nvPr/>
        </p:nvSpPr>
        <p:spPr bwMode="auto">
          <a:xfrm>
            <a:off x="5093" y="664502"/>
            <a:ext cx="3827075" cy="2600037"/>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ctr" anchorCtr="0" compatLnSpc="1">
            <a:prstTxWarp prst="textNoShape">
              <a:avLst/>
            </a:prstTxWarp>
          </a:bodyPr>
          <a:lstStyle/>
          <a:p>
            <a:pPr lvl="0" algn="ctr" defTabSz="914400" fontAlgn="base">
              <a:spcBef>
                <a:spcPct val="0"/>
              </a:spcBef>
              <a:spcAft>
                <a:spcPct val="0"/>
              </a:spcAft>
            </a:pPr>
            <a:r>
              <a:rPr lang="en-US" sz="2400" b="1" dirty="0">
                <a:solidFill>
                  <a:schemeClr val="tx2"/>
                </a:solidFill>
                <a:latin typeface="Arial" panose="020B0604020202020204" pitchFamily="34" charset="0"/>
                <a:cs typeface="Arial" panose="020B0604020202020204" pitchFamily="34" charset="0"/>
              </a:rPr>
              <a:t>8641 Woodland Walk</a:t>
            </a:r>
            <a:br>
              <a:rPr lang="en-US" sz="2400" b="1" dirty="0">
                <a:solidFill>
                  <a:schemeClr val="tx2"/>
                </a:solidFill>
                <a:latin typeface="Arial" panose="020B0604020202020204" pitchFamily="34" charset="0"/>
                <a:cs typeface="Arial" panose="020B0604020202020204" pitchFamily="34" charset="0"/>
              </a:rPr>
            </a:br>
            <a:endParaRPr lang="en-US" sz="1800" dirty="0">
              <a:solidFill>
                <a:schemeClr val="tx2"/>
              </a:solidFill>
              <a:latin typeface="Arial" panose="020B0604020202020204" pitchFamily="34" charset="0"/>
              <a:cs typeface="Arial" panose="020B0604020202020204" pitchFamily="34" charset="0"/>
            </a:endParaRPr>
          </a:p>
          <a:p>
            <a:pPr lvl="0"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Coosaw Creek Country Club</a:t>
            </a:r>
          </a:p>
          <a:p>
            <a:pPr lvl="0"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North Charleston, SC 29420</a:t>
            </a:r>
          </a:p>
          <a:p>
            <a:pPr lvl="0" algn="ctr" defTabSz="914400" fontAlgn="base">
              <a:spcBef>
                <a:spcPct val="0"/>
              </a:spcBef>
              <a:spcAft>
                <a:spcPct val="0"/>
              </a:spcAft>
            </a:pPr>
            <a:endParaRPr lang="en-US" dirty="0">
              <a:solidFill>
                <a:schemeClr val="tx2"/>
              </a:solidFill>
              <a:latin typeface="Arial" panose="020B0604020202020204" pitchFamily="34" charset="0"/>
              <a:cs typeface="Arial" panose="020B0604020202020204" pitchFamily="34" charset="0"/>
            </a:endParaRPr>
          </a:p>
          <a:p>
            <a:pPr lvl="0"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MLS# 17015098</a:t>
            </a:r>
          </a:p>
          <a:p>
            <a:pPr lvl="0"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$299,900</a:t>
            </a:r>
          </a:p>
          <a:p>
            <a:pPr lvl="0" algn="ctr" defTabSz="914400" fontAlgn="base">
              <a:spcBef>
                <a:spcPct val="0"/>
              </a:spcBef>
              <a:spcAft>
                <a:spcPct val="0"/>
              </a:spcAft>
            </a:pPr>
            <a:endParaRPr kumimoji="0" lang="en-US" altLang="en-US" sz="1400" u="none" strike="noStrike" cap="none" normalizeH="0" baseline="0" dirty="0">
              <a:ln>
                <a:noFill/>
              </a:ln>
              <a:solidFill>
                <a:schemeClr val="tx2"/>
              </a:solidFill>
              <a:effectLst/>
              <a:latin typeface="Arial" panose="020B0604020202020204" pitchFamily="34" charset="0"/>
              <a:cs typeface="Arial" panose="020B0604020202020204" pitchFamily="34" charset="0"/>
            </a:endParaRPr>
          </a:p>
          <a:p>
            <a:pPr lvl="0" algn="ctr" defTabSz="914400" fontAlgn="base">
              <a:spcBef>
                <a:spcPct val="0"/>
              </a:spcBef>
              <a:spcAft>
                <a:spcPct val="0"/>
              </a:spcAft>
            </a:pPr>
            <a:r>
              <a:rPr lang="en-US" altLang="en-US" sz="1400" dirty="0">
                <a:solidFill>
                  <a:schemeClr val="tx2"/>
                </a:solidFill>
                <a:latin typeface="Arial" panose="020B0604020202020204" pitchFamily="34" charset="0"/>
                <a:cs typeface="Arial" panose="020B0604020202020204" pitchFamily="34" charset="0"/>
              </a:rPr>
              <a:t>3 Bedrooms </a:t>
            </a:r>
            <a:r>
              <a:rPr lang="en-US" altLang="en-US" sz="1400">
                <a:solidFill>
                  <a:schemeClr val="tx2"/>
                </a:solidFill>
                <a:latin typeface="Arial" panose="020B0604020202020204" pitchFamily="34" charset="0"/>
                <a:cs typeface="Arial" panose="020B0604020202020204" pitchFamily="34" charset="0"/>
              </a:rPr>
              <a:t>| 2½  </a:t>
            </a:r>
            <a:r>
              <a:rPr lang="en-US" altLang="en-US" sz="1400" dirty="0">
                <a:solidFill>
                  <a:schemeClr val="tx2"/>
                </a:solidFill>
                <a:latin typeface="Arial" panose="020B0604020202020204" pitchFamily="34" charset="0"/>
                <a:cs typeface="Arial" panose="020B0604020202020204" pitchFamily="34" charset="0"/>
              </a:rPr>
              <a:t>Baths | 2,326 sf</a:t>
            </a:r>
            <a:endParaRPr kumimoji="0" lang="en-US" altLang="en-US" sz="1400" u="none" strike="noStrike" cap="none" normalizeH="0" baseline="0" dirty="0">
              <a:ln>
                <a:noFill/>
              </a:ln>
              <a:solidFill>
                <a:schemeClr val="tx2"/>
              </a:solidFill>
              <a:effectLst/>
              <a:latin typeface="Arial" pitchFamily="34" charset="0"/>
              <a:cs typeface="Arial" pitchFamily="34" charset="0"/>
            </a:endParaRPr>
          </a:p>
        </p:txBody>
      </p:sp>
      <p:pic>
        <p:nvPicPr>
          <p:cNvPr id="21" name="Picture 7"/>
          <p:cNvPicPr>
            <a:picLocks noChangeArrowheads="1"/>
          </p:cNvPicPr>
          <p:nvPr/>
        </p:nvPicPr>
        <p:blipFill>
          <a:blip r:embed="rId10" cstate="print">
            <a:extLst>
              <a:ext uri="{28A0092B-C50C-407E-A947-70E740481C1C}">
                <a14:useLocalDpi xmlns:a14="http://schemas.microsoft.com/office/drawing/2010/main" val="0"/>
              </a:ext>
            </a:extLst>
          </a:blip>
          <a:stretch>
            <a:fillRect/>
          </a:stretch>
        </p:blipFill>
        <p:spPr bwMode="auto">
          <a:xfrm>
            <a:off x="-1314" y="3360755"/>
            <a:ext cx="1197864" cy="795528"/>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2" name="Picture 8"/>
          <p:cNvPicPr>
            <a:picLocks noChangeArrowheads="1"/>
          </p:cNvPicPr>
          <p:nvPr/>
        </p:nvPicPr>
        <p:blipFill>
          <a:blip r:embed="rId11" cstate="print">
            <a:extLst>
              <a:ext uri="{28A0092B-C50C-407E-A947-70E740481C1C}">
                <a14:useLocalDpi xmlns:a14="http://schemas.microsoft.com/office/drawing/2010/main" val="0"/>
              </a:ext>
            </a:extLst>
          </a:blip>
          <a:stretch>
            <a:fillRect/>
          </a:stretch>
        </p:blipFill>
        <p:spPr bwMode="auto">
          <a:xfrm>
            <a:off x="1315278" y="3360755"/>
            <a:ext cx="1197864" cy="795528"/>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3" name="Picture 9"/>
          <p:cNvPicPr>
            <a:picLocks noChangeArrowheads="1"/>
          </p:cNvPicPr>
          <p:nvPr/>
        </p:nvPicPr>
        <p:blipFill>
          <a:blip r:embed="rId12" cstate="print">
            <a:extLst>
              <a:ext uri="{28A0092B-C50C-407E-A947-70E740481C1C}">
                <a14:useLocalDpi xmlns:a14="http://schemas.microsoft.com/office/drawing/2010/main" val="0"/>
              </a:ext>
            </a:extLst>
          </a:blip>
          <a:stretch>
            <a:fillRect/>
          </a:stretch>
        </p:blipFill>
        <p:spPr bwMode="auto">
          <a:xfrm>
            <a:off x="5265054" y="3360755"/>
            <a:ext cx="1197864" cy="795528"/>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4" name="Picture 7"/>
          <p:cNvPicPr>
            <a:picLocks noChangeArrowheads="1"/>
          </p:cNvPicPr>
          <p:nvPr/>
        </p:nvPicPr>
        <p:blipFill>
          <a:blip r:embed="rId13" cstate="print">
            <a:extLst>
              <a:ext uri="{28A0092B-C50C-407E-A947-70E740481C1C}">
                <a14:useLocalDpi xmlns:a14="http://schemas.microsoft.com/office/drawing/2010/main" val="0"/>
              </a:ext>
            </a:extLst>
          </a:blip>
          <a:stretch>
            <a:fillRect/>
          </a:stretch>
        </p:blipFill>
        <p:spPr bwMode="auto">
          <a:xfrm>
            <a:off x="2631870" y="3360755"/>
            <a:ext cx="1197864" cy="795528"/>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5" name="Picture 8"/>
          <p:cNvPicPr>
            <a:picLocks noChangeArrowheads="1"/>
          </p:cNvPicPr>
          <p:nvPr/>
        </p:nvPicPr>
        <p:blipFill>
          <a:blip r:embed="rId14" cstate="print">
            <a:extLst>
              <a:ext uri="{28A0092B-C50C-407E-A947-70E740481C1C}">
                <a14:useLocalDpi xmlns:a14="http://schemas.microsoft.com/office/drawing/2010/main" val="0"/>
              </a:ext>
            </a:extLst>
          </a:blip>
          <a:stretch>
            <a:fillRect/>
          </a:stretch>
        </p:blipFill>
        <p:spPr bwMode="auto">
          <a:xfrm>
            <a:off x="3948462" y="3360755"/>
            <a:ext cx="1197864" cy="795528"/>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6" name="Picture 9"/>
          <p:cNvPicPr>
            <a:picLocks noChangeArrowheads="1"/>
          </p:cNvPicPr>
          <p:nvPr/>
        </p:nvPicPr>
        <p:blipFill>
          <a:blip r:embed="rId15" cstate="print">
            <a:extLst>
              <a:ext uri="{28A0092B-C50C-407E-A947-70E740481C1C}">
                <a14:useLocalDpi xmlns:a14="http://schemas.microsoft.com/office/drawing/2010/main" val="0"/>
              </a:ext>
            </a:extLst>
          </a:blip>
          <a:stretch>
            <a:fillRect/>
          </a:stretch>
        </p:blipFill>
        <p:spPr bwMode="auto">
          <a:xfrm>
            <a:off x="6581644" y="3360755"/>
            <a:ext cx="1197864" cy="795528"/>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 name="Picture 1"/>
          <p:cNvPicPr>
            <a:picLocks noChangeAspect="1"/>
          </p:cNvPicPr>
          <p:nvPr/>
        </p:nvPicPr>
        <p:blipFill>
          <a:blip r:embed="rId16" cstate="print">
            <a:extLst>
              <a:ext uri="{28A0092B-C50C-407E-A947-70E740481C1C}">
                <a14:useLocalDpi xmlns:a14="http://schemas.microsoft.com/office/drawing/2010/main" val="0"/>
              </a:ext>
            </a:extLst>
          </a:blip>
          <a:stretch>
            <a:fillRect/>
          </a:stretch>
        </p:blipFill>
        <p:spPr>
          <a:xfrm>
            <a:off x="1317617" y="8166906"/>
            <a:ext cx="1197864" cy="795528"/>
          </a:xfrm>
          <a:prstGeom prst="rect">
            <a:avLst/>
          </a:prstGeom>
        </p:spPr>
      </p:pic>
    </p:spTree>
    <p:extLst>
      <p:ext uri="{BB962C8B-B14F-4D97-AF65-F5344CB8AC3E}">
        <p14:creationId xmlns:p14="http://schemas.microsoft.com/office/powerpoint/2010/main" val="378964193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318</TotalTime>
  <Words>335</Words>
  <Application>Microsoft Office PowerPoint</Application>
  <PresentationFormat>Custom</PresentationFormat>
  <Paragraphs>18</Paragraphs>
  <Slides>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46</cp:revision>
  <dcterms:created xsi:type="dcterms:W3CDTF">2006-08-16T00:00:00Z</dcterms:created>
  <dcterms:modified xsi:type="dcterms:W3CDTF">2017-07-19T01:47:17Z</dcterms:modified>
</cp:coreProperties>
</file>