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25" d="100"/>
          <a:sy n="125" d="100"/>
        </p:scale>
        <p:origin x="792" y="-233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6"/>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4"/>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4"/>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2"/>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8"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8"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1"/>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7"/>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10/17/2017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2"/>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10/17/2017</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jpe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 y="0"/>
            <a:ext cx="7772400" cy="838200"/>
          </a:xfrm>
          <a:gradFill flip="none" rotWithShape="1">
            <a:gsLst>
              <a:gs pos="0">
                <a:schemeClr val="tx2"/>
              </a:gs>
              <a:gs pos="100000">
                <a:schemeClr val="bg1"/>
              </a:gs>
            </a:gsLst>
            <a:lin ang="5400000" scaled="1"/>
            <a:tileRect/>
          </a:gradFill>
        </p:spPr>
        <p:txBody>
          <a:bodyPr>
            <a:noAutofit/>
          </a:bodyPr>
          <a:lstStyle/>
          <a:p>
            <a:r>
              <a:rPr lang="en-US" sz="2500"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Stunning One Story in Gated Golf Course Community</a:t>
            </a:r>
          </a:p>
        </p:txBody>
      </p:sp>
      <p:sp>
        <p:nvSpPr>
          <p:cNvPr id="4" name="Rectangle 3"/>
          <p:cNvSpPr/>
          <p:nvPr/>
        </p:nvSpPr>
        <p:spPr>
          <a:xfrm>
            <a:off x="-3175" y="4261801"/>
            <a:ext cx="7767639" cy="3808735"/>
          </a:xfrm>
          <a:prstGeom prst="rect">
            <a:avLst/>
          </a:prstGeom>
        </p:spPr>
        <p:txBody>
          <a:bodyPr wrap="square" anchor="ctr">
            <a:spAutoFit/>
          </a:bodyPr>
          <a:lstStyle/>
          <a:p>
            <a:pPr algn="ctr"/>
            <a:r>
              <a:rPr lang="en-US" sz="1150" dirty="0">
                <a:solidFill>
                  <a:schemeClr val="tx2"/>
                </a:solidFill>
                <a:latin typeface="Arial" panose="020B0604020202020204" pitchFamily="34" charset="0"/>
                <a:cs typeface="Arial" panose="020B0604020202020204" pitchFamily="34" charset="0"/>
              </a:rPr>
              <a:t>Get ready to be wowed by this well loved home in the gated golf course community of Coosaw Creek! This home is entirely move in ready! Upon pulling up to the home, you'll automatically fall in love with its curb appeal. Gorgeous landscaping, circular drive, so well maintained! Upon entering, your eyes will immediately be drawn to the stunning hardwood floors. They look brand new! This is a great floor plan that flows beautifully! The large dining room will be to your right, which connects through to the awesome kitchen. This kitchen is a cook's delight! Large island, pantry, breakfast bar, granite countertops, ample custom built cabinetry space, wine rack. This is the kitchen you've been waiting for! It's open to the family room which has a gas fireplace and tons of built in cabinets. Through the family room, you'll enter the sunroom which is separated by </a:t>
            </a:r>
            <a:r>
              <a:rPr lang="en-US" sz="1150" dirty="0" err="1">
                <a:solidFill>
                  <a:schemeClr val="tx2"/>
                </a:solidFill>
                <a:latin typeface="Arial" panose="020B0604020202020204" pitchFamily="34" charset="0"/>
                <a:cs typeface="Arial" panose="020B0604020202020204" pitchFamily="34" charset="0"/>
              </a:rPr>
              <a:t>french</a:t>
            </a:r>
            <a:r>
              <a:rPr lang="en-US" sz="1150" dirty="0">
                <a:solidFill>
                  <a:schemeClr val="tx2"/>
                </a:solidFill>
                <a:latin typeface="Arial" panose="020B0604020202020204" pitchFamily="34" charset="0"/>
                <a:cs typeface="Arial" panose="020B0604020202020204" pitchFamily="34" charset="0"/>
              </a:rPr>
              <a:t> doors. The sunroom has access to the large back deck. In between the sunroom and eat in kitchen area is a double sided fireplace! Walking through the eat in kitchen area, you'll find a very large laundry room with plenty of cabinet storage. Behind the double doors, you'll find the lovely master suite. Also with stunning wood floors, the master suite has access to the outside porch, walk in closet and a large master bathroom. The bathroom has dual vanities, separate tub and master shower, water closet and linen closet. Heading back to the left side of the home, you'll find the formal living room which can also be an office. A half bath in the hall, then two more bedrooms with a full bath in the hall to share. Upstairs is the bonus room. This room can be your 4th bedroom, your guest suite, mother in law suite or game room. It has storage closets off of it as well as a full bathroom of it's own. This house has the perfect floor plan! Step outside and you'll be blown away by the gorgeous golf course and pond views. It's your own little piece of paradise!! Do not miss out on this dream home, come see it today! The neighborhood has 24 hour 7 day a week gated security, unlimited golf for all household members, and the location, wow...close to it all! Boeing, Bosch, AFB, Mercedes are all a short drive away. Come live the good life in a golf course community that has tons of activities and events, great food in the restaurant, great community pool with an award winning swim team, and the most beautiful golf course you'll ever play on!</a:t>
            </a:r>
          </a:p>
        </p:txBody>
      </p:sp>
      <p:pic>
        <p:nvPicPr>
          <p:cNvPr id="1026" name="Picture 2" descr="Larry &amp; Kathy"/>
          <p:cNvPicPr>
            <a:picLocks noChangeAspect="1" noChangeArrowheads="1"/>
          </p:cNvPicPr>
          <p:nvPr/>
        </p:nvPicPr>
        <p:blipFill>
          <a:blip r:embed="rId2" cstate="print">
            <a:extLst>
              <a:ext uri="{28A0092B-C50C-407E-A947-70E740481C1C}">
                <a14:useLocalDpi xmlns:a14="http://schemas.microsoft.com/office/drawing/2010/main" val="0"/>
              </a:ext>
            </a:extLst>
          </a:blip>
          <a:srcRect l="7500" r="7500"/>
          <a:stretch>
            <a:fillRect/>
          </a:stretch>
        </p:blipFill>
        <p:spPr bwMode="auto">
          <a:xfrm>
            <a:off x="100002" y="9059544"/>
            <a:ext cx="1003300"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5" name="Text Box 3"/>
          <p:cNvSpPr txBox="1">
            <a:spLocks noChangeArrowheads="1"/>
          </p:cNvSpPr>
          <p:nvPr/>
        </p:nvSpPr>
        <p:spPr bwMode="auto">
          <a:xfrm>
            <a:off x="2568538" y="9067799"/>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1" i="0" u="none" strike="noStrike" cap="none" normalizeH="0" baseline="0" dirty="0">
                <a:ln>
                  <a:noFill/>
                </a:ln>
                <a:solidFill>
                  <a:schemeClr val="tx2"/>
                </a:solidFill>
                <a:effectLst/>
                <a:latin typeface="Arial" pitchFamily="34" charset="0"/>
                <a:cs typeface="Arial" pitchFamily="34" charset="0"/>
              </a:rPr>
              <a:t>Larry &amp; Kathy Mazalatis</a:t>
            </a:r>
          </a:p>
          <a:p>
            <a:pPr marL="0" marR="0" lvl="0" indent="0" algn="ctr" defTabSz="914400" rtl="0" eaLnBrk="1" fontAlgn="base" latinLnBrk="0" hangingPunct="1">
              <a:lnSpc>
                <a:spcPct val="100000"/>
              </a:lnSpc>
              <a:spcBef>
                <a:spcPct val="0"/>
              </a:spcBef>
              <a:spcAft>
                <a:spcPct val="0"/>
              </a:spcAft>
              <a:buClrTx/>
              <a:buSzTx/>
              <a:buFontTx/>
              <a:buNone/>
              <a:tabLst/>
            </a:pPr>
            <a:endParaRPr kumimoji="0" lang="en-US" altLang="en-US" sz="1000" b="0" i="0" u="none" strike="noStrike" cap="none" normalizeH="0" baseline="0" dirty="0">
              <a:ln>
                <a:noFill/>
              </a:ln>
              <a:solidFill>
                <a:schemeClr val="tx2"/>
              </a:solidFill>
              <a:effectLst/>
              <a:latin typeface="Arial" pitchFamily="34" charset="0"/>
              <a:cs typeface="Arial" pitchFamily="34" charset="0"/>
            </a:endParaRP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Larry Cell 843-693-0529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Kathy Cell 843-693-0159</a:t>
            </a:r>
          </a:p>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000" b="0" i="0" u="none" strike="noStrike" cap="none" normalizeH="0" baseline="0" dirty="0">
                <a:ln>
                  <a:noFill/>
                </a:ln>
                <a:solidFill>
                  <a:schemeClr val="tx2"/>
                </a:solidFill>
                <a:effectLst/>
                <a:latin typeface="Arial" pitchFamily="34" charset="0"/>
                <a:cs typeface="Arial" pitchFamily="34" charset="0"/>
              </a:rPr>
              <a:t>Office 843-871-9133</a:t>
            </a:r>
            <a:endParaRPr kumimoji="0" lang="en-US" altLang="en-US" sz="1800" b="0" i="0" u="none" strike="noStrike" cap="none" normalizeH="0" baseline="0" dirty="0">
              <a:ln>
                <a:noFill/>
              </a:ln>
              <a:solidFill>
                <a:schemeClr val="tx2"/>
              </a:solidFill>
              <a:effectLst/>
              <a:latin typeface="Arial" pitchFamily="34" charset="0"/>
              <a:cs typeface="Arial" pitchFamily="34" charset="0"/>
            </a:endParaRPr>
          </a:p>
        </p:txBody>
      </p:sp>
      <p:sp>
        <p:nvSpPr>
          <p:cNvPr id="6" name="Text Box 4"/>
          <p:cNvSpPr txBox="1">
            <a:spLocks noChangeArrowheads="1"/>
          </p:cNvSpPr>
          <p:nvPr/>
        </p:nvSpPr>
        <p:spPr bwMode="auto">
          <a:xfrm>
            <a:off x="-10318" y="9888537"/>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600" b="0" i="0" u="none" strike="noStrike" cap="none" normalizeH="0" baseline="0" dirty="0">
                <a:ln>
                  <a:noFill/>
                </a:ln>
                <a:solidFill>
                  <a:schemeClr val="tx2"/>
                </a:solidFill>
                <a:effectLst/>
                <a:latin typeface="Arial" pitchFamily="34" charset="0"/>
                <a:cs typeface="Arial" pitchFamily="34" charset="0"/>
              </a:rPr>
              <a:t>AGENTOWNED PREMIERE GROUP | 1800 TROLLEY RD | SUMMERVILLE, SC 29485</a:t>
            </a:r>
            <a:endParaRPr kumimoji="0" lang="en-US" altLang="en-US" sz="1400" b="0" i="0" u="none" strike="noStrike" cap="none" normalizeH="0" baseline="0" dirty="0">
              <a:ln>
                <a:noFill/>
              </a:ln>
              <a:solidFill>
                <a:schemeClr val="tx2"/>
              </a:solidFill>
              <a:effectLst/>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940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4" name="Picture 10"/>
          <p:cNvPicPr>
            <a:picLocks noChangeArrowheads="1"/>
          </p:cNvPicPr>
          <p:nvPr/>
        </p:nvPicPr>
        <p:blipFill>
          <a:blip r:embed="rId4" cstate="print">
            <a:extLst>
              <a:ext uri="{28A0092B-C50C-407E-A947-70E740481C1C}">
                <a14:useLocalDpi xmlns:a14="http://schemas.microsoft.com/office/drawing/2010/main" val="0"/>
              </a:ext>
            </a:extLst>
          </a:blip>
          <a:stretch>
            <a:fillRect/>
          </a:stretch>
        </p:blipFill>
        <p:spPr bwMode="auto">
          <a:xfrm>
            <a:off x="1763" y="817034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035" name="Picture 11"/>
          <p:cNvPicPr>
            <a:picLocks noChangeArrowheads="1"/>
          </p:cNvPicPr>
          <p:nvPr/>
        </p:nvPicPr>
        <p:blipFill>
          <a:blip r:embed="rId5" cstate="print">
            <a:extLst>
              <a:ext uri="{28A0092B-C50C-407E-A947-70E740481C1C}">
                <a14:useLocalDpi xmlns:a14="http://schemas.microsoft.com/office/drawing/2010/main" val="0"/>
              </a:ext>
            </a:extLst>
          </a:blip>
          <a:stretch>
            <a:fillRect/>
          </a:stretch>
        </p:blipFill>
        <p:spPr bwMode="auto">
          <a:xfrm>
            <a:off x="2634597" y="817034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8" name="Picture 7"/>
          <p:cNvPicPr>
            <a:picLocks noChangeArrowheads="1"/>
          </p:cNvPicPr>
          <p:nvPr/>
        </p:nvPicPr>
        <p:blipFill>
          <a:blip r:embed="rId6" cstate="print">
            <a:extLst>
              <a:ext uri="{28A0092B-C50C-407E-A947-70E740481C1C}">
                <a14:useLocalDpi xmlns:a14="http://schemas.microsoft.com/office/drawing/2010/main" val="0"/>
              </a:ext>
            </a:extLst>
          </a:blip>
          <a:stretch>
            <a:fillRect/>
          </a:stretch>
        </p:blipFill>
        <p:spPr bwMode="auto">
          <a:xfrm>
            <a:off x="3951014" y="817034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9" name="Picture 8"/>
          <p:cNvPicPr>
            <a:picLocks noChangeArrowheads="1"/>
          </p:cNvPicPr>
          <p:nvPr/>
        </p:nvPicPr>
        <p:blipFill>
          <a:blip r:embed="rId7" cstate="print">
            <a:extLst>
              <a:ext uri="{28A0092B-C50C-407E-A947-70E740481C1C}">
                <a14:useLocalDpi xmlns:a14="http://schemas.microsoft.com/office/drawing/2010/main" val="0"/>
              </a:ext>
            </a:extLst>
          </a:blip>
          <a:stretch>
            <a:fillRect/>
          </a:stretch>
        </p:blipFill>
        <p:spPr bwMode="auto">
          <a:xfrm>
            <a:off x="5267431" y="817034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0" name="Picture 9"/>
          <p:cNvPicPr>
            <a:picLocks noChangeArrowheads="1"/>
          </p:cNvPicPr>
          <p:nvPr/>
        </p:nvPicPr>
        <p:blipFill>
          <a:blip r:embed="rId8" cstate="print">
            <a:extLst>
              <a:ext uri="{28A0092B-C50C-407E-A947-70E740481C1C}">
                <a14:useLocalDpi xmlns:a14="http://schemas.microsoft.com/office/drawing/2010/main" val="0"/>
              </a:ext>
            </a:extLst>
          </a:blip>
          <a:stretch>
            <a:fillRect/>
          </a:stretch>
        </p:blipFill>
        <p:spPr bwMode="auto">
          <a:xfrm>
            <a:off x="6583847" y="8170349"/>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9034" y="664502"/>
            <a:ext cx="3919434" cy="2600037"/>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lvl="0" algn="ctr" defTabSz="914400" fontAlgn="base">
              <a:spcBef>
                <a:spcPct val="0"/>
              </a:spcBef>
              <a:spcAft>
                <a:spcPct val="0"/>
              </a:spcAft>
            </a:pPr>
            <a:r>
              <a:rPr lang="en-US" sz="2400" b="1" dirty="0">
                <a:solidFill>
                  <a:schemeClr val="tx2"/>
                </a:solidFill>
                <a:latin typeface="Arial" panose="020B0604020202020204" pitchFamily="34" charset="0"/>
                <a:cs typeface="Arial" panose="020B0604020202020204" pitchFamily="34" charset="0"/>
              </a:rPr>
              <a:t>8648 Arthur Hills Circle</a:t>
            </a:r>
            <a:br>
              <a:rPr lang="en-US" sz="2400" b="1" dirty="0">
                <a:solidFill>
                  <a:schemeClr val="tx2"/>
                </a:solidFill>
                <a:latin typeface="Arial" panose="020B0604020202020204" pitchFamily="34" charset="0"/>
                <a:cs typeface="Arial" panose="020B0604020202020204" pitchFamily="34" charset="0"/>
              </a:rPr>
            </a:br>
            <a:endParaRPr lang="en-US" sz="1800"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lvl="0"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17028037</a:t>
            </a:r>
          </a:p>
          <a:p>
            <a:pPr lvl="0"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$485,000</a:t>
            </a:r>
          </a:p>
          <a:p>
            <a:pPr lvl="0" algn="ctr" defTabSz="914400" fontAlgn="base">
              <a:spcBef>
                <a:spcPct val="0"/>
              </a:spcBef>
              <a:spcAft>
                <a:spcPct val="0"/>
              </a:spcAft>
            </a:pPr>
            <a:endParaRPr kumimoji="0" lang="en-US" altLang="en-US" sz="140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a:p>
            <a:pPr lvl="0"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3,400 sf</a:t>
            </a:r>
            <a:endParaRPr kumimoji="0" lang="en-US" altLang="en-US" sz="1400" u="none" strike="noStrike" cap="none" normalizeH="0" baseline="0" dirty="0">
              <a:ln>
                <a:noFill/>
              </a:ln>
              <a:solidFill>
                <a:schemeClr val="tx2"/>
              </a:solidFill>
              <a:effectLst/>
              <a:latin typeface="Arial" pitchFamily="34" charset="0"/>
              <a:cs typeface="Arial" pitchFamily="34" charset="0"/>
            </a:endParaRPr>
          </a:p>
        </p:txBody>
      </p:sp>
      <p:pic>
        <p:nvPicPr>
          <p:cNvPr id="21" name="Picture 7"/>
          <p:cNvPicPr>
            <a:picLocks noChangeArrowheads="1"/>
          </p:cNvPicPr>
          <p:nvPr/>
        </p:nvPicPr>
        <p:blipFill>
          <a:blip r:embed="rId9" cstate="print">
            <a:extLst>
              <a:ext uri="{28A0092B-C50C-407E-A947-70E740481C1C}">
                <a14:useLocalDpi xmlns:a14="http://schemas.microsoft.com/office/drawing/2010/main" val="0"/>
              </a:ext>
            </a:extLst>
          </a:blip>
          <a:stretch>
            <a:fillRect/>
          </a:stretch>
        </p:blipFill>
        <p:spPr bwMode="auto">
          <a:xfrm>
            <a:off x="-731" y="336737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2" name="Picture 8"/>
          <p:cNvPicPr>
            <a:picLocks noChangeArrowheads="1"/>
          </p:cNvPicPr>
          <p:nvPr/>
        </p:nvPicPr>
        <p:blipFill>
          <a:blip r:embed="rId10" cstate="print">
            <a:extLst>
              <a:ext uri="{28A0092B-C50C-407E-A947-70E740481C1C}">
                <a14:useLocalDpi xmlns:a14="http://schemas.microsoft.com/office/drawing/2010/main" val="0"/>
              </a:ext>
            </a:extLst>
          </a:blip>
          <a:stretch>
            <a:fillRect/>
          </a:stretch>
        </p:blipFill>
        <p:spPr bwMode="auto">
          <a:xfrm>
            <a:off x="1316185" y="336737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3" name="Picture 9"/>
          <p:cNvPicPr>
            <a:picLocks noChangeArrowheads="1"/>
          </p:cNvPicPr>
          <p:nvPr/>
        </p:nvPicPr>
        <p:blipFill>
          <a:blip r:embed="rId11" cstate="print">
            <a:extLst>
              <a:ext uri="{28A0092B-C50C-407E-A947-70E740481C1C}">
                <a14:useLocalDpi xmlns:a14="http://schemas.microsoft.com/office/drawing/2010/main" val="0"/>
              </a:ext>
            </a:extLst>
          </a:blip>
          <a:stretch>
            <a:fillRect/>
          </a:stretch>
        </p:blipFill>
        <p:spPr bwMode="auto">
          <a:xfrm>
            <a:off x="5266933" y="336433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4" name="Picture 7"/>
          <p:cNvPicPr>
            <a:picLocks noChangeArrowheads="1"/>
          </p:cNvPicPr>
          <p:nvPr/>
        </p:nvPicPr>
        <p:blipFill>
          <a:blip r:embed="rId12" cstate="print">
            <a:extLst>
              <a:ext uri="{28A0092B-C50C-407E-A947-70E740481C1C}">
                <a14:useLocalDpi xmlns:a14="http://schemas.microsoft.com/office/drawing/2010/main" val="0"/>
              </a:ext>
            </a:extLst>
          </a:blip>
          <a:stretch>
            <a:fillRect/>
          </a:stretch>
        </p:blipFill>
        <p:spPr bwMode="auto">
          <a:xfrm>
            <a:off x="2633101" y="3367377"/>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5" name="Picture 8"/>
          <p:cNvPicPr>
            <a:picLocks noChangeArrowheads="1"/>
          </p:cNvPicPr>
          <p:nvPr/>
        </p:nvPicPr>
        <p:blipFill>
          <a:blip r:embed="rId13" cstate="print">
            <a:extLst>
              <a:ext uri="{28A0092B-C50C-407E-A947-70E740481C1C}">
                <a14:useLocalDpi xmlns:a14="http://schemas.microsoft.com/office/drawing/2010/main" val="0"/>
              </a:ext>
            </a:extLst>
          </a:blip>
          <a:stretch>
            <a:fillRect/>
          </a:stretch>
        </p:blipFill>
        <p:spPr bwMode="auto">
          <a:xfrm>
            <a:off x="3950017" y="3364888"/>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6" name="Picture 9"/>
          <p:cNvPicPr>
            <a:picLocks noChangeArrowheads="1"/>
          </p:cNvPicPr>
          <p:nvPr/>
        </p:nvPicPr>
        <p:blipFill>
          <a:blip r:embed="rId14" cstate="print">
            <a:extLst>
              <a:ext uri="{28A0092B-C50C-407E-A947-70E740481C1C}">
                <a14:useLocalDpi xmlns:a14="http://schemas.microsoft.com/office/drawing/2010/main" val="0"/>
              </a:ext>
            </a:extLst>
          </a:blip>
          <a:stretch>
            <a:fillRect/>
          </a:stretch>
        </p:blipFill>
        <p:spPr bwMode="auto">
          <a:xfrm>
            <a:off x="6583847" y="3368743"/>
            <a:ext cx="1188720" cy="795528"/>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2" name="Picture 1"/>
          <p:cNvPicPr>
            <a:picLocks/>
          </p:cNvPicPr>
          <p:nvPr/>
        </p:nvPicPr>
        <p:blipFill>
          <a:blip r:embed="rId15" cstate="print">
            <a:extLst>
              <a:ext uri="{28A0092B-C50C-407E-A947-70E740481C1C}">
                <a14:useLocalDpi xmlns:a14="http://schemas.microsoft.com/office/drawing/2010/main" val="0"/>
              </a:ext>
            </a:extLst>
          </a:blip>
          <a:stretch>
            <a:fillRect/>
          </a:stretch>
        </p:blipFill>
        <p:spPr>
          <a:xfrm>
            <a:off x="1318180" y="8170349"/>
            <a:ext cx="1188720" cy="795528"/>
          </a:xfrm>
          <a:prstGeom prst="rect">
            <a:avLst/>
          </a:prstGeom>
        </p:spPr>
      </p:pic>
      <p:pic>
        <p:nvPicPr>
          <p:cNvPr id="1037" name="Picture 13"/>
          <p:cNvPicPr>
            <a:picLocks noChangeAspect="1" noChangeArrowheads="1"/>
          </p:cNvPicPr>
          <p:nvPr/>
        </p:nvPicPr>
        <p:blipFill>
          <a:blip r:embed="rId16">
            <a:extLst>
              <a:ext uri="{28A0092B-C50C-407E-A947-70E740481C1C}">
                <a14:useLocalDpi xmlns:a14="http://schemas.microsoft.com/office/drawing/2010/main" val="0"/>
              </a:ext>
            </a:extLst>
          </a:blip>
          <a:stretch>
            <a:fillRect/>
          </a:stretch>
        </p:blipFill>
        <p:spPr bwMode="auto">
          <a:xfrm>
            <a:off x="3950017" y="686059"/>
            <a:ext cx="3822550" cy="253953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324</TotalTime>
  <Words>532</Words>
  <Application>Microsoft Office PowerPoint</Application>
  <PresentationFormat>Custom</PresentationFormat>
  <Paragraphs>16</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46</cp:revision>
  <dcterms:created xsi:type="dcterms:W3CDTF">2006-08-16T00:00:00Z</dcterms:created>
  <dcterms:modified xsi:type="dcterms:W3CDTF">2017-10-17T13:34:31Z</dcterms:modified>
</cp:coreProperties>
</file>