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2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9/12/2016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descr="20160819211915678563000000-o"/>
          <p:cNvSpPr>
            <a:spLocks noChangeArrowheads="1"/>
          </p:cNvSpPr>
          <p:nvPr/>
        </p:nvSpPr>
        <p:spPr bwMode="auto">
          <a:xfrm>
            <a:off x="112713" y="123825"/>
            <a:ext cx="7540625" cy="9666288"/>
          </a:xfrm>
          <a:prstGeom prst="rect">
            <a:avLst/>
          </a:prstGeom>
          <a:blipFill dpi="0" rotWithShape="0">
            <a:blip r:embed="rId2">
              <a:alphaModFix amt="25000"/>
            </a:blip>
            <a:srcRect/>
            <a:stretch>
              <a:fillRect/>
            </a:stretch>
          </a:blipFill>
          <a:ln w="57150" cmpd="thinThick" algn="ctr">
            <a:solidFill>
              <a:srgbClr val="FFC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7" name="Picture 3" descr="20160819211824111475000000-o"/>
          <p:cNvPicPr>
            <a:picLocks noChangeAspect="1" noChangeArrowheads="1"/>
          </p:cNvPicPr>
          <p:nvPr/>
        </p:nvPicPr>
        <p:blipFill>
          <a:blip r:embed="rId3">
            <a:extLst>
              <a:ext uri="{28A0092B-C50C-407E-A947-70E740481C1C}">
                <a14:useLocalDpi xmlns:a14="http://schemas.microsoft.com/office/drawing/2010/main" val="0"/>
              </a:ext>
            </a:extLst>
          </a:blip>
          <a:srcRect t="2692" b="2692"/>
          <a:stretch>
            <a:fillRect/>
          </a:stretch>
        </p:blipFill>
        <p:spPr bwMode="auto">
          <a:xfrm>
            <a:off x="2335212" y="231775"/>
            <a:ext cx="5211762" cy="329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8" name="Picture 4" descr="20160819211951629547000000-o"/>
          <p:cNvPicPr>
            <a:picLocks noChangeAspect="1" noChangeArrowheads="1"/>
          </p:cNvPicPr>
          <p:nvPr/>
        </p:nvPicPr>
        <p:blipFill>
          <a:blip r:embed="rId4">
            <a:extLst>
              <a:ext uri="{28A0092B-C50C-407E-A947-70E740481C1C}">
                <a14:useLocalDpi xmlns:a14="http://schemas.microsoft.com/office/drawing/2010/main" val="0"/>
              </a:ext>
            </a:extLst>
          </a:blip>
          <a:srcRect t="537" b="537"/>
          <a:stretch>
            <a:fillRect/>
          </a:stretch>
        </p:blipFill>
        <p:spPr bwMode="auto">
          <a:xfrm>
            <a:off x="228600" y="231775"/>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descr="20160819212026127784000000-o"/>
          <p:cNvPicPr>
            <a:picLocks noChangeAspect="1" noChangeArrowheads="1"/>
          </p:cNvPicPr>
          <p:nvPr/>
        </p:nvPicPr>
        <p:blipFill>
          <a:blip r:embed="rId5">
            <a:extLst>
              <a:ext uri="{28A0092B-C50C-407E-A947-70E740481C1C}">
                <a14:useLocalDpi xmlns:a14="http://schemas.microsoft.com/office/drawing/2010/main" val="0"/>
              </a:ext>
            </a:extLst>
          </a:blip>
          <a:srcRect t="537" b="537"/>
          <a:stretch>
            <a:fillRect/>
          </a:stretch>
        </p:blipFill>
        <p:spPr bwMode="auto">
          <a:xfrm>
            <a:off x="228600" y="1670844"/>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0" name="Picture 6" descr="20160819212009764709000000-o"/>
          <p:cNvPicPr>
            <a:picLocks noChangeAspect="1" noChangeArrowheads="1"/>
          </p:cNvPicPr>
          <p:nvPr/>
        </p:nvPicPr>
        <p:blipFill>
          <a:blip r:embed="rId6">
            <a:extLst>
              <a:ext uri="{28A0092B-C50C-407E-A947-70E740481C1C}">
                <a14:useLocalDpi xmlns:a14="http://schemas.microsoft.com/office/drawing/2010/main" val="0"/>
              </a:ext>
            </a:extLst>
          </a:blip>
          <a:srcRect t="537" b="537"/>
          <a:stretch>
            <a:fillRect/>
          </a:stretch>
        </p:blipFill>
        <p:spPr bwMode="auto">
          <a:xfrm>
            <a:off x="228600" y="3108325"/>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descr="20160819212016148212000000-o"/>
          <p:cNvPicPr>
            <a:picLocks noChangeAspect="1" noChangeArrowheads="1"/>
          </p:cNvPicPr>
          <p:nvPr/>
        </p:nvPicPr>
        <p:blipFill>
          <a:blip r:embed="rId7">
            <a:extLst>
              <a:ext uri="{28A0092B-C50C-407E-A947-70E740481C1C}">
                <a14:useLocalDpi xmlns:a14="http://schemas.microsoft.com/office/drawing/2010/main" val="0"/>
              </a:ext>
            </a:extLst>
          </a:blip>
          <a:srcRect t="537" b="537"/>
          <a:stretch>
            <a:fillRect/>
          </a:stretch>
        </p:blipFill>
        <p:spPr bwMode="auto">
          <a:xfrm>
            <a:off x="228600" y="4547393"/>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descr="20160819211936184594000000-o"/>
          <p:cNvPicPr>
            <a:picLocks noChangeAspect="1" noChangeArrowheads="1"/>
          </p:cNvPicPr>
          <p:nvPr/>
        </p:nvPicPr>
        <p:blipFill>
          <a:blip r:embed="rId8">
            <a:extLst>
              <a:ext uri="{28A0092B-C50C-407E-A947-70E740481C1C}">
                <a14:useLocalDpi xmlns:a14="http://schemas.microsoft.com/office/drawing/2010/main" val="0"/>
              </a:ext>
            </a:extLst>
          </a:blip>
          <a:srcRect t="537" b="537"/>
          <a:stretch>
            <a:fillRect/>
          </a:stretch>
        </p:blipFill>
        <p:spPr bwMode="auto">
          <a:xfrm>
            <a:off x="228600" y="5984874"/>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3" name="Picture 9" descr="20160819211915678563000000-o"/>
          <p:cNvPicPr>
            <a:picLocks noChangeAspect="1" noChangeArrowheads="1"/>
          </p:cNvPicPr>
          <p:nvPr/>
        </p:nvPicPr>
        <p:blipFill>
          <a:blip r:embed="rId2">
            <a:extLst>
              <a:ext uri="{28A0092B-C50C-407E-A947-70E740481C1C}">
                <a14:useLocalDpi xmlns:a14="http://schemas.microsoft.com/office/drawing/2010/main" val="0"/>
              </a:ext>
            </a:extLst>
          </a:blip>
          <a:srcRect t="537" b="537"/>
          <a:stretch>
            <a:fillRect/>
          </a:stretch>
        </p:blipFill>
        <p:spPr bwMode="auto">
          <a:xfrm>
            <a:off x="228600" y="7423943"/>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35212" y="25606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solidFill>
                    <a:schemeClr val="tx1"/>
                  </a:solidFill>
                </a:ln>
                <a:solidFill>
                  <a:schemeClr val="accent4"/>
                </a:solidFill>
                <a:effectLst/>
                <a:latin typeface="Century Gothic" panose="020B0502020202020204" pitchFamily="34" charset="0"/>
              </a:rPr>
              <a:t>8729 Laurel Grove Lane</a:t>
            </a:r>
            <a:br>
              <a:rPr kumimoji="0" lang="en-US" altLang="en-US" sz="2000" b="1" i="0" u="none" strike="noStrike" cap="none" normalizeH="0" baseline="0" dirty="0">
                <a:ln>
                  <a:solidFill>
                    <a:schemeClr val="tx1"/>
                  </a:solidFill>
                </a:ln>
                <a:solidFill>
                  <a:schemeClr val="accent4"/>
                </a:solidFill>
                <a:effectLst/>
                <a:latin typeface="Century Gothic" panose="020B0502020202020204" pitchFamily="34" charset="0"/>
              </a:rPr>
            </a:br>
            <a:r>
              <a:rPr kumimoji="0" lang="en-US" altLang="en-US" b="1" i="0" u="none" strike="noStrike" cap="none" normalizeH="0" baseline="0" dirty="0">
                <a:ln>
                  <a:solidFill>
                    <a:schemeClr val="tx1"/>
                  </a:solidFill>
                </a:ln>
                <a:solidFill>
                  <a:schemeClr val="accent4"/>
                </a:solidFill>
                <a:effectLst/>
                <a:latin typeface="Century Gothic" panose="020B0502020202020204" pitchFamily="34" charset="0"/>
              </a:rPr>
              <a:t>MLS# 16022301 ~ $349,900</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solidFill>
                    <a:schemeClr val="tx1"/>
                  </a:solidFill>
                </a:ln>
                <a:solidFill>
                  <a:schemeClr val="accent4"/>
                </a:solidFill>
                <a:effectLst/>
                <a:latin typeface="Century Gothic" panose="020B0502020202020204" pitchFamily="34" charset="0"/>
              </a:rPr>
              <a:t>4 Bedrooms ~ 3</a:t>
            </a:r>
            <a:r>
              <a:rPr kumimoji="0" lang="en-US" altLang="en-US" b="1" i="0" u="none" strike="noStrike" cap="none" normalizeH="0" baseline="0" noProof="1">
                <a:ln>
                  <a:solidFill>
                    <a:schemeClr val="tx1"/>
                  </a:solidFill>
                </a:ln>
                <a:solidFill>
                  <a:schemeClr val="accent4"/>
                </a:solidFill>
                <a:effectLst/>
                <a:latin typeface="Century Gothic" panose="020B0502020202020204" pitchFamily="34" charset="0"/>
              </a:rPr>
              <a:t>½</a:t>
            </a:r>
            <a:r>
              <a:rPr kumimoji="0" lang="en-US" altLang="en-US" b="1" i="0" u="none" strike="noStrike" cap="none" normalizeH="0" baseline="0" dirty="0">
                <a:ln>
                  <a:solidFill>
                    <a:schemeClr val="tx1"/>
                  </a:solidFill>
                </a:ln>
                <a:solidFill>
                  <a:schemeClr val="accent4"/>
                </a:solidFill>
                <a:effectLst/>
                <a:latin typeface="Century Gothic" panose="020B0502020202020204" pitchFamily="34" charset="0"/>
              </a:rPr>
              <a:t> Bathrooms</a:t>
            </a:r>
            <a:endParaRPr kumimoji="0" lang="en-US" altLang="en-US" sz="2000" b="1" i="0" u="none" strike="noStrike" cap="none" normalizeH="0" baseline="0" dirty="0">
              <a:ln>
                <a:solidFill>
                  <a:schemeClr val="tx1"/>
                </a:solidFill>
              </a:ln>
              <a:solidFill>
                <a:schemeClr val="accent4"/>
              </a:solidFill>
              <a:effectLst/>
              <a:latin typeface="Arial" panose="020B0604020202020204" pitchFamily="34" charset="0"/>
            </a:endParaRPr>
          </a:p>
        </p:txBody>
      </p:sp>
      <p:sp>
        <p:nvSpPr>
          <p:cNvPr id="6" name="Text Box 11"/>
          <p:cNvSpPr txBox="1">
            <a:spLocks noChangeArrowheads="1"/>
          </p:cNvSpPr>
          <p:nvPr/>
        </p:nvSpPr>
        <p:spPr bwMode="auto">
          <a:xfrm>
            <a:off x="2281238" y="3524250"/>
            <a:ext cx="5319711" cy="52093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ON GOLDEN POND…. Custom-built, pristine, turn-key 4 bedroom, 3.5 bath home on a “little slice of heaven” lot with the most serene and beautiful pond you have ever seen. The “best room in the house” is truly NOT in the house as it is the screened-in back deck that overlooks a fenced-in, courtyard bursting with colorful flowers worthy of an enchanted English Garden with the private back yard and sparkling pond just beyond. The floor-plan combines open spaces with formality. For instance, there is an extra-large eat-in chef’s kitchen with black appliances offset by China White 42-inch cabinets and bead-board backsplash as well as elegant Desert Brown granite countertops. The living room is extra roomy yet feels so very cozy with the huge roaring fireplace. At the same time, however, openness is complemented by formality with the stately formal dining room with the super-sized window overlooking your very own Golden Pond. The entire first floor has glistening red oak floors including in the first-floor Master Bedroom and spa-like bathroom with the bright white </a:t>
            </a:r>
            <a:r>
              <a:rPr kumimoji="0" lang="en-US" altLang="en-US" sz="1100" b="0" i="0" u="none" strike="noStrike" cap="none" normalizeH="0" baseline="0" dirty="0" err="1">
                <a:ln>
                  <a:noFill/>
                </a:ln>
                <a:solidFill>
                  <a:srgbClr val="000000"/>
                </a:solidFill>
                <a:effectLst/>
                <a:latin typeface="Century Gothic" panose="020B0502020202020204" pitchFamily="34" charset="0"/>
              </a:rPr>
              <a:t>beadboard</a:t>
            </a:r>
            <a:r>
              <a:rPr kumimoji="0" lang="en-US" altLang="en-US" sz="1100" b="0" i="0" u="none" strike="noStrike" cap="none" normalizeH="0" baseline="0" dirty="0">
                <a:ln>
                  <a:noFill/>
                </a:ln>
                <a:solidFill>
                  <a:srgbClr val="000000"/>
                </a:solidFill>
                <a:effectLst/>
                <a:latin typeface="Century Gothic" panose="020B0502020202020204" pitchFamily="34" charset="0"/>
              </a:rPr>
              <a:t> and a massive walk-in closet with custom built-ins. There is a second Master Bedroom suite upstairs with its own private full bath.... along with two other bedrooms. There is also a completely separate over-sized FROG. Other wonderful features of this gorgeous home include its absolutely massive storage space, a central vacuum system throughout the home and in the garage (great for cleaning your automobiles), a complete workshop in the garage, a new Craftsman </a:t>
            </a:r>
            <a:r>
              <a:rPr kumimoji="0" lang="en-US" altLang="en-US" sz="1100" b="0" i="0" u="none" strike="noStrike" cap="none" normalizeH="0" baseline="0" dirty="0" err="1">
                <a:ln>
                  <a:noFill/>
                </a:ln>
                <a:solidFill>
                  <a:srgbClr val="000000"/>
                </a:solidFill>
                <a:effectLst/>
                <a:latin typeface="Century Gothic" panose="020B0502020202020204" pitchFamily="34" charset="0"/>
              </a:rPr>
              <a:t>AssureLink</a:t>
            </a:r>
            <a:r>
              <a:rPr kumimoji="0" lang="en-US" altLang="en-US" sz="1100" b="0" i="0" u="none" strike="noStrike" cap="none" normalizeH="0" baseline="0" dirty="0">
                <a:ln>
                  <a:noFill/>
                </a:ln>
                <a:solidFill>
                  <a:srgbClr val="000000"/>
                </a:solidFill>
                <a:effectLst/>
                <a:latin typeface="Century Gothic" panose="020B0502020202020204" pitchFamily="34" charset="0"/>
              </a:rPr>
              <a:t> Garage Door Opener that controls and views your garage door (whether opened or closed) from your Smartphone..... and other features too numerous to mention. You just have to come out and see this great home to see the rest of what I'm talking about!!! In addition, the location of this home is absolutely the height of convenience in close proximity to an abundance of dining and shopping opportunities as well as the airport, Boeing and it is only a short 30-minute drive to the world-class, sun-kissed beaches of the Isle of Palms and Sullivan's Island as well as the glorious history of downtown Charleston</a:t>
            </a:r>
            <a:r>
              <a:rPr kumimoji="0" lang="en-US" altLang="en-US" sz="1100" b="0" i="0" u="none" strike="noStrike" cap="none" normalizeH="0" baseline="0">
                <a:ln>
                  <a:noFill/>
                </a:ln>
                <a:solidFill>
                  <a:srgbClr val="000000"/>
                </a:solidFill>
                <a:effectLst/>
                <a:latin typeface="Century Gothic" panose="020B0502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1" u="none" strike="noStrike" cap="none" normalizeH="0" baseline="0" dirty="0">
                <a:ln>
                  <a:noFill/>
                </a:ln>
                <a:solidFill>
                  <a:srgbClr val="000000"/>
                </a:solidFill>
                <a:effectLst/>
                <a:latin typeface="Century Gothic" panose="020B0502020202020204" pitchFamily="34" charset="0"/>
              </a:rPr>
              <a:t>YES...this call all be yours for absolutely the BEST VALUE IN NORTH CHARLESTON!</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sp>
        <p:nvSpPr>
          <p:cNvPr id="7" name="AutoShape 12"/>
          <p:cNvSpPr>
            <a:spLocks noChangeArrowheads="1"/>
          </p:cNvSpPr>
          <p:nvPr/>
        </p:nvSpPr>
        <p:spPr bwMode="auto">
          <a:xfrm>
            <a:off x="247650" y="39688"/>
            <a:ext cx="7283450" cy="503237"/>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a:ln>
                  <a:solidFill>
                    <a:schemeClr val="accent4">
                      <a:lumMod val="75000"/>
                    </a:schemeClr>
                  </a:solidFill>
                </a:ln>
                <a:solidFill>
                  <a:srgbClr val="FFC000"/>
                </a:solidFill>
                <a:effectLst/>
                <a:latin typeface="Century Gothic" panose="020B0502020202020204" pitchFamily="34" charset="0"/>
              </a:rPr>
              <a:t>BEST VALUE IN A GREAT LOCATION!</a:t>
            </a:r>
            <a:endParaRPr kumimoji="0" lang="en-US" altLang="en-US" sz="2000" b="1" i="0" u="none" strike="noStrike" cap="none" normalizeH="0" baseline="0" dirty="0">
              <a:ln>
                <a:solidFill>
                  <a:schemeClr val="accent4">
                    <a:lumMod val="75000"/>
                  </a:schemeClr>
                </a:solidFill>
              </a:ln>
              <a:solidFill>
                <a:srgbClr val="FFC000"/>
              </a:solidFill>
              <a:effectLst/>
              <a:latin typeface="Arial" panose="020B0604020202020204" pitchFamily="34" charset="0"/>
            </a:endParaRPr>
          </a:p>
        </p:txBody>
      </p:sp>
      <p:sp>
        <p:nvSpPr>
          <p:cNvPr id="8" name="Text Box 13"/>
          <p:cNvSpPr txBox="1">
            <a:spLocks noChangeArrowheads="1"/>
          </p:cNvSpPr>
          <p:nvPr/>
        </p:nvSpPr>
        <p:spPr bwMode="auto">
          <a:xfrm>
            <a:off x="0" y="9790113"/>
            <a:ext cx="7781925" cy="265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Century 21 Properties Plus | 3301 </a:t>
            </a:r>
            <a:r>
              <a:rPr kumimoji="0" lang="en-US" altLang="en-US" sz="1100" b="0" i="0" u="none" strike="noStrike" cap="none" normalizeH="0" baseline="0" dirty="0" err="1">
                <a:ln>
                  <a:noFill/>
                </a:ln>
                <a:solidFill>
                  <a:srgbClr val="000000"/>
                </a:solidFill>
                <a:effectLst/>
                <a:latin typeface="Century Gothic" panose="020B0502020202020204" pitchFamily="34" charset="0"/>
              </a:rPr>
              <a:t>Salterbeck</a:t>
            </a:r>
            <a:r>
              <a:rPr kumimoji="0" lang="en-US" altLang="en-US" sz="1100" b="0" i="0" u="none" strike="noStrike" cap="none" normalizeH="0" baseline="0" dirty="0">
                <a:ln>
                  <a:noFill/>
                </a:ln>
                <a:solidFill>
                  <a:srgbClr val="000000"/>
                </a:solidFill>
                <a:effectLst/>
                <a:latin typeface="Century Gothic" panose="020B0502020202020204" pitchFamily="34" charset="0"/>
              </a:rPr>
              <a:t> Ct Suite 100 | Mt. Pleasant, SC 29466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8" name="Picture 14" descr="C21_PropPlu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8175" y="8853488"/>
            <a:ext cx="1427163" cy="830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5"/>
          <p:cNvSpPr txBox="1">
            <a:spLocks noChangeArrowheads="1"/>
          </p:cNvSpPr>
          <p:nvPr/>
        </p:nvSpPr>
        <p:spPr bwMode="auto">
          <a:xfrm>
            <a:off x="5000625" y="8821738"/>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Century Gothic" panose="020B0502020202020204" pitchFamily="34" charset="0"/>
              </a:rPr>
              <a:t>Andi Walsh </a:t>
            </a:r>
            <a:endParaRPr kumimoji="0" lang="en-US" altLang="en-US" sz="2000" b="0" i="0" u="none" strike="noStrike" cap="none" normalizeH="0" baseline="0">
              <a:ln>
                <a:noFill/>
              </a:ln>
              <a:solidFill>
                <a:srgbClr val="000000"/>
              </a:solidFill>
              <a:effectLst/>
              <a:latin typeface="Century Gothic" panose="020B0502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entury Gothic" panose="020B0502020202020204" pitchFamily="34" charset="0"/>
              </a:rPr>
              <a:t>843-822-4663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entury Gothic" panose="020B0502020202020204" pitchFamily="34" charset="0"/>
              </a:rPr>
              <a:t>myandigirl@gmail.com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Text Box 16"/>
          <p:cNvSpPr txBox="1">
            <a:spLocks noChangeArrowheads="1"/>
          </p:cNvSpPr>
          <p:nvPr/>
        </p:nvSpPr>
        <p:spPr bwMode="auto">
          <a:xfrm>
            <a:off x="247650" y="8821738"/>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439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cp:revision>
  <dcterms:created xsi:type="dcterms:W3CDTF">2016-09-13T00:28:37Z</dcterms:created>
  <dcterms:modified xsi:type="dcterms:W3CDTF">2016-09-13T00:41:02Z</dcterms:modified>
</cp:coreProperties>
</file>