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2B51"/>
    <a:srgbClr val="329F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76" y="54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-1"/>
            <a:ext cx="5665035" cy="350866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" y="4495800"/>
            <a:ext cx="5665035" cy="2466932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rgbClr val="132B51"/>
                </a:solidFill>
                <a:latin typeface="Century Gothic" panose="020B0502020202020204" pitchFamily="34" charset="0"/>
              </a:rPr>
              <a:t>Original owner home in Dorchester II schools in a beautifully established community on the cusp of Summerville yet moments to Charleston! This home is situated on the most private lot with the best views in the entire community ~ double pond views and it backs up to a wooded HOA space! The owners have taken meticulous care of this 4 bedroom home, and it is loaded with all of the best upgrades ~ *Gleaming Hardwood Flooring *Gourmet Kitchen with Double Edge Quartz Countertops, Stainless Steel Appliances, Gas Range, Island with Custom Detail, Maple Cabinets with Crown Molding and Hardware, Upgraded Faucet, Recessed Lighting and More *Enormous Master Suite with a Tray Ceiling and Huge Walk-In Closet *Deluxe Master Bathroom with Double Sinks, Jetted Tub and Separate Shower (Tile Flooring)</a:t>
            </a:r>
            <a:endParaRPr lang="en-US" sz="1200" b="1" i="1" u="sng" dirty="0">
              <a:solidFill>
                <a:srgbClr val="132B51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" y="2382650"/>
            <a:ext cx="563626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n w="3175">
                  <a:solidFill>
                    <a:srgbClr val="132B51"/>
                  </a:solidFill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Open House</a:t>
            </a:r>
          </a:p>
          <a:p>
            <a:pPr algn="ctr"/>
            <a:r>
              <a:rPr lang="en-US" sz="2800" b="1" dirty="0">
                <a:ln w="3175">
                  <a:solidFill>
                    <a:srgbClr val="132B51"/>
                  </a:solidFill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Sat 11am-1pm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509962"/>
            <a:ext cx="5665037" cy="985838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b="0" cap="none" dirty="0">
                <a:ln w="10541" cmpd="sng">
                  <a:solidFill>
                    <a:srgbClr val="132B51"/>
                  </a:solidFill>
                  <a:prstDash val="solid"/>
                </a:ln>
                <a:solidFill>
                  <a:srgbClr val="329F5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8772 </a:t>
            </a:r>
            <a:r>
              <a:rPr lang="en-US" sz="2400" b="0" cap="none" dirty="0" err="1">
                <a:ln w="10541" cmpd="sng">
                  <a:solidFill>
                    <a:srgbClr val="132B51"/>
                  </a:solidFill>
                  <a:prstDash val="solid"/>
                </a:ln>
                <a:solidFill>
                  <a:srgbClr val="329F5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Shadowglen</a:t>
            </a:r>
            <a:r>
              <a:rPr lang="en-US" sz="2400" b="0" cap="none" dirty="0">
                <a:ln w="10541" cmpd="sng">
                  <a:solidFill>
                    <a:srgbClr val="132B51"/>
                  </a:solidFill>
                  <a:prstDash val="solid"/>
                </a:ln>
                <a:solidFill>
                  <a:srgbClr val="329F5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Drive</a:t>
            </a:r>
            <a:br>
              <a:rPr lang="en-US" sz="2800" b="0" cap="none" dirty="0">
                <a:ln w="10541" cmpd="sng">
                  <a:solidFill>
                    <a:srgbClr val="132B51"/>
                  </a:solidFill>
                  <a:prstDash val="solid"/>
                </a:ln>
                <a:solidFill>
                  <a:srgbClr val="329F5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solidFill>
                    <a:srgbClr val="132B51"/>
                  </a:solidFill>
                  <a:prstDash val="solid"/>
                </a:ln>
                <a:solidFill>
                  <a:srgbClr val="329F5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Charleston Park ~ North Charleston, SC 29420</a:t>
            </a:r>
            <a:br>
              <a:rPr lang="en-US" sz="1800" b="0" cap="none" dirty="0">
                <a:ln w="10541" cmpd="sng">
                  <a:solidFill>
                    <a:srgbClr val="132B51"/>
                  </a:solidFill>
                  <a:prstDash val="solid"/>
                </a:ln>
                <a:solidFill>
                  <a:srgbClr val="329F5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solidFill>
                    <a:srgbClr val="132B51"/>
                  </a:solidFill>
                  <a:prstDash val="solid"/>
                </a:ln>
                <a:solidFill>
                  <a:srgbClr val="329F5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18026306 ~ $227,500</a:t>
            </a:r>
            <a:endParaRPr lang="en-US" sz="1600" b="0" cap="none" dirty="0">
              <a:ln w="10541" cmpd="sng">
                <a:solidFill>
                  <a:srgbClr val="132B51"/>
                </a:solidFill>
                <a:prstDash val="solid"/>
              </a:ln>
              <a:solidFill>
                <a:srgbClr val="329F5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>
            <a:off x="-32987" y="-39482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916896">
            <a:off x="-57654" y="443874"/>
            <a:ext cx="1455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Just Listed!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4" y="2255786"/>
            <a:ext cx="1560576" cy="1044737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4" y="6752686"/>
            <a:ext cx="1560576" cy="1044737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4" y="0"/>
            <a:ext cx="1560576" cy="1052073"/>
          </a:xfrm>
          <a:prstGeom prst="rect">
            <a:avLst/>
          </a:prstGeom>
          <a:ln>
            <a:noFill/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9249920"/>
            <a:ext cx="850392" cy="42590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7543800" y="7970925"/>
            <a:ext cx="302337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Beth Moore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 (843) 532-4892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bmoore@carolinaone.com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4" y="1131561"/>
            <a:ext cx="1560576" cy="1044737"/>
          </a:xfrm>
          <a:prstGeom prst="rect">
            <a:avLst/>
          </a:prstGeom>
          <a:ln>
            <a:noFill/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4" y="3380011"/>
            <a:ext cx="1560576" cy="1044737"/>
          </a:xfrm>
          <a:prstGeom prst="rect">
            <a:avLst/>
          </a:prstGeom>
          <a:ln>
            <a:noFill/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4" y="7876911"/>
            <a:ext cx="1560576" cy="1044737"/>
          </a:xfrm>
          <a:prstGeom prst="rect">
            <a:avLst/>
          </a:prstGeom>
          <a:ln>
            <a:noFill/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3" y="9001135"/>
            <a:ext cx="1560577" cy="1044737"/>
          </a:xfrm>
          <a:prstGeom prst="rect">
            <a:avLst/>
          </a:prstGeom>
          <a:ln>
            <a:noFill/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4" y="4504236"/>
            <a:ext cx="1560576" cy="1044737"/>
          </a:xfrm>
          <a:prstGeom prst="rect">
            <a:avLst/>
          </a:prstGeom>
          <a:ln>
            <a:noFill/>
          </a:ln>
        </p:spPr>
      </p:pic>
      <p:grpSp>
        <p:nvGrpSpPr>
          <p:cNvPr id="4" name="Group 3"/>
          <p:cNvGrpSpPr/>
          <p:nvPr/>
        </p:nvGrpSpPr>
        <p:grpSpPr>
          <a:xfrm>
            <a:off x="85813" y="9176084"/>
            <a:ext cx="5378823" cy="822960"/>
            <a:chOff x="76200" y="9176084"/>
            <a:chExt cx="5378823" cy="822960"/>
          </a:xfrm>
        </p:grpSpPr>
        <p:sp>
          <p:nvSpPr>
            <p:cNvPr id="17" name="Rectangle 16"/>
            <p:cNvSpPr/>
            <p:nvPr/>
          </p:nvSpPr>
          <p:spPr>
            <a:xfrm>
              <a:off x="679704" y="9189819"/>
              <a:ext cx="3968496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solidFill>
                    <a:srgbClr val="132B51"/>
                  </a:solidFill>
                  <a:latin typeface="Century Gothic" panose="020B0502020202020204" pitchFamily="34" charset="0"/>
                </a:rPr>
                <a:t>Meg Kandik</a:t>
              </a:r>
            </a:p>
            <a:p>
              <a:pPr algn="ctr"/>
              <a:r>
                <a:rPr lang="pt-BR" sz="1000" dirty="0">
                  <a:solidFill>
                    <a:srgbClr val="132B51"/>
                  </a:solidFill>
                  <a:latin typeface="Century Gothic" panose="020B0502020202020204" pitchFamily="34" charset="0"/>
                </a:rPr>
                <a:t>M (843) 814-5137 | O (843) 603-4659</a:t>
              </a:r>
            </a:p>
            <a:p>
              <a:pPr algn="ctr"/>
              <a:r>
                <a:rPr lang="pt-BR" sz="1000" dirty="0">
                  <a:solidFill>
                    <a:srgbClr val="132B51"/>
                  </a:solidFill>
                  <a:latin typeface="Century Gothic" panose="020B0502020202020204" pitchFamily="34" charset="0"/>
                </a:rPr>
                <a:t>Meg@HolyCityRE.com | </a:t>
              </a:r>
              <a:r>
                <a:rPr lang="en-US" sz="1000" dirty="0">
                  <a:solidFill>
                    <a:srgbClr val="132B51"/>
                  </a:solidFill>
                  <a:latin typeface="Century Gothic" panose="020B0502020202020204" pitchFamily="34" charset="0"/>
                </a:rPr>
                <a:t>www.holycityre.com 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81444" y="9772650"/>
              <a:ext cx="3967078" cy="215444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800" dirty="0">
                  <a:solidFill>
                    <a:srgbClr val="329F58"/>
                  </a:solidFill>
                  <a:latin typeface="Century Gothic" panose="020B0502020202020204" pitchFamily="34" charset="0"/>
                </a:rPr>
                <a:t>Bennett Construction &amp; Realty | 804 Tennent </a:t>
              </a:r>
              <a:r>
                <a:rPr lang="en-US" sz="800" dirty="0" err="1">
                  <a:solidFill>
                    <a:srgbClr val="329F58"/>
                  </a:solidFill>
                  <a:latin typeface="Century Gothic" panose="020B0502020202020204" pitchFamily="34" charset="0"/>
                </a:rPr>
                <a:t>Dr</a:t>
              </a:r>
              <a:r>
                <a:rPr lang="en-US" sz="800" dirty="0">
                  <a:solidFill>
                    <a:srgbClr val="329F58"/>
                  </a:solidFill>
                  <a:latin typeface="Century Gothic" panose="020B0502020202020204" pitchFamily="34" charset="0"/>
                </a:rPr>
                <a:t> | Charleston, SC 29412</a:t>
              </a:r>
              <a:endParaRPr lang="en-US" sz="600" dirty="0">
                <a:solidFill>
                  <a:srgbClr val="329F58"/>
                </a:solidFill>
                <a:latin typeface="Century Gothic" panose="020B0502020202020204" pitchFamily="34" charset="0"/>
              </a:endParaRPr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48200" y="9176084"/>
              <a:ext cx="806823" cy="822960"/>
            </a:xfrm>
            <a:prstGeom prst="rect">
              <a:avLst/>
            </a:prstGeom>
            <a:ln w="12700">
              <a:noFill/>
            </a:ln>
            <a:effectLst/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00" y="9176084"/>
              <a:ext cx="603504" cy="822960"/>
            </a:xfrm>
            <a:prstGeom prst="rect">
              <a:avLst/>
            </a:prstGeom>
            <a:ln w="12700">
              <a:noFill/>
            </a:ln>
            <a:effectLst/>
          </p:spPr>
        </p:pic>
      </p:grpSp>
      <p:sp>
        <p:nvSpPr>
          <p:cNvPr id="32" name="Subtitle 2">
            <a:extLst>
              <a:ext uri="{FF2B5EF4-FFF2-40B4-BE49-F238E27FC236}">
                <a16:creationId xmlns:a16="http://schemas.microsoft.com/office/drawing/2014/main" id="{89D54D48-A0BF-4D63-AB7A-761D3A977B5B}"/>
              </a:ext>
            </a:extLst>
          </p:cNvPr>
          <p:cNvSpPr txBox="1">
            <a:spLocks/>
          </p:cNvSpPr>
          <p:nvPr/>
        </p:nvSpPr>
        <p:spPr>
          <a:xfrm>
            <a:off x="-1" y="6973682"/>
            <a:ext cx="5665036" cy="1815010"/>
          </a:xfrm>
          <a:prstGeom prst="rect">
            <a:avLst/>
          </a:prstGeom>
        </p:spPr>
        <p:txBody>
          <a:bodyPr vert="horz" numCol="2" anchor="ctr">
            <a:noAutofit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l" defTabSz="91440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132B51"/>
                </a:solidFill>
                <a:latin typeface="Century Gothic" panose="020B0502020202020204" pitchFamily="34" charset="0"/>
              </a:rPr>
              <a:t>Secondary Bath with Double Sinks (Tile Flooring)</a:t>
            </a:r>
          </a:p>
          <a:p>
            <a:pPr marL="171450" indent="-171450" algn="l" defTabSz="91440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132B51"/>
                </a:solidFill>
                <a:latin typeface="Century Gothic" panose="020B0502020202020204" pitchFamily="34" charset="0"/>
              </a:rPr>
              <a:t>Two Linen Closets</a:t>
            </a:r>
          </a:p>
          <a:p>
            <a:pPr marL="171450" indent="-171450" algn="l" defTabSz="91440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132B51"/>
                </a:solidFill>
                <a:latin typeface="Century Gothic" panose="020B0502020202020204" pitchFamily="34" charset="0"/>
              </a:rPr>
              <a:t>Wrought Iron Balusters on Staircase</a:t>
            </a:r>
          </a:p>
          <a:p>
            <a:pPr marL="171450" indent="-171450" algn="l" defTabSz="91440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132B51"/>
                </a:solidFill>
                <a:latin typeface="Century Gothic" panose="020B0502020202020204" pitchFamily="34" charset="0"/>
              </a:rPr>
              <a:t>New Windows</a:t>
            </a:r>
          </a:p>
          <a:p>
            <a:pPr marL="171450" indent="-171450" algn="l" defTabSz="91440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132B51"/>
                </a:solidFill>
                <a:latin typeface="Century Gothic" panose="020B0502020202020204" pitchFamily="34" charset="0"/>
              </a:rPr>
              <a:t>New HVAC Components</a:t>
            </a:r>
          </a:p>
          <a:p>
            <a:pPr marL="171450" indent="-171450" algn="l" defTabSz="91440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132B51"/>
                </a:solidFill>
                <a:latin typeface="Century Gothic" panose="020B0502020202020204" pitchFamily="34" charset="0"/>
              </a:rPr>
              <a:t>Gutters</a:t>
            </a:r>
          </a:p>
          <a:p>
            <a:pPr marL="171450" indent="-171450" algn="l" defTabSz="91440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132B51"/>
                </a:solidFill>
                <a:latin typeface="Century Gothic" panose="020B0502020202020204" pitchFamily="34" charset="0"/>
              </a:rPr>
              <a:t>Two-Car Garage with Automatic Opener</a:t>
            </a:r>
          </a:p>
          <a:p>
            <a:pPr marL="171450" indent="-171450" algn="l" defTabSz="91440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132B51"/>
                </a:solidFill>
                <a:latin typeface="Century Gothic" panose="020B0502020202020204" pitchFamily="34" charset="0"/>
              </a:rPr>
              <a:t>Carriage Lights</a:t>
            </a:r>
          </a:p>
          <a:p>
            <a:pPr marL="171450" indent="-171450" algn="l" defTabSz="91440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132B51"/>
                </a:solidFill>
                <a:latin typeface="Century Gothic" panose="020B0502020202020204" pitchFamily="34" charset="0"/>
              </a:rPr>
              <a:t>Extended Driveway to Accommodate 6+ Cars</a:t>
            </a:r>
          </a:p>
          <a:p>
            <a:pPr marL="171450" indent="-171450" algn="l" defTabSz="91440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132B51"/>
                </a:solidFill>
                <a:latin typeface="Century Gothic" panose="020B0502020202020204" pitchFamily="34" charset="0"/>
              </a:rPr>
              <a:t>Large Private Homesite with Privacy Fence</a:t>
            </a:r>
          </a:p>
          <a:p>
            <a:pPr marL="171450" indent="-171450" algn="l" defTabSz="91440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132B51"/>
                </a:solidFill>
                <a:latin typeface="Century Gothic" panose="020B0502020202020204" pitchFamily="34" charset="0"/>
              </a:rPr>
              <a:t>Double Pond View</a:t>
            </a:r>
          </a:p>
          <a:p>
            <a:pPr marL="171450" indent="-171450" algn="l" defTabSz="91440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132B51"/>
                </a:solidFill>
                <a:latin typeface="Century Gothic" panose="020B0502020202020204" pitchFamily="34" charset="0"/>
              </a:rPr>
              <a:t>One of the Largest Homesites in the Entire Community</a:t>
            </a:r>
          </a:p>
          <a:p>
            <a:pPr marL="171450" indent="-171450" algn="l" defTabSz="91440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132B51"/>
                </a:solidFill>
                <a:latin typeface="Century Gothic" panose="020B0502020202020204" pitchFamily="34" charset="0"/>
              </a:rPr>
              <a:t>Move In Ready!</a:t>
            </a: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CE57DE00-C3F1-48F2-97FC-99CE5EC5A7E6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624" y="5628461"/>
            <a:ext cx="1560575" cy="104473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492</TotalTime>
  <Words>263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Book Antiqua</vt:lpstr>
      <vt:lpstr>Century Gothic</vt:lpstr>
      <vt:lpstr>Lucida Sans</vt:lpstr>
      <vt:lpstr>Trebuchet MS</vt:lpstr>
      <vt:lpstr>Wingdings</vt:lpstr>
      <vt:lpstr>Wingdings 2</vt:lpstr>
      <vt:lpstr>Wingdings 3</vt:lpstr>
      <vt:lpstr>Apex</vt:lpstr>
      <vt:lpstr>8772 Shadowglen Drive Charleston Park ~ North Charleston, SC 29420 MLS# 18026306 ~ $227,500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83</cp:revision>
  <dcterms:created xsi:type="dcterms:W3CDTF">2006-08-16T00:00:00Z</dcterms:created>
  <dcterms:modified xsi:type="dcterms:W3CDTF">2018-09-28T20:14:05Z</dcterms:modified>
</cp:coreProperties>
</file>