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772400" cy="128016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06" autoAdjust="0"/>
    <p:restoredTop sz="94660"/>
  </p:normalViewPr>
  <p:slideViewPr>
    <p:cSldViewPr>
      <p:cViewPr varScale="1">
        <p:scale>
          <a:sx n="38" d="100"/>
          <a:sy n="38" d="100"/>
        </p:scale>
        <p:origin x="2820" y="66"/>
      </p:cViewPr>
      <p:guideLst>
        <p:guide orient="horz" pos="4032"/>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976797"/>
            <a:ext cx="6606540" cy="274404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7254240"/>
            <a:ext cx="5440680" cy="327152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512660"/>
            <a:ext cx="1748790" cy="1092284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512660"/>
            <a:ext cx="5116830" cy="1092284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8226214"/>
            <a:ext cx="6606540" cy="254254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5425865"/>
            <a:ext cx="6606540" cy="2800349"/>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865544"/>
            <a:ext cx="3434160"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4059767"/>
            <a:ext cx="3434160"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865544"/>
            <a:ext cx="3435508"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4059767"/>
            <a:ext cx="3435508"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509694"/>
            <a:ext cx="2557066" cy="216916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509694"/>
            <a:ext cx="4344988" cy="10925811"/>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678854"/>
            <a:ext cx="2557066" cy="8756651"/>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8961121"/>
            <a:ext cx="4663440" cy="1057911"/>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1143846"/>
            <a:ext cx="4663440" cy="768096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523445" y="10019032"/>
            <a:ext cx="4663440" cy="1502409"/>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512657"/>
            <a:ext cx="6995160" cy="21336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987043"/>
            <a:ext cx="6995160" cy="8448464"/>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11865188"/>
            <a:ext cx="1813560" cy="68156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8/19/2015</a:t>
            </a:fld>
            <a:endParaRPr lang="en-US"/>
          </a:p>
        </p:txBody>
      </p:sp>
      <p:sp>
        <p:nvSpPr>
          <p:cNvPr id="5" name="Footer Placeholder 4"/>
          <p:cNvSpPr>
            <a:spLocks noGrp="1"/>
          </p:cNvSpPr>
          <p:nvPr>
            <p:ph type="ftr" sz="quarter" idx="3"/>
          </p:nvPr>
        </p:nvSpPr>
        <p:spPr>
          <a:xfrm>
            <a:off x="2655570" y="11865188"/>
            <a:ext cx="2461260" cy="68156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11865188"/>
            <a:ext cx="1813560" cy="68156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agentownedrealty.com/" TargetMode="External"/><Relationship Id="rId13" Type="http://schemas.openxmlformats.org/officeDocument/2006/relationships/image" Target="../media/image10.JPG"/><Relationship Id="rId3" Type="http://schemas.openxmlformats.org/officeDocument/2006/relationships/image" Target="../media/image2.JPG"/><Relationship Id="rId7" Type="http://schemas.openxmlformats.org/officeDocument/2006/relationships/hyperlink" Target="mailto:susanweeksdesign@gmail.com" TargetMode="External"/><Relationship Id="rId12"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8.JPG"/><Relationship Id="rId5" Type="http://schemas.openxmlformats.org/officeDocument/2006/relationships/image" Target="../media/image4.JPG"/><Relationship Id="rId10" Type="http://schemas.openxmlformats.org/officeDocument/2006/relationships/image" Target="../media/image7.gif"/><Relationship Id="rId4" Type="http://schemas.openxmlformats.org/officeDocument/2006/relationships/image" Target="../media/image3.JPG"/><Relationship Id="rId9" Type="http://schemas.openxmlformats.org/officeDocument/2006/relationships/image" Target="../media/image6.jpg"/><Relationship Id="rId1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50000">
              <a:schemeClr val="accent1">
                <a:tint val="44500"/>
                <a:satMod val="160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91" y="20985"/>
            <a:ext cx="7750422" cy="5157946"/>
          </a:xfrm>
          <a:prstGeom prst="rect">
            <a:avLst/>
          </a:prstGeom>
          <a:ln>
            <a:noFill/>
          </a:ln>
          <a:effectLst>
            <a:softEdge rad="112500"/>
          </a:effectLst>
        </p:spPr>
      </p:pic>
      <p:sp>
        <p:nvSpPr>
          <p:cNvPr id="2" name="Title 1"/>
          <p:cNvSpPr>
            <a:spLocks noGrp="1"/>
          </p:cNvSpPr>
          <p:nvPr>
            <p:ph type="ctrTitle"/>
          </p:nvPr>
        </p:nvSpPr>
        <p:spPr>
          <a:xfrm>
            <a:off x="128170" y="10886"/>
            <a:ext cx="7501664" cy="1055914"/>
          </a:xfrm>
        </p:spPr>
        <p:txBody>
          <a:bodyPr>
            <a:noAutofit/>
          </a:bodyPr>
          <a:lstStyle/>
          <a:p>
            <a:pPr algn="l"/>
            <a:r>
              <a:rPr lang="en-US" sz="2000" b="1" dirty="0" smtClean="0">
                <a:solidFill>
                  <a:schemeClr val="tx2"/>
                </a:solidFill>
                <a:effectLst>
                  <a:outerShdw blurRad="50800" dist="38100" dir="5400000" algn="t" rotWithShape="0">
                    <a:prstClr val="black">
                      <a:alpha val="40000"/>
                    </a:prstClr>
                  </a:outerShdw>
                </a:effectLst>
                <a:latin typeface="Georgia" panose="02040502050405020303" pitchFamily="18" charset="0"/>
              </a:rPr>
              <a:t>Great Location!</a:t>
            </a:r>
            <a:br>
              <a:rPr lang="en-US" sz="2000" b="1" dirty="0" smtClean="0">
                <a:solidFill>
                  <a:schemeClr val="tx2"/>
                </a:solidFill>
                <a:effectLst>
                  <a:outerShdw blurRad="50800" dist="38100" dir="5400000" algn="t" rotWithShape="0">
                    <a:prstClr val="black">
                      <a:alpha val="40000"/>
                    </a:prstClr>
                  </a:outerShdw>
                </a:effectLst>
                <a:latin typeface="Georgia" panose="02040502050405020303" pitchFamily="18" charset="0"/>
              </a:rPr>
            </a:br>
            <a:r>
              <a:rPr lang="en-US" sz="2000" b="1" dirty="0" smtClean="0">
                <a:solidFill>
                  <a:schemeClr val="tx2"/>
                </a:solidFill>
                <a:effectLst>
                  <a:outerShdw blurRad="50800" dist="38100" dir="5400000" algn="t" rotWithShape="0">
                    <a:prstClr val="black">
                      <a:alpha val="40000"/>
                    </a:prstClr>
                  </a:outerShdw>
                </a:effectLst>
                <a:latin typeface="Georgia" panose="02040502050405020303" pitchFamily="18" charset="0"/>
              </a:rPr>
              <a:t>Low Maintenance Living!!</a:t>
            </a:r>
            <a:endParaRPr lang="en-US" sz="1100" i="1" dirty="0">
              <a:solidFill>
                <a:schemeClr val="tx2"/>
              </a:solidFill>
              <a:effectLst>
                <a:outerShdw blurRad="50800" dist="38100" dir="5400000" algn="t" rotWithShape="0">
                  <a:prstClr val="black">
                    <a:alpha val="40000"/>
                  </a:prstClr>
                </a:outerShdw>
              </a:effectLst>
              <a:latin typeface="Georgia" panose="02040502050405020303" pitchFamily="18" charset="0"/>
            </a:endParaRPr>
          </a:p>
        </p:txBody>
      </p:sp>
      <p:sp>
        <p:nvSpPr>
          <p:cNvPr id="3" name="Subtitle 2"/>
          <p:cNvSpPr>
            <a:spLocks noGrp="1"/>
          </p:cNvSpPr>
          <p:nvPr>
            <p:ph type="subTitle" idx="1"/>
          </p:nvPr>
        </p:nvSpPr>
        <p:spPr>
          <a:xfrm>
            <a:off x="-7198" y="6477000"/>
            <a:ext cx="7779598" cy="3486486"/>
          </a:xfrm>
        </p:spPr>
        <p:txBody>
          <a:bodyPr anchor="ctr">
            <a:noAutofit/>
          </a:bodyPr>
          <a:lstStyle/>
          <a:p>
            <a:r>
              <a:rPr lang="en-US" sz="1600" dirty="0">
                <a:solidFill>
                  <a:schemeClr val="tx1"/>
                </a:solidFill>
                <a:latin typeface="Georgia" panose="02040502050405020303" pitchFamily="18" charset="0"/>
              </a:rPr>
              <a:t>Special and rare community that includes swimming pool, club house, exercise facility and well maintained landscaping. LOCATION convenient to Charleston International Airport, AFB, Bosch, Chas Coliseum and </a:t>
            </a:r>
            <a:r>
              <a:rPr lang="en-US" sz="1600" dirty="0" err="1">
                <a:solidFill>
                  <a:schemeClr val="tx1"/>
                </a:solidFill>
                <a:latin typeface="Georgia" panose="02040502050405020303" pitchFamily="18" charset="0"/>
              </a:rPr>
              <a:t>Tanger</a:t>
            </a:r>
            <a:r>
              <a:rPr lang="en-US" sz="1600" dirty="0">
                <a:solidFill>
                  <a:schemeClr val="tx1"/>
                </a:solidFill>
                <a:latin typeface="Georgia" panose="02040502050405020303" pitchFamily="18" charset="0"/>
              </a:rPr>
              <a:t> Outlet! Just a few minutes to Charleston and great dining and entertainment and the beaches. This great home has a private patio with fence as you enter...beautiful wood floors, gas log fireplace, Master BR on the main level along with another bedroom and half-bath. Third bedroom and second full bath is upstairs. Perfect set-up for visiting guests to give you privacy. Nice large open family room (fireplace)to the kitchen with a breakfast bar and a dining room area. NO YARD MAINTENANCE~~ with the grounds and yard being taken care of for you! Wood floors in all the living areas except kitchen and baths and they have ceramic tile. Lovely to look at and easy to keep. This is a pretty home and will make you glad you took a look!</a:t>
            </a:r>
          </a:p>
        </p:txBody>
      </p:sp>
      <p:pic>
        <p:nvPicPr>
          <p:cNvPr id="6" name="Picture 5"/>
          <p:cNvPicPr>
            <a:picLocks noChangeAspect="1"/>
          </p:cNvPicPr>
          <p:nvPr/>
        </p:nvPicPr>
        <p:blipFill>
          <a:blip r:embed="rId3"/>
          <a:stretch>
            <a:fillRect/>
          </a:stretch>
        </p:blipFill>
        <p:spPr>
          <a:xfrm>
            <a:off x="2007008" y="5260468"/>
            <a:ext cx="1827984" cy="121653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5867807" y="5260467"/>
            <a:ext cx="1827985" cy="1216533"/>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5"/>
          <a:stretch>
            <a:fillRect/>
          </a:stretch>
        </p:blipFill>
        <p:spPr>
          <a:xfrm>
            <a:off x="3937408" y="5260468"/>
            <a:ext cx="1827984" cy="1216532"/>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6"/>
          <a:stretch>
            <a:fillRect/>
          </a:stretch>
        </p:blipFill>
        <p:spPr>
          <a:xfrm>
            <a:off x="76608" y="5260468"/>
            <a:ext cx="1827984" cy="1216532"/>
          </a:xfrm>
          <a:prstGeom prst="rect">
            <a:avLst/>
          </a:prstGeom>
          <a:ln>
            <a:noFill/>
          </a:ln>
          <a:effectLst>
            <a:outerShdw blurRad="190500" algn="tl" rotWithShape="0">
              <a:srgbClr val="000000">
                <a:alpha val="70000"/>
              </a:srgbClr>
            </a:outerShdw>
          </a:effectLst>
        </p:spPr>
      </p:pic>
      <p:sp>
        <p:nvSpPr>
          <p:cNvPr id="13" name="Rectangle 12"/>
          <p:cNvSpPr/>
          <p:nvPr/>
        </p:nvSpPr>
        <p:spPr>
          <a:xfrm>
            <a:off x="2374900" y="11587817"/>
            <a:ext cx="3048000" cy="1169551"/>
          </a:xfrm>
          <a:prstGeom prst="rect">
            <a:avLst/>
          </a:prstGeom>
        </p:spPr>
        <p:txBody>
          <a:bodyPr wrap="square">
            <a:spAutoFit/>
          </a:bodyPr>
          <a:lstStyle/>
          <a:p>
            <a:pPr algn="ctr"/>
            <a:r>
              <a:rPr lang="en-US" sz="1400" b="1" dirty="0" smtClean="0">
                <a:latin typeface="Georgia" panose="02040502050405020303" pitchFamily="18" charset="0"/>
              </a:rPr>
              <a:t>Susan Weeks</a:t>
            </a:r>
          </a:p>
          <a:p>
            <a:pPr algn="ctr"/>
            <a:r>
              <a:rPr lang="en-US" sz="1400" b="1" dirty="0" smtClean="0">
                <a:latin typeface="Georgia" panose="02040502050405020303" pitchFamily="18" charset="0"/>
              </a:rPr>
              <a:t/>
            </a:r>
            <a:br>
              <a:rPr lang="en-US" sz="1400" b="1" dirty="0" smtClean="0">
                <a:latin typeface="Georgia" panose="02040502050405020303" pitchFamily="18" charset="0"/>
              </a:rPr>
            </a:br>
            <a:r>
              <a:rPr lang="en-US" sz="1400" dirty="0" smtClean="0">
                <a:latin typeface="Georgia" panose="02040502050405020303" pitchFamily="18" charset="0"/>
              </a:rPr>
              <a:t>(843</a:t>
            </a:r>
            <a:r>
              <a:rPr lang="en-US" sz="1400" dirty="0">
                <a:latin typeface="Georgia" panose="02040502050405020303" pitchFamily="18" charset="0"/>
              </a:rPr>
              <a:t>) </a:t>
            </a:r>
            <a:r>
              <a:rPr lang="en-US" sz="1400" dirty="0" smtClean="0">
                <a:latin typeface="Georgia" panose="02040502050405020303" pitchFamily="18" charset="0"/>
              </a:rPr>
              <a:t>813-0495</a:t>
            </a:r>
          </a:p>
          <a:p>
            <a:pPr algn="ctr"/>
            <a:r>
              <a:rPr lang="en-US" sz="1400" dirty="0" smtClean="0">
                <a:latin typeface="Georgia" panose="02040502050405020303" pitchFamily="18" charset="0"/>
                <a:hlinkClick r:id="rId7"/>
              </a:rPr>
              <a:t>susanweeksdesign@gmail.com</a:t>
            </a:r>
            <a:r>
              <a:rPr lang="en-US" sz="1400" dirty="0" smtClean="0">
                <a:latin typeface="Georgia" panose="02040502050405020303" pitchFamily="18" charset="0"/>
              </a:rPr>
              <a:t> </a:t>
            </a:r>
            <a:endParaRPr lang="en-US" sz="1400" dirty="0">
              <a:latin typeface="Georgia" panose="02040502050405020303" pitchFamily="18" charset="0"/>
            </a:endParaRPr>
          </a:p>
          <a:p>
            <a:pPr algn="ctr"/>
            <a:r>
              <a:rPr lang="en-US" sz="1400" dirty="0" smtClean="0">
                <a:latin typeface="Georgia" panose="02040502050405020303" pitchFamily="18" charset="0"/>
                <a:hlinkClick r:id="rId8"/>
              </a:rPr>
              <a:t>www.agentownedrealty.com</a:t>
            </a:r>
            <a:r>
              <a:rPr lang="en-US" sz="1400" dirty="0" smtClean="0">
                <a:latin typeface="Georgia" panose="02040502050405020303" pitchFamily="18" charset="0"/>
              </a:rPr>
              <a:t> </a:t>
            </a:r>
            <a:endParaRPr lang="en-US" sz="1400" dirty="0">
              <a:latin typeface="Georgia" panose="02040502050405020303" pitchFamily="18" charset="0"/>
            </a:endParaRPr>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676617" y="11474053"/>
            <a:ext cx="1019175" cy="1273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94129" y="11421258"/>
            <a:ext cx="180975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629" y="12249933"/>
            <a:ext cx="2190750" cy="553998"/>
          </a:xfrm>
          <a:prstGeom prst="rect">
            <a:avLst/>
          </a:prstGeom>
        </p:spPr>
        <p:txBody>
          <a:bodyPr wrap="square">
            <a:spAutoFit/>
          </a:bodyPr>
          <a:lstStyle/>
          <a:p>
            <a:pPr algn="ctr"/>
            <a:r>
              <a:rPr lang="en-US" sz="1000" dirty="0" smtClean="0">
                <a:latin typeface="Georgia" panose="02040502050405020303" pitchFamily="18" charset="0"/>
              </a:rPr>
              <a:t>AgentOwned </a:t>
            </a:r>
            <a:r>
              <a:rPr lang="en-US" sz="1000" dirty="0">
                <a:latin typeface="Georgia" panose="02040502050405020303" pitchFamily="18" charset="0"/>
              </a:rPr>
              <a:t>Charleston </a:t>
            </a:r>
            <a:r>
              <a:rPr lang="en-US" sz="1000" dirty="0" smtClean="0">
                <a:latin typeface="Georgia" panose="02040502050405020303" pitchFamily="18" charset="0"/>
              </a:rPr>
              <a:t>Group</a:t>
            </a:r>
            <a:endParaRPr lang="en-US" sz="1000" dirty="0">
              <a:latin typeface="Georgia" panose="02040502050405020303" pitchFamily="18" charset="0"/>
            </a:endParaRPr>
          </a:p>
          <a:p>
            <a:pPr algn="ctr"/>
            <a:r>
              <a:rPr lang="en-US" sz="1000" dirty="0">
                <a:latin typeface="Georgia" panose="02040502050405020303" pitchFamily="18" charset="0"/>
              </a:rPr>
              <a:t>902 Savannah Hwy</a:t>
            </a:r>
          </a:p>
          <a:p>
            <a:pPr algn="ctr"/>
            <a:r>
              <a:rPr lang="en-US" sz="1000" dirty="0">
                <a:latin typeface="Georgia" panose="02040502050405020303" pitchFamily="18" charset="0"/>
              </a:rPr>
              <a:t>Charleston, SC 29407-7802</a:t>
            </a:r>
          </a:p>
        </p:txBody>
      </p:sp>
      <p:pic>
        <p:nvPicPr>
          <p:cNvPr id="19" name="Picture 18"/>
          <p:cNvPicPr>
            <a:picLocks noChangeAspect="1"/>
          </p:cNvPicPr>
          <p:nvPr/>
        </p:nvPicPr>
        <p:blipFill>
          <a:blip r:embed="rId11"/>
          <a:stretch>
            <a:fillRect/>
          </a:stretch>
        </p:blipFill>
        <p:spPr>
          <a:xfrm>
            <a:off x="3937001" y="9965787"/>
            <a:ext cx="1828798" cy="1217075"/>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a:blip r:embed="rId12"/>
          <a:stretch>
            <a:fillRect/>
          </a:stretch>
        </p:blipFill>
        <p:spPr>
          <a:xfrm>
            <a:off x="76201" y="9965788"/>
            <a:ext cx="1828798" cy="1217075"/>
          </a:xfrm>
          <a:prstGeom prst="rect">
            <a:avLst/>
          </a:prstGeom>
          <a:ln>
            <a:noFill/>
          </a:ln>
          <a:effectLst>
            <a:outerShdw blurRad="190500" algn="tl" rotWithShape="0">
              <a:srgbClr val="000000">
                <a:alpha val="70000"/>
              </a:srgbClr>
            </a:outerShdw>
          </a:effectLst>
        </p:spPr>
      </p:pic>
      <p:pic>
        <p:nvPicPr>
          <p:cNvPr id="21" name="Picture 20"/>
          <p:cNvPicPr>
            <a:picLocks noChangeAspect="1"/>
          </p:cNvPicPr>
          <p:nvPr/>
        </p:nvPicPr>
        <p:blipFill>
          <a:blip r:embed="rId13"/>
          <a:stretch>
            <a:fillRect/>
          </a:stretch>
        </p:blipFill>
        <p:spPr>
          <a:xfrm>
            <a:off x="5867401" y="9965787"/>
            <a:ext cx="1828798" cy="1217075"/>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a:blip r:embed="rId14"/>
          <a:stretch>
            <a:fillRect/>
          </a:stretch>
        </p:blipFill>
        <p:spPr>
          <a:xfrm>
            <a:off x="2006601" y="9965788"/>
            <a:ext cx="1828798" cy="1217075"/>
          </a:xfrm>
          <a:prstGeom prst="rect">
            <a:avLst/>
          </a:prstGeom>
          <a:ln>
            <a:noFill/>
          </a:ln>
          <a:effectLst>
            <a:outerShdw blurRad="190500" algn="tl" rotWithShape="0">
              <a:srgbClr val="000000">
                <a:alpha val="70000"/>
              </a:srgbClr>
            </a:outerShdw>
          </a:effectLst>
        </p:spPr>
      </p:pic>
      <p:sp>
        <p:nvSpPr>
          <p:cNvPr id="5" name="Rectangle 4"/>
          <p:cNvSpPr/>
          <p:nvPr/>
        </p:nvSpPr>
        <p:spPr>
          <a:xfrm>
            <a:off x="-7198" y="3962400"/>
            <a:ext cx="7772400" cy="1077218"/>
          </a:xfrm>
          <a:prstGeom prst="rect">
            <a:avLst/>
          </a:prstGeom>
        </p:spPr>
        <p:txBody>
          <a:bodyPr wrap="square">
            <a:spAutoFit/>
          </a:bodyPr>
          <a:lstStyle/>
          <a:p>
            <a:pPr algn="ctr"/>
            <a:r>
              <a:rPr lang="en-US" sz="2400" b="1" dirty="0">
                <a:solidFill>
                  <a:schemeClr val="bg1"/>
                </a:solidFill>
                <a:effectLst>
                  <a:outerShdw blurRad="50800" dist="38100" dir="5400000" algn="t" rotWithShape="0">
                    <a:prstClr val="black">
                      <a:alpha val="40000"/>
                    </a:prstClr>
                  </a:outerShdw>
                </a:effectLst>
                <a:latin typeface="Georgia" panose="02040502050405020303" pitchFamily="18" charset="0"/>
              </a:rPr>
              <a:t>8800 Dorchester Road </a:t>
            </a:r>
            <a:r>
              <a:rPr lang="en-US" sz="2400" b="1" dirty="0" smtClean="0">
                <a:solidFill>
                  <a:schemeClr val="bg1"/>
                </a:solidFill>
                <a:effectLst>
                  <a:outerShdw blurRad="50800" dist="38100" dir="5400000" algn="t" rotWithShape="0">
                    <a:prstClr val="black">
                      <a:alpha val="40000"/>
                    </a:prstClr>
                  </a:outerShdw>
                </a:effectLst>
                <a:latin typeface="Georgia" panose="02040502050405020303" pitchFamily="18" charset="0"/>
              </a:rPr>
              <a:t>#402</a:t>
            </a:r>
            <a:r>
              <a:rPr lang="en-US" sz="2400" b="1" dirty="0">
                <a:solidFill>
                  <a:schemeClr val="bg1"/>
                </a:solidFill>
                <a:effectLst>
                  <a:outerShdw blurRad="50800" dist="38100" dir="5400000" algn="t" rotWithShape="0">
                    <a:prstClr val="black">
                      <a:alpha val="40000"/>
                    </a:prstClr>
                  </a:outerShdw>
                </a:effectLst>
                <a:latin typeface="Georgia" panose="02040502050405020303" pitchFamily="18" charset="0"/>
              </a:rPr>
              <a:t/>
            </a:r>
            <a:br>
              <a:rPr lang="en-US" sz="2400" b="1" dirty="0">
                <a:solidFill>
                  <a:schemeClr val="bg1"/>
                </a:solidFill>
                <a:effectLst>
                  <a:outerShdw blurRad="50800" dist="38100" dir="5400000" algn="t" rotWithShape="0">
                    <a:prstClr val="black">
                      <a:alpha val="40000"/>
                    </a:prstClr>
                  </a:outerShdw>
                </a:effectLst>
                <a:latin typeface="Georgia" panose="02040502050405020303" pitchFamily="18" charset="0"/>
              </a:rPr>
            </a:br>
            <a:r>
              <a:rPr lang="en-US" dirty="0">
                <a:solidFill>
                  <a:schemeClr val="bg1"/>
                </a:solidFill>
                <a:effectLst>
                  <a:outerShdw blurRad="50800" dist="38100" dir="5400000" algn="t" rotWithShape="0">
                    <a:prstClr val="black">
                      <a:alpha val="40000"/>
                    </a:prstClr>
                  </a:outerShdw>
                </a:effectLst>
                <a:latin typeface="Georgia" panose="02040502050405020303" pitchFamily="18" charset="0"/>
              </a:rPr>
              <a:t>Villas at Charleston </a:t>
            </a:r>
            <a:r>
              <a:rPr lang="en-US" dirty="0" smtClean="0">
                <a:solidFill>
                  <a:schemeClr val="bg1"/>
                </a:solidFill>
                <a:effectLst>
                  <a:outerShdw blurRad="50800" dist="38100" dir="5400000" algn="t" rotWithShape="0">
                    <a:prstClr val="black">
                      <a:alpha val="40000"/>
                    </a:prstClr>
                  </a:outerShdw>
                </a:effectLst>
                <a:latin typeface="Georgia" panose="02040502050405020303" pitchFamily="18" charset="0"/>
              </a:rPr>
              <a:t>Park ~ </a:t>
            </a:r>
            <a:r>
              <a:rPr lang="en-US" dirty="0">
                <a:solidFill>
                  <a:schemeClr val="bg1"/>
                </a:solidFill>
                <a:effectLst>
                  <a:outerShdw blurRad="50800" dist="38100" dir="5400000" algn="t" rotWithShape="0">
                    <a:prstClr val="black">
                      <a:alpha val="40000"/>
                    </a:prstClr>
                  </a:outerShdw>
                </a:effectLst>
                <a:latin typeface="Georgia" panose="02040502050405020303" pitchFamily="18" charset="0"/>
              </a:rPr>
              <a:t>North </a:t>
            </a:r>
            <a:r>
              <a:rPr lang="en-US" dirty="0" smtClean="0">
                <a:solidFill>
                  <a:schemeClr val="bg1"/>
                </a:solidFill>
                <a:effectLst>
                  <a:outerShdw blurRad="50800" dist="38100" dir="5400000" algn="t" rotWithShape="0">
                    <a:prstClr val="black">
                      <a:alpha val="40000"/>
                    </a:prstClr>
                  </a:outerShdw>
                </a:effectLst>
                <a:latin typeface="Georgia" panose="02040502050405020303" pitchFamily="18" charset="0"/>
              </a:rPr>
              <a:t>Charleston</a:t>
            </a:r>
          </a:p>
          <a:p>
            <a:pPr algn="ctr"/>
            <a:r>
              <a:rPr lang="en-US" dirty="0" smtClean="0">
                <a:solidFill>
                  <a:schemeClr val="bg1"/>
                </a:solidFill>
                <a:effectLst>
                  <a:outerShdw blurRad="50800" dist="38100" dir="5400000" algn="t" rotWithShape="0">
                    <a:prstClr val="black">
                      <a:alpha val="40000"/>
                    </a:prstClr>
                  </a:outerShdw>
                </a:effectLst>
                <a:latin typeface="Georgia" panose="02040502050405020303" pitchFamily="18" charset="0"/>
              </a:rPr>
              <a:t>MLS</a:t>
            </a:r>
            <a:r>
              <a:rPr lang="en-US" dirty="0">
                <a:solidFill>
                  <a:schemeClr val="bg1"/>
                </a:solidFill>
                <a:effectLst>
                  <a:outerShdw blurRad="50800" dist="38100" dir="5400000" algn="t" rotWithShape="0">
                    <a:prstClr val="black">
                      <a:alpha val="40000"/>
                    </a:prstClr>
                  </a:outerShdw>
                </a:effectLst>
                <a:latin typeface="Georgia" panose="02040502050405020303" pitchFamily="18" charset="0"/>
              </a:rPr>
              <a:t># </a:t>
            </a:r>
            <a:r>
              <a:rPr lang="en-US" dirty="0" smtClean="0">
                <a:solidFill>
                  <a:schemeClr val="bg1"/>
                </a:solidFill>
                <a:effectLst>
                  <a:outerShdw blurRad="50800" dist="38100" dir="5400000" algn="t" rotWithShape="0">
                    <a:prstClr val="black">
                      <a:alpha val="40000"/>
                    </a:prstClr>
                  </a:outerShdw>
                </a:effectLst>
                <a:latin typeface="Georgia" panose="02040502050405020303" pitchFamily="18" charset="0"/>
              </a:rPr>
              <a:t>15015387 ~ $199,000</a:t>
            </a:r>
            <a:endParaRPr lang="en-US" dirty="0"/>
          </a:p>
        </p:txBody>
      </p:sp>
      <p:sp>
        <p:nvSpPr>
          <p:cNvPr id="10" name="Rectangle 9"/>
          <p:cNvSpPr/>
          <p:nvPr/>
        </p:nvSpPr>
        <p:spPr>
          <a:xfrm>
            <a:off x="-4038600" y="2438400"/>
            <a:ext cx="3810000" cy="1384995"/>
          </a:xfrm>
          <a:prstGeom prst="rect">
            <a:avLst/>
          </a:prstGeom>
        </p:spPr>
        <p:txBody>
          <a:bodyPr wrap="square">
            <a:spAutoFit/>
          </a:bodyPr>
          <a:lstStyle/>
          <a:p>
            <a:pPr algn="ctr"/>
            <a:r>
              <a:rPr lang="en-US" sz="2800" b="1" i="1" dirty="0">
                <a:solidFill>
                  <a:srgbClr val="FF0000"/>
                </a:solidFill>
                <a:effectLst>
                  <a:outerShdw blurRad="50800" dist="38100" dir="5400000" algn="t" rotWithShape="0">
                    <a:prstClr val="black">
                      <a:alpha val="40000"/>
                    </a:prstClr>
                  </a:outerShdw>
                </a:effectLst>
                <a:latin typeface="Georgia" panose="02040502050405020303" pitchFamily="18" charset="0"/>
              </a:rPr>
              <a:t>$5,000 Buyer's Agent </a:t>
            </a:r>
            <a:r>
              <a:rPr lang="en-US" sz="2800" b="1" i="1" dirty="0" smtClean="0">
                <a:solidFill>
                  <a:srgbClr val="FF0000"/>
                </a:solidFill>
                <a:effectLst>
                  <a:outerShdw blurRad="50800" dist="38100" dir="5400000" algn="t" rotWithShape="0">
                    <a:prstClr val="black">
                      <a:alpha val="40000"/>
                    </a:prstClr>
                  </a:outerShdw>
                </a:effectLst>
                <a:latin typeface="Georgia" panose="02040502050405020303" pitchFamily="18" charset="0"/>
              </a:rPr>
              <a:t>Bonus </a:t>
            </a:r>
            <a:r>
              <a:rPr lang="en-US" sz="2800" b="1" i="1" dirty="0">
                <a:solidFill>
                  <a:srgbClr val="FF0000"/>
                </a:solidFill>
                <a:effectLst>
                  <a:outerShdw blurRad="50800" dist="38100" dir="5400000" algn="t" rotWithShape="0">
                    <a:prstClr val="black">
                      <a:alpha val="40000"/>
                    </a:prstClr>
                  </a:outerShdw>
                </a:effectLst>
                <a:latin typeface="Georgia" panose="02040502050405020303" pitchFamily="18" charset="0"/>
              </a:rPr>
              <a:t>at </a:t>
            </a:r>
            <a:r>
              <a:rPr lang="en-US" sz="2800" b="1" i="1" dirty="0" smtClean="0">
                <a:solidFill>
                  <a:srgbClr val="FF0000"/>
                </a:solidFill>
                <a:effectLst>
                  <a:outerShdw blurRad="50800" dist="38100" dir="5400000" algn="t" rotWithShape="0">
                    <a:prstClr val="black">
                      <a:alpha val="40000"/>
                    </a:prstClr>
                  </a:outerShdw>
                </a:effectLst>
                <a:latin typeface="Georgia" panose="02040502050405020303" pitchFamily="18" charset="0"/>
              </a:rPr>
              <a:t>Closing!</a:t>
            </a:r>
            <a:endParaRPr lang="en-US" sz="2800" dirty="0">
              <a:solidFill>
                <a:srgbClr val="FF0000"/>
              </a:solidFill>
            </a:endParaRPr>
          </a:p>
        </p:txBody>
      </p:sp>
    </p:spTree>
    <p:extLst>
      <p:ext uri="{BB962C8B-B14F-4D97-AF65-F5344CB8AC3E}">
        <p14:creationId xmlns:p14="http://schemas.microsoft.com/office/powerpoint/2010/main" val="270113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208</Words>
  <Application>Microsoft Office PowerPoint</Application>
  <PresentationFormat>Custom</PresentationFormat>
  <Paragraphs>12</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Georgia</vt:lpstr>
      <vt:lpstr>Office Theme</vt:lpstr>
      <vt:lpstr>Great Location! Low Maintenance Living!!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Johns Island Location! Hardwood Floors Galore!</dc:title>
  <dc:creator>CVH360</dc:creator>
  <cp:lastModifiedBy>A. Thomas</cp:lastModifiedBy>
  <cp:revision>14</cp:revision>
  <dcterms:created xsi:type="dcterms:W3CDTF">2006-08-16T00:00:00Z</dcterms:created>
  <dcterms:modified xsi:type="dcterms:W3CDTF">2015-08-19T23:11:44Z</dcterms:modified>
</cp:coreProperties>
</file>