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0" y="62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5/1/2019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20294" y="1303126"/>
            <a:ext cx="3874611" cy="2583074"/>
          </a:xfrm>
          <a:prstGeom prst="rect">
            <a:avLst/>
          </a:prstGeom>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985" y="5407168"/>
            <a:ext cx="7315198" cy="2735120"/>
          </a:xfrm>
        </p:spPr>
        <p:txBody>
          <a:bodyPr anchor="ctr">
            <a:noAutofit/>
          </a:bodyPr>
          <a:lstStyle/>
          <a:p>
            <a:r>
              <a:rPr lang="en-US" sz="1300" dirty="0">
                <a:solidFill>
                  <a:schemeClr val="bg1"/>
                </a:solidFill>
                <a:effectLst>
                  <a:outerShdw blurRad="38100" dist="38100" dir="2700000" algn="tl">
                    <a:srgbClr val="000000">
                      <a:alpha val="43137"/>
                    </a:srgbClr>
                  </a:outerShdw>
                </a:effectLst>
                <a:latin typeface="Futura Lt BT" panose="020B0402020204020303" pitchFamily="34" charset="0"/>
              </a:rPr>
              <a:t>Look at what you get in Wescott for well under 300K! If you need space then this is the house for you. This house boasts 4 bedrooms, 3.5 baths and a bonus room on the third floor that can function as an office, playroom, teen hangout and even an extra bedroom if needed. The master is on the second floor, but the first floor has a bedroom with full bath that could be used as a dual master or as a mother-in-law suite. The kitchen is open to the eating area, and a great space for entertaining. There is a patio out back and there is also a two car garage. The laundry is on the second floor along with a loft, two other bedrooms, a full bath and a spacious master suite! The home is bright and inviting. Each bedroom has its own walk-in closet- room for everything.</a:t>
            </a:r>
          </a:p>
          <a:p>
            <a:r>
              <a:rPr lang="en-US" sz="1300" dirty="0">
                <a:solidFill>
                  <a:schemeClr val="bg1"/>
                </a:solidFill>
                <a:effectLst>
                  <a:outerShdw blurRad="38100" dist="38100" dir="2700000" algn="tl">
                    <a:srgbClr val="000000">
                      <a:alpha val="43137"/>
                    </a:srgbClr>
                  </a:outerShdw>
                </a:effectLst>
                <a:latin typeface="Futura Lt BT" panose="020B0402020204020303" pitchFamily="34" charset="0"/>
              </a:rPr>
              <a:t>Wescott Plantation has amenities such as a golf course and walking/jogging/biking trails.</a:t>
            </a:r>
          </a:p>
          <a:p>
            <a:r>
              <a:rPr lang="en-US" sz="1300" dirty="0">
                <a:solidFill>
                  <a:schemeClr val="bg1"/>
                </a:solidFill>
                <a:effectLst>
                  <a:outerShdw blurRad="38100" dist="38100" dir="2700000" algn="tl">
                    <a:srgbClr val="000000">
                      <a:alpha val="43137"/>
                    </a:srgbClr>
                  </a:outerShdw>
                </a:effectLst>
                <a:latin typeface="Futura Lt BT" panose="020B0402020204020303" pitchFamily="34" charset="0"/>
              </a:rPr>
              <a:t>The neighborhood is zoned for Dorchester District 2 schools, and close to shopping, Boeing, Bosch, Volvo, and many of Charleston's vast attractions. Close to Joint Base Charleston so ideal for military families. Come check out 8912 Cat Tail Pond and make this house your next home.</a:t>
            </a:r>
            <a:endParaRPr lang="en-US" sz="1300" b="1" dirty="0">
              <a:solidFill>
                <a:schemeClr val="bg1"/>
              </a:solidFill>
              <a:effectLst>
                <a:outerShdw blurRad="38100" dist="38100" dir="2700000" algn="tl">
                  <a:srgbClr val="000000">
                    <a:alpha val="43137"/>
                  </a:srgbClr>
                </a:outerShdw>
              </a:effectLst>
              <a:latin typeface="Futura Lt BT" panose="020B0402020204020303" pitchFamily="34" charset="0"/>
            </a:endParaRPr>
          </a:p>
        </p:txBody>
      </p:sp>
      <p:sp>
        <p:nvSpPr>
          <p:cNvPr id="17" name="Rectangle 16"/>
          <p:cNvSpPr/>
          <p:nvPr/>
        </p:nvSpPr>
        <p:spPr>
          <a:xfrm>
            <a:off x="1" y="9078444"/>
            <a:ext cx="7315199" cy="823302"/>
          </a:xfrm>
          <a:prstGeom prst="rect">
            <a:avLst/>
          </a:prstGeom>
        </p:spPr>
        <p:txBody>
          <a:bodyPr wrap="square">
            <a:spAutoFit/>
          </a:bodyPr>
          <a:lstStyle/>
          <a:p>
            <a:pPr algn="ctr"/>
            <a:r>
              <a:rPr lang="en-US" sz="1600" dirty="0">
                <a:solidFill>
                  <a:schemeClr val="bg1"/>
                </a:solidFill>
                <a:effectLst>
                  <a:outerShdw blurRad="38100" dist="38100" dir="2700000" algn="tl">
                    <a:srgbClr val="000000">
                      <a:alpha val="43137"/>
                    </a:srgbClr>
                  </a:outerShdw>
                </a:effectLst>
                <a:latin typeface="Futura Lt BT" panose="020B0402020204020303" pitchFamily="34" charset="0"/>
              </a:rPr>
              <a:t>Andrea Ulmer</a:t>
            </a:r>
          </a:p>
          <a:p>
            <a:pPr algn="ctr"/>
            <a:r>
              <a:rPr lang="en-US" sz="1050" dirty="0">
                <a:solidFill>
                  <a:schemeClr val="bg1"/>
                </a:solidFill>
                <a:effectLst>
                  <a:outerShdw blurRad="38100" dist="38100" dir="2700000" algn="tl">
                    <a:srgbClr val="000000">
                      <a:alpha val="43137"/>
                    </a:srgbClr>
                  </a:outerShdw>
                </a:effectLst>
                <a:latin typeface="Futura Lt BT" panose="020B0402020204020303" pitchFamily="34" charset="0"/>
              </a:rPr>
              <a:t>(843) 670-6341</a:t>
            </a:r>
          </a:p>
          <a:p>
            <a:pPr algn="ctr"/>
            <a:r>
              <a:rPr lang="en-US" sz="1050" dirty="0">
                <a:solidFill>
                  <a:schemeClr val="bg1"/>
                </a:solidFill>
                <a:effectLst>
                  <a:outerShdw blurRad="38100" dist="38100" dir="2700000" algn="tl">
                    <a:srgbClr val="000000">
                      <a:alpha val="43137"/>
                    </a:srgbClr>
                  </a:outerShdw>
                </a:effectLst>
                <a:latin typeface="Futura Lt BT" panose="020B0402020204020303" pitchFamily="34" charset="0"/>
              </a:rPr>
              <a:t>andrea.ulmer@cbcarolinas.com</a:t>
            </a:r>
            <a:br>
              <a:rPr lang="en-US" sz="1050" dirty="0">
                <a:solidFill>
                  <a:schemeClr val="bg1"/>
                </a:solidFill>
                <a:effectLst>
                  <a:outerShdw blurRad="38100" dist="38100" dir="2700000" algn="tl">
                    <a:srgbClr val="000000">
                      <a:alpha val="43137"/>
                    </a:srgbClr>
                  </a:outerShdw>
                </a:effectLst>
                <a:latin typeface="Futura Lt BT" panose="020B0402020204020303" pitchFamily="34" charset="0"/>
              </a:rPr>
            </a:br>
            <a:r>
              <a:rPr lang="en-US" sz="1050" dirty="0">
                <a:solidFill>
                  <a:schemeClr val="bg1"/>
                </a:solidFill>
                <a:effectLst>
                  <a:outerShdw blurRad="38100" dist="38100" dir="2700000" algn="tl">
                    <a:srgbClr val="000000">
                      <a:alpha val="43137"/>
                    </a:srgbClr>
                  </a:outerShdw>
                </a:effectLst>
                <a:latin typeface="Futura Lt BT" panose="020B0402020204020303" pitchFamily="34" charset="0"/>
              </a:rPr>
              <a:t>www.andreaulmer.com</a:t>
            </a: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bg1"/>
                </a:solidFill>
                <a:effectLst>
                  <a:outerShdw blurRad="38100" dist="38100" dir="2700000" algn="tl">
                    <a:srgbClr val="000000">
                      <a:alpha val="43137"/>
                    </a:srgbClr>
                  </a:outerShdw>
                </a:effectLst>
                <a:latin typeface="Futura Lt BT" panose="020B0402020204020303" pitchFamily="34" charset="0"/>
              </a:rPr>
              <a:t>Coldwell Banker Residential Brokerage :: 35 Broad St :: Charleston, SC 29401</a:t>
            </a:r>
          </a:p>
        </p:txBody>
      </p:sp>
      <p:sp>
        <p:nvSpPr>
          <p:cNvPr id="23" name="Rectangle 22"/>
          <p:cNvSpPr/>
          <p:nvPr/>
        </p:nvSpPr>
        <p:spPr>
          <a:xfrm>
            <a:off x="-18985" y="-6004"/>
            <a:ext cx="7315198" cy="1292662"/>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Rage Italic" panose="03070502040507070304" pitchFamily="66" charset="0"/>
              </a:rPr>
              <a:t>Wescott Plantation Open House</a:t>
            </a:r>
          </a:p>
          <a:p>
            <a:pPr algn="ctr"/>
            <a:r>
              <a:rPr lang="en-US" sz="2500" dirty="0">
                <a:solidFill>
                  <a:schemeClr val="bg1"/>
                </a:solidFill>
                <a:effectLst>
                  <a:outerShdw blurRad="38100" dist="38100" dir="2700000" algn="tl">
                    <a:srgbClr val="000000">
                      <a:alpha val="43137"/>
                    </a:srgbClr>
                  </a:outerShdw>
                </a:effectLst>
                <a:latin typeface="Rage Italic" panose="03070502040507070304" pitchFamily="66" charset="0"/>
              </a:rPr>
              <a:t>Sunday, May 5</a:t>
            </a:r>
            <a:r>
              <a:rPr lang="en-US" sz="2500" baseline="30000" dirty="0">
                <a:solidFill>
                  <a:schemeClr val="bg1"/>
                </a:solidFill>
                <a:effectLst>
                  <a:outerShdw blurRad="38100" dist="38100" dir="2700000" algn="tl">
                    <a:srgbClr val="000000">
                      <a:alpha val="43137"/>
                    </a:srgbClr>
                  </a:outerShdw>
                </a:effectLst>
                <a:latin typeface="Rage Italic" panose="03070502040507070304" pitchFamily="66" charset="0"/>
              </a:rPr>
              <a:t>th</a:t>
            </a:r>
            <a:r>
              <a:rPr lang="en-US" sz="2500" dirty="0">
                <a:solidFill>
                  <a:schemeClr val="bg1"/>
                </a:solidFill>
                <a:effectLst>
                  <a:outerShdw blurRad="38100" dist="38100" dir="2700000" algn="tl">
                    <a:srgbClr val="000000">
                      <a:alpha val="43137"/>
                    </a:srgbClr>
                  </a:outerShdw>
                </a:effectLst>
                <a:latin typeface="Rage Italic" panose="03070502040507070304" pitchFamily="66" charset="0"/>
              </a:rPr>
              <a:t> from 1-4pm</a:t>
            </a:r>
          </a:p>
          <a:p>
            <a:pPr algn="ctr"/>
            <a:r>
              <a:rPr lang="en-US" sz="2500" dirty="0">
                <a:solidFill>
                  <a:schemeClr val="bg1"/>
                </a:solidFill>
                <a:effectLst>
                  <a:outerShdw blurRad="38100" dist="38100" dir="2700000" algn="tl">
                    <a:srgbClr val="000000">
                      <a:alpha val="43137"/>
                    </a:srgbClr>
                  </a:outerShdw>
                </a:effectLst>
                <a:latin typeface="Rage Italic" panose="03070502040507070304" pitchFamily="66" charset="0"/>
              </a:rPr>
              <a:t>Lite fare will be served</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9373" y="9305629"/>
            <a:ext cx="1000054" cy="526344"/>
          </a:xfrm>
          <a:prstGeom prst="rect">
            <a:avLst/>
          </a:prstGeom>
        </p:spPr>
      </p:pic>
      <p:sp>
        <p:nvSpPr>
          <p:cNvPr id="2" name="Title 1"/>
          <p:cNvSpPr>
            <a:spLocks noGrp="1"/>
          </p:cNvSpPr>
          <p:nvPr>
            <p:ph type="ctrTitle"/>
          </p:nvPr>
        </p:nvSpPr>
        <p:spPr>
          <a:xfrm>
            <a:off x="-25337" y="3898339"/>
            <a:ext cx="7327903" cy="77021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bg1"/>
                </a:solidFill>
                <a:effectLst>
                  <a:outerShdw blurRad="38100" dist="38100" dir="2700000" algn="tl">
                    <a:srgbClr val="000000">
                      <a:alpha val="43137"/>
                    </a:srgbClr>
                  </a:outerShdw>
                </a:effectLst>
                <a:latin typeface="Futura Lt BT" panose="020B0402020204020303" pitchFamily="34" charset="0"/>
              </a:rPr>
              <a:t>8912 Cat Tail Pond Road</a:t>
            </a:r>
            <a:br>
              <a:rPr lang="en-US" sz="2800" b="0" cap="none" dirty="0">
                <a:ln w="10541" cmpd="sng">
                  <a:noFill/>
                  <a:prstDash val="solid"/>
                </a:ln>
                <a:solidFill>
                  <a:schemeClr val="bg1"/>
                </a:solidFill>
                <a:effectLst>
                  <a:outerShdw blurRad="38100" dist="38100" dir="2700000" algn="tl">
                    <a:srgbClr val="000000">
                      <a:alpha val="43137"/>
                    </a:srgbClr>
                  </a:outerShdw>
                </a:effectLst>
                <a:latin typeface="Futura Lt BT" panose="020B0402020204020303" pitchFamily="34" charset="0"/>
              </a:rPr>
            </a:br>
            <a:r>
              <a:rPr lang="en-US" sz="1800" b="0" cap="none" dirty="0">
                <a:ln w="10541" cmpd="sng">
                  <a:noFill/>
                  <a:prstDash val="solid"/>
                </a:ln>
                <a:solidFill>
                  <a:schemeClr val="bg1"/>
                </a:solidFill>
                <a:effectLst>
                  <a:outerShdw blurRad="38100" dist="38100" dir="2700000" algn="tl">
                    <a:srgbClr val="000000">
                      <a:alpha val="43137"/>
                    </a:srgbClr>
                  </a:outerShdw>
                </a:effectLst>
                <a:latin typeface="Futura Lt BT" panose="020B0402020204020303" pitchFamily="34" charset="0"/>
              </a:rPr>
              <a:t>Wescott Plantation :: Summerville :: MLS# 19009203 :: $269,000</a:t>
            </a:r>
            <a:endParaRPr lang="en-US" sz="1200" b="0" cap="none" dirty="0">
              <a:ln w="10541" cmpd="sng">
                <a:noFill/>
                <a:prstDash val="solid"/>
              </a:ln>
              <a:solidFill>
                <a:schemeClr val="bg1"/>
              </a:solidFill>
              <a:effectLst>
                <a:outerShdw blurRad="38100" dist="38100" dir="2700000" algn="tl">
                  <a:srgbClr val="000000">
                    <a:alpha val="43137"/>
                  </a:srgbClr>
                </a:outerShdw>
              </a:effectLst>
              <a:latin typeface="Futura Lt BT" panose="020B0402020204020303" pitchFamily="34" charset="0"/>
            </a:endParaRPr>
          </a:p>
        </p:txBody>
      </p:sp>
      <p:sp>
        <p:nvSpPr>
          <p:cNvPr id="5" name="Diagonal Stripe 4"/>
          <p:cNvSpPr/>
          <p:nvPr/>
        </p:nvSpPr>
        <p:spPr>
          <a:xfrm rot="5400000">
            <a:off x="7541437" y="342900"/>
            <a:ext cx="1676399" cy="1447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971626">
            <a:off x="6490010" y="673955"/>
            <a:ext cx="4089581" cy="369332"/>
          </a:xfrm>
          <a:prstGeom prst="rect">
            <a:avLst/>
          </a:prstGeom>
          <a:noFill/>
        </p:spPr>
        <p:txBody>
          <a:bodyPr wrap="none" rtlCol="0">
            <a:spAutoFit/>
          </a:bodyPr>
          <a:lstStyle/>
          <a:p>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Champagne, cheese, and chocolate!</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2838" y="9108018"/>
            <a:ext cx="657999" cy="921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9636" y="2895600"/>
            <a:ext cx="1188720" cy="80620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7465" y="4679945"/>
            <a:ext cx="1091959" cy="727973"/>
          </a:xfrm>
          <a:prstGeom prst="rect">
            <a:avLst/>
          </a:prstGeom>
          <a:ln w="3175">
            <a:solidFill>
              <a:schemeClr val="bg1"/>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1676" y="4680694"/>
            <a:ext cx="1089711" cy="726474"/>
          </a:xfrm>
          <a:prstGeom prst="rect">
            <a:avLst/>
          </a:prstGeom>
          <a:ln w="3175">
            <a:solidFill>
              <a:schemeClr val="bg1"/>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1720" y="4678172"/>
            <a:ext cx="1097280" cy="731520"/>
          </a:xfrm>
          <a:prstGeom prst="rect">
            <a:avLst/>
          </a:prstGeom>
          <a:ln w="3175">
            <a:solidFill>
              <a:schemeClr val="bg1"/>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0978" y="4678679"/>
            <a:ext cx="1097280" cy="730505"/>
          </a:xfrm>
          <a:prstGeom prst="rect">
            <a:avLst/>
          </a:prstGeom>
          <a:ln w="3175">
            <a:solidFill>
              <a:schemeClr val="bg1"/>
            </a:solidFill>
          </a:ln>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50" y="4679187"/>
            <a:ext cx="1097280" cy="730505"/>
          </a:xfrm>
          <a:prstGeom prst="rect">
            <a:avLst/>
          </a:prstGeom>
          <a:ln w="3175">
            <a:solidFill>
              <a:schemeClr val="bg1"/>
            </a:solidFill>
          </a:ln>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4064" y="4678679"/>
            <a:ext cx="1097279" cy="730505"/>
          </a:xfrm>
          <a:prstGeom prst="rect">
            <a:avLst/>
          </a:prstGeom>
          <a:ln w="3175">
            <a:solidFill>
              <a:schemeClr val="bg1"/>
            </a:solidFill>
          </a:ln>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24652" y="8153400"/>
            <a:ext cx="1097279" cy="730505"/>
          </a:xfrm>
          <a:prstGeom prst="rect">
            <a:avLst/>
          </a:prstGeom>
          <a:ln w="3175">
            <a:solidFill>
              <a:schemeClr val="bg1"/>
            </a:solidFill>
          </a:ln>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47749" y="8153400"/>
            <a:ext cx="1085221" cy="723481"/>
          </a:xfrm>
          <a:prstGeom prst="rect">
            <a:avLst/>
          </a:prstGeom>
          <a:ln w="3175">
            <a:solidFill>
              <a:schemeClr val="bg1"/>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912" y="8153908"/>
            <a:ext cx="1095756" cy="730504"/>
          </a:xfrm>
          <a:prstGeom prst="rect">
            <a:avLst/>
          </a:prstGeom>
          <a:ln w="3175">
            <a:solidFill>
              <a:schemeClr val="bg1"/>
            </a:solidFill>
          </a:ln>
        </p:spPr>
      </p:pic>
      <p:pic>
        <p:nvPicPr>
          <p:cNvPr id="29" name="Picture 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75740" y="8153400"/>
            <a:ext cx="1092708" cy="731520"/>
          </a:xfrm>
          <a:prstGeom prst="rect">
            <a:avLst/>
          </a:prstGeom>
          <a:ln w="3175">
            <a:solidFill>
              <a:schemeClr val="bg1"/>
            </a:solidFill>
          </a:ln>
        </p:spPr>
      </p:pic>
      <p:pic>
        <p:nvPicPr>
          <p:cNvPr id="30" name="Picture 29">
            <a:extLst>
              <a:ext uri="{FF2B5EF4-FFF2-40B4-BE49-F238E27FC236}">
                <a16:creationId xmlns:a16="http://schemas.microsoft.com/office/drawing/2014/main" id="{155D9AAF-468A-4D4E-8E19-CC61A26358D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90520" y="8155677"/>
            <a:ext cx="1097280" cy="726966"/>
          </a:xfrm>
          <a:prstGeom prst="rect">
            <a:avLst/>
          </a:prstGeom>
          <a:ln w="3175">
            <a:solidFill>
              <a:schemeClr val="bg1"/>
            </a:solidFill>
          </a:ln>
        </p:spPr>
      </p:pic>
      <p:pic>
        <p:nvPicPr>
          <p:cNvPr id="31" name="Picture 30">
            <a:extLst>
              <a:ext uri="{FF2B5EF4-FFF2-40B4-BE49-F238E27FC236}">
                <a16:creationId xmlns:a16="http://schemas.microsoft.com/office/drawing/2014/main" id="{AA387888-4412-4FC1-A260-C99E5FFF36B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07586" y="8154413"/>
            <a:ext cx="1097280" cy="729493"/>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632</TotalTime>
  <Words>289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Futura Lt BT</vt:lpstr>
      <vt:lpstr>Lucida Sans</vt:lpstr>
      <vt:lpstr>Rage Italic</vt:lpstr>
      <vt:lpstr>Trebuchet MS</vt:lpstr>
      <vt:lpstr>Wingdings</vt:lpstr>
      <vt:lpstr>Wingdings 2</vt:lpstr>
      <vt:lpstr>Wingdings 3</vt:lpstr>
      <vt:lpstr>Apex</vt:lpstr>
      <vt:lpstr>8912 Cat Tail Pond Road Wescott Plantation :: Summerville :: MLS# 19009203 :: $269,000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2019-05-01T14:37:53Z</dcterms:modified>
</cp:coreProperties>
</file>