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CB536"/>
    <a:srgbClr val="C32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96225" y="4316057"/>
            <a:ext cx="7399146" cy="1166813"/>
          </a:xfrm>
        </p:spPr>
        <p:txBody>
          <a:bodyPr numCol="2" anchor="ctr">
            <a:noAutofit/>
          </a:bodyPr>
          <a:lstStyle/>
          <a:p>
            <a:r>
              <a:rPr lang="en-US" sz="1600" dirty="0">
                <a:solidFill>
                  <a:schemeClr val="tx1">
                    <a:lumMod val="75000"/>
                    <a:lumOff val="25000"/>
                  </a:schemeClr>
                </a:solidFill>
                <a:latin typeface="Georgia" panose="02040502050405020303" pitchFamily="18" charset="0"/>
              </a:rPr>
              <a:t>1771 </a:t>
            </a:r>
            <a:r>
              <a:rPr lang="en-US" sz="1600" dirty="0" err="1">
                <a:solidFill>
                  <a:schemeClr val="tx1">
                    <a:lumMod val="75000"/>
                    <a:lumOff val="25000"/>
                  </a:schemeClr>
                </a:solidFill>
                <a:latin typeface="Georgia" panose="02040502050405020303" pitchFamily="18" charset="0"/>
              </a:rPr>
              <a:t>Sq</a:t>
            </a:r>
            <a:r>
              <a:rPr lang="en-US" sz="1600" dirty="0">
                <a:solidFill>
                  <a:schemeClr val="tx1">
                    <a:lumMod val="75000"/>
                    <a:lumOff val="25000"/>
                  </a:schemeClr>
                </a:solidFill>
                <a:latin typeface="Georgia" panose="02040502050405020303" pitchFamily="18" charset="0"/>
              </a:rPr>
              <a:t> Ft</a:t>
            </a:r>
          </a:p>
          <a:p>
            <a:r>
              <a:rPr lang="en-US" sz="1600" dirty="0">
                <a:solidFill>
                  <a:schemeClr val="tx1">
                    <a:lumMod val="75000"/>
                    <a:lumOff val="25000"/>
                  </a:schemeClr>
                </a:solidFill>
                <a:latin typeface="Georgia" panose="02040502050405020303" pitchFamily="18" charset="0"/>
              </a:rPr>
              <a:t>Open Floorplan</a:t>
            </a:r>
          </a:p>
          <a:p>
            <a:r>
              <a:rPr lang="en-US" sz="1600" dirty="0">
                <a:solidFill>
                  <a:schemeClr val="tx1">
                    <a:lumMod val="75000"/>
                    <a:lumOff val="25000"/>
                  </a:schemeClr>
                </a:solidFill>
                <a:latin typeface="Georgia" panose="02040502050405020303" pitchFamily="18" charset="0"/>
              </a:rPr>
              <a:t>Totally New Kitchen</a:t>
            </a:r>
          </a:p>
          <a:p>
            <a:r>
              <a:rPr lang="en-US" sz="1600" dirty="0">
                <a:solidFill>
                  <a:schemeClr val="tx1">
                    <a:lumMod val="75000"/>
                    <a:lumOff val="25000"/>
                  </a:schemeClr>
                </a:solidFill>
                <a:latin typeface="Georgia" panose="02040502050405020303" pitchFamily="18" charset="0"/>
              </a:rPr>
              <a:t>Huge Screened Porch</a:t>
            </a:r>
          </a:p>
          <a:p>
            <a:r>
              <a:rPr lang="en-US" sz="1600" dirty="0">
                <a:solidFill>
                  <a:schemeClr val="tx1">
                    <a:lumMod val="75000"/>
                    <a:lumOff val="25000"/>
                  </a:schemeClr>
                </a:solidFill>
                <a:latin typeface="Georgia" panose="02040502050405020303" pitchFamily="18" charset="0"/>
              </a:rPr>
              <a:t>Updated Bathrooms</a:t>
            </a:r>
          </a:p>
          <a:p>
            <a:r>
              <a:rPr lang="en-US" sz="1600" dirty="0">
                <a:solidFill>
                  <a:schemeClr val="tx1">
                    <a:lumMod val="75000"/>
                    <a:lumOff val="25000"/>
                  </a:schemeClr>
                </a:solidFill>
                <a:latin typeface="Georgia" panose="02040502050405020303" pitchFamily="18" charset="0"/>
              </a:rPr>
              <a:t>Solid Hardwood Floors</a:t>
            </a:r>
          </a:p>
          <a:p>
            <a:r>
              <a:rPr lang="en-US" sz="1600" dirty="0">
                <a:solidFill>
                  <a:schemeClr val="tx1">
                    <a:lumMod val="75000"/>
                    <a:lumOff val="25000"/>
                  </a:schemeClr>
                </a:solidFill>
                <a:latin typeface="Georgia" panose="02040502050405020303" pitchFamily="18" charset="0"/>
              </a:rPr>
              <a:t>X Flood Zone</a:t>
            </a:r>
          </a:p>
          <a:p>
            <a:r>
              <a:rPr lang="en-US" sz="1600" dirty="0">
                <a:solidFill>
                  <a:schemeClr val="tx1">
                    <a:lumMod val="75000"/>
                    <a:lumOff val="25000"/>
                  </a:schemeClr>
                </a:solidFill>
                <a:latin typeface="Georgia" panose="02040502050405020303" pitchFamily="18" charset="0"/>
              </a:rPr>
              <a:t>Walk To Stiles Point Elementary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62" y="0"/>
            <a:ext cx="7772400" cy="1752600"/>
          </a:xfrm>
          <a:prstGeom prst="rect">
            <a:avLst/>
          </a:prstGeom>
        </p:spPr>
      </p:pic>
      <p:sp>
        <p:nvSpPr>
          <p:cNvPr id="6" name="Rectangle 5"/>
          <p:cNvSpPr/>
          <p:nvPr/>
        </p:nvSpPr>
        <p:spPr>
          <a:xfrm>
            <a:off x="0" y="0"/>
            <a:ext cx="7772400" cy="62002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63" y="0"/>
            <a:ext cx="1734337" cy="1240051"/>
          </a:xfrm>
          <a:prstGeom prst="rect">
            <a:avLst/>
          </a:prstGeom>
        </p:spPr>
      </p:pic>
      <p:sp>
        <p:nvSpPr>
          <p:cNvPr id="2" name="Title 1"/>
          <p:cNvSpPr>
            <a:spLocks noGrp="1"/>
          </p:cNvSpPr>
          <p:nvPr>
            <p:ph type="ctrTitle"/>
          </p:nvPr>
        </p:nvSpPr>
        <p:spPr>
          <a:xfrm>
            <a:off x="2133600" y="0"/>
            <a:ext cx="5638800" cy="620025"/>
          </a:xfrm>
        </p:spPr>
        <p:txBody>
          <a:bodyPr>
            <a:noAutofit/>
          </a:bodyPr>
          <a:lstStyle/>
          <a:p>
            <a:r>
              <a:rPr lang="en-US" sz="2200" i="1" dirty="0">
                <a:ln>
                  <a:solidFill>
                    <a:schemeClr val="bg1">
                      <a:lumMod val="95000"/>
                    </a:schemeClr>
                  </a:solidFill>
                </a:ln>
                <a:solidFill>
                  <a:schemeClr val="bg1"/>
                </a:solidFill>
                <a:effectLst>
                  <a:outerShdw blurRad="38100" dist="38100" dir="2700000" algn="tl">
                    <a:srgbClr val="000000">
                      <a:alpha val="43137"/>
                    </a:srgbClr>
                  </a:outerShdw>
                </a:effectLst>
                <a:latin typeface="Georgia" panose="02040502050405020303" pitchFamily="18" charset="0"/>
              </a:rPr>
              <a:t>Stiles Point Plantation Open House</a:t>
            </a:r>
            <a:br>
              <a:rPr lang="en-US" sz="2200" i="1" dirty="0">
                <a:ln>
                  <a:solidFill>
                    <a:schemeClr val="bg1">
                      <a:lumMod val="95000"/>
                    </a:schemeClr>
                  </a:solidFill>
                </a:ln>
                <a:solidFill>
                  <a:schemeClr val="bg1"/>
                </a:solidFill>
                <a:effectLst>
                  <a:outerShdw blurRad="38100" dist="38100" dir="2700000" algn="tl">
                    <a:srgbClr val="000000">
                      <a:alpha val="43137"/>
                    </a:srgbClr>
                  </a:outerShdw>
                </a:effectLst>
                <a:latin typeface="Georgia" panose="02040502050405020303" pitchFamily="18" charset="0"/>
              </a:rPr>
            </a:br>
            <a:r>
              <a:rPr lang="en-US" sz="1800" i="1" dirty="0">
                <a:ln>
                  <a:solidFill>
                    <a:schemeClr val="bg1">
                      <a:lumMod val="95000"/>
                    </a:schemeClr>
                  </a:solidFill>
                </a:ln>
                <a:solidFill>
                  <a:schemeClr val="bg1"/>
                </a:solidFill>
                <a:effectLst>
                  <a:outerShdw blurRad="38100" dist="38100" dir="2700000" algn="tl">
                    <a:srgbClr val="000000">
                      <a:alpha val="43137"/>
                    </a:srgbClr>
                  </a:outerShdw>
                </a:effectLst>
                <a:latin typeface="Georgia" panose="02040502050405020303" pitchFamily="18" charset="0"/>
              </a:rPr>
              <a:t>Thursday 2/22 ~ 11-1 ~ Lite Lunch Served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612" y="2267550"/>
            <a:ext cx="4612700" cy="3459523"/>
          </a:xfrm>
          <a:prstGeom prst="rect">
            <a:avLst/>
          </a:prstGeom>
        </p:spPr>
      </p:pic>
      <p:sp>
        <p:nvSpPr>
          <p:cNvPr id="8" name="Title 1"/>
          <p:cNvSpPr txBox="1">
            <a:spLocks/>
          </p:cNvSpPr>
          <p:nvPr/>
        </p:nvSpPr>
        <p:spPr>
          <a:xfrm>
            <a:off x="4762" y="5727073"/>
            <a:ext cx="7772400" cy="2845428"/>
          </a:xfrm>
          <a:prstGeom prst="rect">
            <a:avLst/>
          </a:prstGeom>
          <a:effectLst/>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600" dirty="0">
                <a:latin typeface="Georgia" panose="02040502050405020303" pitchFamily="18" charset="0"/>
              </a:rPr>
              <a:t>An amazing view of Charleston's harbor! Complete renovation in '08 to include Custom cabinets, Wolf 6 burner gas cooktop, griddle and industrial hood, 2 Miele warming drawers, dishwasher and coffee system that offers latte, espresso, cappuccino and more. There is a separate entertaining bar with sub zero/2 zone wine fridge, ice maker and copper sink. Custom windows and doors and Brazilian walnut floors throughout living areas. The baths and laundry are natural stone. All house sound system with speakers in most rooms including outside are synced with TV's throughout the home. Views are of moss draped oaks, the harbor and the Ravenel bridge all seen from the private dock. The room over the garage has a private bath and wood floors. Two </a:t>
            </a:r>
            <a:r>
              <a:rPr lang="en-US" sz="1600" dirty="0" err="1">
                <a:latin typeface="Georgia" panose="02040502050405020303" pitchFamily="18" charset="0"/>
              </a:rPr>
              <a:t>tankless</a:t>
            </a:r>
            <a:r>
              <a:rPr lang="en-US" sz="1600" dirty="0">
                <a:latin typeface="Georgia" panose="02040502050405020303" pitchFamily="18" charset="0"/>
              </a:rPr>
              <a:t> water heaters, Koi pond, Heated salt water pool is fueled by natural gas.</a:t>
            </a:r>
          </a:p>
        </p:txBody>
      </p:sp>
      <p:sp>
        <p:nvSpPr>
          <p:cNvPr id="9" name="Title 1"/>
          <p:cNvSpPr txBox="1">
            <a:spLocks/>
          </p:cNvSpPr>
          <p:nvPr/>
        </p:nvSpPr>
        <p:spPr>
          <a:xfrm>
            <a:off x="9525" y="7167564"/>
            <a:ext cx="7772400" cy="476248"/>
          </a:xfrm>
          <a:prstGeom prst="rect">
            <a:avLst/>
          </a:prstGeom>
        </p:spPr>
        <p:txBody>
          <a:bodyPr vert="horz" lIns="101882" tIns="50941" rIns="101882" bIns="50941" rtlCol="0" anchor="t">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endParaRPr lang="en-US" sz="2000" dirty="0">
              <a:solidFill>
                <a:schemeClr val="tx1">
                  <a:lumMod val="75000"/>
                  <a:lumOff val="25000"/>
                </a:schemeClr>
              </a:solidFill>
              <a:effectLst>
                <a:outerShdw blurRad="38100" dist="38100" dir="2700000" algn="tl">
                  <a:srgbClr val="000000">
                    <a:alpha val="43137"/>
                  </a:srgbClr>
                </a:outerShdw>
              </a:effectLst>
              <a:latin typeface="Georgia" panose="02040502050405020303" pitchFamily="18" charset="0"/>
            </a:endParaRPr>
          </a:p>
        </p:txBody>
      </p:sp>
      <p:sp>
        <p:nvSpPr>
          <p:cNvPr id="10" name="Rectangle 9"/>
          <p:cNvSpPr/>
          <p:nvPr/>
        </p:nvSpPr>
        <p:spPr>
          <a:xfrm>
            <a:off x="4495800" y="1260157"/>
            <a:ext cx="3116766" cy="492443"/>
          </a:xfrm>
          <a:prstGeom prst="rect">
            <a:avLst/>
          </a:prstGeom>
        </p:spPr>
        <p:txBody>
          <a:bodyPr wrap="square">
            <a:spAutoFit/>
          </a:bodyPr>
          <a:lstStyle/>
          <a:p>
            <a:pPr algn="r"/>
            <a:r>
              <a:rPr lang="en-US" sz="1400" dirty="0">
                <a:solidFill>
                  <a:schemeClr val="bg1"/>
                </a:solidFill>
                <a:effectLst>
                  <a:outerShdw blurRad="38100" dist="38100" dir="2700000" algn="tl">
                    <a:srgbClr val="000000">
                      <a:alpha val="43137"/>
                    </a:srgbClr>
                  </a:outerShdw>
                </a:effectLst>
              </a:rPr>
              <a:t>Lennie Woods</a:t>
            </a:r>
          </a:p>
          <a:p>
            <a:pPr algn="r"/>
            <a:r>
              <a:rPr lang="en-US" sz="1200" dirty="0">
                <a:solidFill>
                  <a:schemeClr val="bg1"/>
                </a:solidFill>
                <a:effectLst>
                  <a:outerShdw blurRad="38100" dist="38100" dir="2700000" algn="tl">
                    <a:srgbClr val="000000">
                      <a:alpha val="43137"/>
                    </a:srgbClr>
                  </a:outerShdw>
                </a:effectLst>
              </a:rPr>
              <a:t>843-864-6760  lenniewoods@gmail.com</a:t>
            </a:r>
          </a:p>
        </p:txBody>
      </p:sp>
      <p:grpSp>
        <p:nvGrpSpPr>
          <p:cNvPr id="21" name="Group 20"/>
          <p:cNvGrpSpPr/>
          <p:nvPr/>
        </p:nvGrpSpPr>
        <p:grpSpPr>
          <a:xfrm>
            <a:off x="7584491" y="1337961"/>
            <a:ext cx="189726" cy="336834"/>
            <a:chOff x="7584491" y="1337961"/>
            <a:chExt cx="189726" cy="336834"/>
          </a:xfrm>
        </p:grpSpPr>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6422" r="6251"/>
            <a:stretch/>
          </p:blipFill>
          <p:spPr>
            <a:xfrm>
              <a:off x="7584491" y="1506378"/>
              <a:ext cx="189726" cy="168417"/>
            </a:xfrm>
            <a:prstGeom prst="rect">
              <a:avLst/>
            </a:prstGeom>
            <a:effectLst>
              <a:outerShdw blurRad="63500" sx="102000" sy="102000" algn="ctr" rotWithShape="0">
                <a:schemeClr val="bg1">
                  <a:alpha val="57000"/>
                </a:scheme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5672" y="1337961"/>
              <a:ext cx="147365" cy="168417"/>
            </a:xfrm>
            <a:prstGeom prst="rect">
              <a:avLst/>
            </a:prstGeom>
            <a:effectLst>
              <a:outerShdw blurRad="63500" sx="102000" sy="102000" algn="ctr" rotWithShape="0">
                <a:schemeClr val="bg1">
                  <a:alpha val="57000"/>
                </a:schemeClr>
              </a:outerShdw>
            </a:effectLst>
          </p:spPr>
        </p:pic>
      </p:gr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1" y="8572502"/>
            <a:ext cx="1828798" cy="137159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856" y="8572501"/>
            <a:ext cx="1828799" cy="137159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0218" y="8572501"/>
            <a:ext cx="1828799" cy="1371599"/>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3038" y="8572502"/>
            <a:ext cx="1828798" cy="1371597"/>
          </a:xfrm>
          <a:prstGeom prst="rect">
            <a:avLst/>
          </a:prstGeom>
        </p:spPr>
      </p:pic>
      <p:sp>
        <p:nvSpPr>
          <p:cNvPr id="26" name="Rectangle 25"/>
          <p:cNvSpPr/>
          <p:nvPr/>
        </p:nvSpPr>
        <p:spPr>
          <a:xfrm>
            <a:off x="2032120" y="1841955"/>
            <a:ext cx="3717684" cy="892552"/>
          </a:xfrm>
          <a:prstGeom prst="rect">
            <a:avLst/>
          </a:prstGeom>
        </p:spPr>
        <p:txBody>
          <a:bodyPr wrap="none">
            <a:spAutoFit/>
          </a:bodyPr>
          <a:lstStyle/>
          <a:p>
            <a:pPr algn="ctr"/>
            <a:r>
              <a:rPr lang="en-US" b="1" dirty="0">
                <a:solidFill>
                  <a:srgbClr val="CC0000"/>
                </a:solidFill>
                <a:latin typeface="Georgia" panose="02040502050405020303" pitchFamily="18" charset="0"/>
              </a:rPr>
              <a:t>897 </a:t>
            </a:r>
            <a:r>
              <a:rPr lang="en-US" b="1" dirty="0" err="1">
                <a:solidFill>
                  <a:srgbClr val="CC0000"/>
                </a:solidFill>
                <a:latin typeface="Georgia" panose="02040502050405020303" pitchFamily="18" charset="0"/>
              </a:rPr>
              <a:t>Kushiwah</a:t>
            </a:r>
            <a:r>
              <a:rPr lang="en-US" b="1" dirty="0">
                <a:solidFill>
                  <a:srgbClr val="CC0000"/>
                </a:solidFill>
                <a:latin typeface="Georgia" panose="02040502050405020303" pitchFamily="18" charset="0"/>
              </a:rPr>
              <a:t> Creek Court</a:t>
            </a:r>
          </a:p>
          <a:p>
            <a:pPr algn="ctr"/>
            <a:r>
              <a:rPr lang="en-US" sz="1600" dirty="0">
                <a:solidFill>
                  <a:srgbClr val="CC0000"/>
                </a:solidFill>
                <a:latin typeface="Georgia" panose="02040502050405020303" pitchFamily="18" charset="0"/>
              </a:rPr>
              <a:t>Charleston, SC 29412</a:t>
            </a:r>
          </a:p>
          <a:p>
            <a:pPr algn="ctr"/>
            <a:r>
              <a:rPr lang="en-US" sz="1600" dirty="0">
                <a:solidFill>
                  <a:srgbClr val="CC0000"/>
                </a:solidFill>
                <a:latin typeface="Georgia" panose="02040502050405020303" pitchFamily="18" charset="0"/>
              </a:rPr>
              <a:t>MLS# 17032202 ~ $1,799,000</a:t>
            </a:r>
            <a:endParaRPr lang="en-US" sz="1600" dirty="0">
              <a:solidFill>
                <a:srgbClr val="CC0000"/>
              </a:solidFill>
            </a:endParaRPr>
          </a:p>
        </p:txBody>
      </p:sp>
    </p:spTree>
    <p:extLst>
      <p:ext uri="{BB962C8B-B14F-4D97-AF65-F5344CB8AC3E}">
        <p14:creationId xmlns:p14="http://schemas.microsoft.com/office/powerpoint/2010/main" val="79929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202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Stiles Point Plantation Open House Thursday 2/22 ~ 11-1 ~ Lite Lunch 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Island 4 Bedroom Remodel</dc:title>
  <dc:creator>CVH360</dc:creator>
  <cp:lastModifiedBy>A. Thomas Price</cp:lastModifiedBy>
  <cp:revision>15</cp:revision>
  <dcterms:created xsi:type="dcterms:W3CDTF">2006-08-16T00:00:00Z</dcterms:created>
  <dcterms:modified xsi:type="dcterms:W3CDTF">2018-02-17T13:05:27Z</dcterms:modified>
</cp:coreProperties>
</file>