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25" d="100"/>
          <a:sy n="125" d="100"/>
        </p:scale>
        <p:origin x="576" y="-46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1550" y="1646133"/>
            <a:ext cx="5829300" cy="3501813"/>
          </a:xfrm>
        </p:spPr>
        <p:txBody>
          <a:bodyPr anchor="b"/>
          <a:lstStyle>
            <a:lvl1pPr algn="ctr">
              <a:defRPr sz="8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3520"/>
            </a:lvl1pPr>
            <a:lvl2pPr marL="670575" indent="0" algn="ctr">
              <a:buNone/>
              <a:defRPr sz="2933"/>
            </a:lvl2pPr>
            <a:lvl3pPr marL="1341150" indent="0" algn="ctr">
              <a:buNone/>
              <a:defRPr sz="2640"/>
            </a:lvl3pPr>
            <a:lvl4pPr marL="2011726" indent="0" algn="ctr">
              <a:buNone/>
              <a:defRPr sz="2347"/>
            </a:lvl4pPr>
            <a:lvl5pPr marL="2682301" indent="0" algn="ctr">
              <a:buNone/>
              <a:defRPr sz="2347"/>
            </a:lvl5pPr>
            <a:lvl6pPr marL="3352876" indent="0" algn="ctr">
              <a:buNone/>
              <a:defRPr sz="2347"/>
            </a:lvl6pPr>
            <a:lvl7pPr marL="4023451" indent="0" algn="ctr">
              <a:buNone/>
              <a:defRPr sz="2347"/>
            </a:lvl7pPr>
            <a:lvl8pPr marL="4694027" indent="0" algn="ctr">
              <a:buNone/>
              <a:defRPr sz="2347"/>
            </a:lvl8pPr>
            <a:lvl9pPr marL="5364602" indent="0" algn="ctr">
              <a:buNone/>
              <a:defRPr sz="2347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429C3-E024-4D7B-A7DE-4C00F170C478}" type="datetimeFigureOut">
              <a:rPr lang="en-US" smtClean="0"/>
              <a:t>3/8/2016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766B1-96F0-48C1-8481-6C9A746417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1609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429C3-E024-4D7B-A7DE-4C00F170C478}" type="datetimeFigureOut">
              <a:rPr lang="en-US" smtClean="0"/>
              <a:t>3/8/2016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766B1-96F0-48C1-8481-6C9A746417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684811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171593" y="535517"/>
            <a:ext cx="1256943" cy="8524029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00765" y="535517"/>
            <a:ext cx="3673674" cy="8524029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429C3-E024-4D7B-A7DE-4C00F170C478}" type="datetimeFigureOut">
              <a:rPr lang="en-US" smtClean="0"/>
              <a:t>3/8/2016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766B1-96F0-48C1-8481-6C9A746417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7227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429C3-E024-4D7B-A7DE-4C00F170C478}" type="datetimeFigureOut">
              <a:rPr lang="en-US" smtClean="0"/>
              <a:t>3/8/2016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766B1-96F0-48C1-8481-6C9A746417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5860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88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3520">
                <a:solidFill>
                  <a:schemeClr val="tx1">
                    <a:tint val="75000"/>
                  </a:schemeClr>
                </a:solidFill>
              </a:defRPr>
            </a:lvl1pPr>
            <a:lvl2pPr marL="670575" indent="0">
              <a:buNone/>
              <a:defRPr sz="2933">
                <a:solidFill>
                  <a:schemeClr val="tx1">
                    <a:tint val="75000"/>
                  </a:schemeClr>
                </a:solidFill>
              </a:defRPr>
            </a:lvl2pPr>
            <a:lvl3pPr marL="1341150" indent="0">
              <a:buNone/>
              <a:defRPr sz="2640">
                <a:solidFill>
                  <a:schemeClr val="tx1">
                    <a:tint val="75000"/>
                  </a:schemeClr>
                </a:solidFill>
              </a:defRPr>
            </a:lvl3pPr>
            <a:lvl4pPr marL="2011726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4pPr>
            <a:lvl5pPr marL="2682301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5pPr>
            <a:lvl6pPr marL="3352876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6pPr>
            <a:lvl7pPr marL="4023451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7pPr>
            <a:lvl8pPr marL="4694027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8pPr>
            <a:lvl9pPr marL="5364602" indent="0">
              <a:buNone/>
              <a:defRPr sz="2347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429C3-E024-4D7B-A7DE-4C00F170C478}" type="datetimeFigureOut">
              <a:rPr lang="en-US" smtClean="0"/>
              <a:t>3/8/2016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766B1-96F0-48C1-8481-6C9A746417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977122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00764" y="2677584"/>
            <a:ext cx="2465309" cy="63819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63228" y="2677584"/>
            <a:ext cx="2465309" cy="63819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429C3-E024-4D7B-A7DE-4C00F170C478}" type="datetimeFigureOut">
              <a:rPr lang="en-US" smtClean="0"/>
              <a:t>3/8/2016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766B1-96F0-48C1-8481-6C9A746417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2557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3520" b="1"/>
            </a:lvl1pPr>
            <a:lvl2pPr marL="670575" indent="0">
              <a:buNone/>
              <a:defRPr sz="2933" b="1"/>
            </a:lvl2pPr>
            <a:lvl3pPr marL="1341150" indent="0">
              <a:buNone/>
              <a:defRPr sz="2640" b="1"/>
            </a:lvl3pPr>
            <a:lvl4pPr marL="2011726" indent="0">
              <a:buNone/>
              <a:defRPr sz="2347" b="1"/>
            </a:lvl4pPr>
            <a:lvl5pPr marL="2682301" indent="0">
              <a:buNone/>
              <a:defRPr sz="2347" b="1"/>
            </a:lvl5pPr>
            <a:lvl6pPr marL="3352876" indent="0">
              <a:buNone/>
              <a:defRPr sz="2347" b="1"/>
            </a:lvl6pPr>
            <a:lvl7pPr marL="4023451" indent="0">
              <a:buNone/>
              <a:defRPr sz="2347" b="1"/>
            </a:lvl7pPr>
            <a:lvl8pPr marL="4694027" indent="0">
              <a:buNone/>
              <a:defRPr sz="2347" b="1"/>
            </a:lvl8pPr>
            <a:lvl9pPr marL="5364602" indent="0">
              <a:buNone/>
              <a:defRPr sz="234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3520" b="1"/>
            </a:lvl1pPr>
            <a:lvl2pPr marL="670575" indent="0">
              <a:buNone/>
              <a:defRPr sz="2933" b="1"/>
            </a:lvl2pPr>
            <a:lvl3pPr marL="1341150" indent="0">
              <a:buNone/>
              <a:defRPr sz="2640" b="1"/>
            </a:lvl3pPr>
            <a:lvl4pPr marL="2011726" indent="0">
              <a:buNone/>
              <a:defRPr sz="2347" b="1"/>
            </a:lvl4pPr>
            <a:lvl5pPr marL="2682301" indent="0">
              <a:buNone/>
              <a:defRPr sz="2347" b="1"/>
            </a:lvl5pPr>
            <a:lvl6pPr marL="3352876" indent="0">
              <a:buNone/>
              <a:defRPr sz="2347" b="1"/>
            </a:lvl6pPr>
            <a:lvl7pPr marL="4023451" indent="0">
              <a:buNone/>
              <a:defRPr sz="2347" b="1"/>
            </a:lvl7pPr>
            <a:lvl8pPr marL="4694027" indent="0">
              <a:buNone/>
              <a:defRPr sz="2347" b="1"/>
            </a:lvl8pPr>
            <a:lvl9pPr marL="5364602" indent="0">
              <a:buNone/>
              <a:defRPr sz="2347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429C3-E024-4D7B-A7DE-4C00F170C478}" type="datetimeFigureOut">
              <a:rPr lang="en-US" smtClean="0"/>
              <a:t>3/8/2016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766B1-96F0-48C1-8481-6C9A746417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54416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429C3-E024-4D7B-A7DE-4C00F170C478}" type="datetimeFigureOut">
              <a:rPr lang="en-US" smtClean="0"/>
              <a:t>3/8/2016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766B1-96F0-48C1-8481-6C9A746417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4914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429C3-E024-4D7B-A7DE-4C00F170C478}" type="datetimeFigureOut">
              <a:rPr lang="en-US" smtClean="0"/>
              <a:t>3/8/2016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766B1-96F0-48C1-8481-6C9A746417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3647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4693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4693"/>
            </a:lvl1pPr>
            <a:lvl2pPr>
              <a:defRPr sz="4107"/>
            </a:lvl2pPr>
            <a:lvl3pPr>
              <a:defRPr sz="3520"/>
            </a:lvl3pPr>
            <a:lvl4pPr>
              <a:defRPr sz="2933"/>
            </a:lvl4pPr>
            <a:lvl5pPr>
              <a:defRPr sz="2933"/>
            </a:lvl5pPr>
            <a:lvl6pPr>
              <a:defRPr sz="2933"/>
            </a:lvl6pPr>
            <a:lvl7pPr>
              <a:defRPr sz="2933"/>
            </a:lvl7pPr>
            <a:lvl8pPr>
              <a:defRPr sz="2933"/>
            </a:lvl8pPr>
            <a:lvl9pPr>
              <a:defRPr sz="293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2347"/>
            </a:lvl1pPr>
            <a:lvl2pPr marL="670575" indent="0">
              <a:buNone/>
              <a:defRPr sz="2053"/>
            </a:lvl2pPr>
            <a:lvl3pPr marL="1341150" indent="0">
              <a:buNone/>
              <a:defRPr sz="1760"/>
            </a:lvl3pPr>
            <a:lvl4pPr marL="2011726" indent="0">
              <a:buNone/>
              <a:defRPr sz="1467"/>
            </a:lvl4pPr>
            <a:lvl5pPr marL="2682301" indent="0">
              <a:buNone/>
              <a:defRPr sz="1467"/>
            </a:lvl5pPr>
            <a:lvl6pPr marL="3352876" indent="0">
              <a:buNone/>
              <a:defRPr sz="1467"/>
            </a:lvl6pPr>
            <a:lvl7pPr marL="4023451" indent="0">
              <a:buNone/>
              <a:defRPr sz="1467"/>
            </a:lvl7pPr>
            <a:lvl8pPr marL="4694027" indent="0">
              <a:buNone/>
              <a:defRPr sz="1467"/>
            </a:lvl8pPr>
            <a:lvl9pPr marL="5364602" indent="0">
              <a:buNone/>
              <a:defRPr sz="146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429C3-E024-4D7B-A7DE-4C00F170C478}" type="datetimeFigureOut">
              <a:rPr lang="en-US" smtClean="0"/>
              <a:t>3/8/2016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766B1-96F0-48C1-8481-6C9A746417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4926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4693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 marL="0" indent="0">
              <a:buNone/>
              <a:defRPr sz="4693"/>
            </a:lvl1pPr>
            <a:lvl2pPr marL="670575" indent="0">
              <a:buNone/>
              <a:defRPr sz="4107"/>
            </a:lvl2pPr>
            <a:lvl3pPr marL="1341150" indent="0">
              <a:buNone/>
              <a:defRPr sz="3520"/>
            </a:lvl3pPr>
            <a:lvl4pPr marL="2011726" indent="0">
              <a:buNone/>
              <a:defRPr sz="2933"/>
            </a:lvl4pPr>
            <a:lvl5pPr marL="2682301" indent="0">
              <a:buNone/>
              <a:defRPr sz="2933"/>
            </a:lvl5pPr>
            <a:lvl6pPr marL="3352876" indent="0">
              <a:buNone/>
              <a:defRPr sz="2933"/>
            </a:lvl6pPr>
            <a:lvl7pPr marL="4023451" indent="0">
              <a:buNone/>
              <a:defRPr sz="2933"/>
            </a:lvl7pPr>
            <a:lvl8pPr marL="4694027" indent="0">
              <a:buNone/>
              <a:defRPr sz="2933"/>
            </a:lvl8pPr>
            <a:lvl9pPr marL="5364602" indent="0">
              <a:buNone/>
              <a:defRPr sz="2933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2347"/>
            </a:lvl1pPr>
            <a:lvl2pPr marL="670575" indent="0">
              <a:buNone/>
              <a:defRPr sz="2053"/>
            </a:lvl2pPr>
            <a:lvl3pPr marL="1341150" indent="0">
              <a:buNone/>
              <a:defRPr sz="1760"/>
            </a:lvl3pPr>
            <a:lvl4pPr marL="2011726" indent="0">
              <a:buNone/>
              <a:defRPr sz="1467"/>
            </a:lvl4pPr>
            <a:lvl5pPr marL="2682301" indent="0">
              <a:buNone/>
              <a:defRPr sz="1467"/>
            </a:lvl5pPr>
            <a:lvl6pPr marL="3352876" indent="0">
              <a:buNone/>
              <a:defRPr sz="1467"/>
            </a:lvl6pPr>
            <a:lvl7pPr marL="4023451" indent="0">
              <a:buNone/>
              <a:defRPr sz="1467"/>
            </a:lvl7pPr>
            <a:lvl8pPr marL="4694027" indent="0">
              <a:buNone/>
              <a:defRPr sz="1467"/>
            </a:lvl8pPr>
            <a:lvl9pPr marL="5364602" indent="0">
              <a:buNone/>
              <a:defRPr sz="1467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B429C3-E024-4D7B-A7DE-4C00F170C478}" type="datetimeFigureOut">
              <a:rPr lang="en-US" smtClean="0"/>
              <a:t>3/8/2016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C766B1-96F0-48C1-8481-6C9A746417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89645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B429C3-E024-4D7B-A7DE-4C00F170C478}" type="datetimeFigureOut">
              <a:rPr lang="en-US" smtClean="0"/>
              <a:t>3/8/2016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6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C766B1-96F0-48C1-8481-6C9A746417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6104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1341150" rtl="0" eaLnBrk="1" latinLnBrk="0" hangingPunct="1">
        <a:lnSpc>
          <a:spcPct val="90000"/>
        </a:lnSpc>
        <a:spcBef>
          <a:spcPct val="0"/>
        </a:spcBef>
        <a:buNone/>
        <a:defRPr sz="645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5288" indent="-335288" algn="l" defTabSz="1341150" rtl="0" eaLnBrk="1" latinLnBrk="0" hangingPunct="1">
        <a:lnSpc>
          <a:spcPct val="90000"/>
        </a:lnSpc>
        <a:spcBef>
          <a:spcPts val="1467"/>
        </a:spcBef>
        <a:buFont typeface="Arial" panose="020B0604020202020204" pitchFamily="34" charset="0"/>
        <a:buChar char="•"/>
        <a:defRPr sz="4107" kern="1200">
          <a:solidFill>
            <a:schemeClr val="tx1"/>
          </a:solidFill>
          <a:latin typeface="+mn-lt"/>
          <a:ea typeface="+mn-ea"/>
          <a:cs typeface="+mn-cs"/>
        </a:defRPr>
      </a:lvl1pPr>
      <a:lvl2pPr marL="1005863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3520" kern="1200">
          <a:solidFill>
            <a:schemeClr val="tx1"/>
          </a:solidFill>
          <a:latin typeface="+mn-lt"/>
          <a:ea typeface="+mn-ea"/>
          <a:cs typeface="+mn-cs"/>
        </a:defRPr>
      </a:lvl2pPr>
      <a:lvl3pPr marL="1676438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933" kern="1200">
          <a:solidFill>
            <a:schemeClr val="tx1"/>
          </a:solidFill>
          <a:latin typeface="+mn-lt"/>
          <a:ea typeface="+mn-ea"/>
          <a:cs typeface="+mn-cs"/>
        </a:defRPr>
      </a:lvl3pPr>
      <a:lvl4pPr marL="2347013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4pPr>
      <a:lvl5pPr marL="3017589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5pPr>
      <a:lvl6pPr marL="3688164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6pPr>
      <a:lvl7pPr marL="4358739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7pPr>
      <a:lvl8pPr marL="5029314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8pPr>
      <a:lvl9pPr marL="5699890" indent="-335288" algn="l" defTabSz="1341150" rtl="0" eaLnBrk="1" latinLnBrk="0" hangingPunct="1">
        <a:lnSpc>
          <a:spcPct val="90000"/>
        </a:lnSpc>
        <a:spcBef>
          <a:spcPts val="733"/>
        </a:spcBef>
        <a:buFont typeface="Arial" panose="020B0604020202020204" pitchFamily="34" charset="0"/>
        <a:buChar char="•"/>
        <a:defRPr sz="264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1pPr>
      <a:lvl2pPr marL="670575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2pPr>
      <a:lvl3pPr marL="1341150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3pPr>
      <a:lvl4pPr marL="2011726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4pPr>
      <a:lvl5pPr marL="2682301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5pPr>
      <a:lvl6pPr marL="3352876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6pPr>
      <a:lvl7pPr marL="4023451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7pPr>
      <a:lvl8pPr marL="4694027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8pPr>
      <a:lvl9pPr marL="5364602" algn="l" defTabSz="1341150" rtl="0" eaLnBrk="1" latinLnBrk="0" hangingPunct="1">
        <a:defRPr sz="264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10" Type="http://schemas.openxmlformats.org/officeDocument/2006/relationships/image" Target="../media/image9.pn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139148" y="178904"/>
            <a:ext cx="7494104" cy="9700592"/>
          </a:xfrm>
          <a:prstGeom prst="roundRect">
            <a:avLst>
              <a:gd name="adj" fmla="val 4731"/>
            </a:avLst>
          </a:prstGeom>
          <a:solidFill>
            <a:srgbClr val="C00000"/>
          </a:soli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9148" y="362447"/>
            <a:ext cx="7494104" cy="1610139"/>
          </a:xfrm>
        </p:spPr>
        <p:txBody>
          <a:bodyPr anchor="t">
            <a:noAutofit/>
          </a:bodyPr>
          <a:lstStyle/>
          <a:p>
            <a:r>
              <a:rPr lang="en-US" sz="3600" dirty="0" smtClean="0">
                <a:solidFill>
                  <a:schemeClr val="bg1"/>
                </a:solidFill>
                <a:latin typeface="Adobe Caslon Pro" panose="0205050205050A020403" pitchFamily="18" charset="0"/>
              </a:rPr>
              <a:t>French Quarter Open House</a:t>
            </a:r>
            <a:br>
              <a:rPr lang="en-US" sz="3600" dirty="0" smtClean="0">
                <a:solidFill>
                  <a:schemeClr val="bg1"/>
                </a:solidFill>
                <a:latin typeface="Adobe Caslon Pro" panose="0205050205050A020403" pitchFamily="18" charset="0"/>
              </a:rPr>
            </a:br>
            <a:r>
              <a:rPr lang="en-US" sz="3600" dirty="0" smtClean="0">
                <a:solidFill>
                  <a:schemeClr val="bg1"/>
                </a:solidFill>
                <a:latin typeface="Adobe Caslon Pro" panose="0205050205050A020403" pitchFamily="18" charset="0"/>
              </a:rPr>
              <a:t>Thursday, March 10th 11:30a-1:00p</a:t>
            </a:r>
            <a:br>
              <a:rPr lang="en-US" sz="3600" dirty="0" smtClean="0">
                <a:solidFill>
                  <a:schemeClr val="bg1"/>
                </a:solidFill>
                <a:latin typeface="Adobe Caslon Pro" panose="0205050205050A020403" pitchFamily="18" charset="0"/>
              </a:rPr>
            </a:br>
            <a:r>
              <a:rPr lang="en-US" sz="1800" dirty="0" smtClean="0">
                <a:solidFill>
                  <a:schemeClr val="bg1"/>
                </a:solidFill>
                <a:latin typeface="Adobe Caslon Pro" panose="0205050205050A020403" pitchFamily="18" charset="0"/>
              </a:rPr>
              <a:t/>
            </a:r>
            <a:br>
              <a:rPr lang="en-US" sz="1800" dirty="0" smtClean="0">
                <a:solidFill>
                  <a:schemeClr val="bg1"/>
                </a:solidFill>
                <a:latin typeface="Adobe Caslon Pro" panose="0205050205050A020403" pitchFamily="18" charset="0"/>
              </a:rPr>
            </a:br>
            <a:r>
              <a:rPr lang="en-US" sz="3200" dirty="0" smtClean="0">
                <a:solidFill>
                  <a:schemeClr val="bg1"/>
                </a:solidFill>
                <a:latin typeface="Adobe Caslon Pro" panose="0205050205050A020403" pitchFamily="18" charset="0"/>
              </a:rPr>
              <a:t>8 Queen Street </a:t>
            </a:r>
            <a:endParaRPr lang="en-US" sz="3600" dirty="0">
              <a:solidFill>
                <a:schemeClr val="bg1"/>
              </a:solidFill>
              <a:latin typeface="Adobe Caslon Pro" panose="0205050205050A020403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61858" y="6671894"/>
            <a:ext cx="7048684" cy="1836000"/>
          </a:xfrm>
        </p:spPr>
        <p:txBody>
          <a:bodyPr numCol="2" anchor="ctr">
            <a:normAutofit fontScale="625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 smtClean="0">
                <a:solidFill>
                  <a:schemeClr val="bg1"/>
                </a:solidFill>
                <a:latin typeface="Adobe Caslon Pro" panose="0205050205050A020403" pitchFamily="18" charset="0"/>
              </a:rPr>
              <a:t>MLS# 16004962</a:t>
            </a:r>
          </a:p>
          <a:p>
            <a:pPr>
              <a:lnSpc>
                <a:spcPct val="120000"/>
              </a:lnSpc>
            </a:pPr>
            <a:r>
              <a:rPr lang="en-US" dirty="0" smtClean="0">
                <a:solidFill>
                  <a:schemeClr val="bg1"/>
                </a:solidFill>
                <a:latin typeface="Adobe Caslon Pro" panose="0205050205050A020403" pitchFamily="18" charset="0"/>
              </a:rPr>
              <a:t>$2,200,000</a:t>
            </a:r>
          </a:p>
          <a:p>
            <a:pPr>
              <a:lnSpc>
                <a:spcPct val="120000"/>
              </a:lnSpc>
            </a:pPr>
            <a:r>
              <a:rPr lang="en-US" smtClean="0">
                <a:solidFill>
                  <a:schemeClr val="bg1"/>
                </a:solidFill>
                <a:latin typeface="Adobe Caslon Pro" panose="0205050205050A020403" pitchFamily="18" charset="0"/>
              </a:rPr>
              <a:t>3 Bedrooms | 2</a:t>
            </a:r>
            <a:r>
              <a:rPr lang="en-US" dirty="0" smtClean="0">
                <a:solidFill>
                  <a:schemeClr val="bg1"/>
                </a:solidFill>
                <a:latin typeface="Adobe Caslon Pro" panose="0205050205050A020403" pitchFamily="18" charset="0"/>
              </a:rPr>
              <a:t>½ Baths</a:t>
            </a:r>
          </a:p>
          <a:p>
            <a:pPr>
              <a:lnSpc>
                <a:spcPct val="120000"/>
              </a:lnSpc>
            </a:pPr>
            <a:r>
              <a:rPr lang="en-US" dirty="0" smtClean="0">
                <a:solidFill>
                  <a:schemeClr val="bg1"/>
                </a:solidFill>
                <a:latin typeface="Adobe Caslon Pro" panose="0205050205050A020403" pitchFamily="18" charset="0"/>
              </a:rPr>
              <a:t>3,2.76 Square Feet</a:t>
            </a:r>
          </a:p>
          <a:p>
            <a:pPr>
              <a:lnSpc>
                <a:spcPct val="120000"/>
              </a:lnSpc>
            </a:pPr>
            <a:r>
              <a:rPr lang="en-US" dirty="0" smtClean="0">
                <a:solidFill>
                  <a:schemeClr val="bg1"/>
                </a:solidFill>
                <a:latin typeface="Adobe Caslon Pro" panose="0205050205050A020403" pitchFamily="18" charset="0"/>
              </a:rPr>
              <a:t>Completely restored in 2015</a:t>
            </a:r>
          </a:p>
          <a:p>
            <a:pPr>
              <a:lnSpc>
                <a:spcPct val="120000"/>
              </a:lnSpc>
            </a:pPr>
            <a:r>
              <a:rPr lang="en-US" dirty="0" smtClean="0">
                <a:solidFill>
                  <a:schemeClr val="bg1"/>
                </a:solidFill>
                <a:latin typeface="Adobe Caslon Pro" panose="0205050205050A020403" pitchFamily="18" charset="0"/>
              </a:rPr>
              <a:t>In the Heart of Downtown</a:t>
            </a:r>
            <a:endParaRPr lang="en-US" dirty="0">
              <a:solidFill>
                <a:schemeClr val="bg1"/>
              </a:solidFill>
              <a:latin typeface="Adobe Caslon Pro" panose="0205050205050A020403" pitchFamily="18" charset="0"/>
            </a:endParaRPr>
          </a:p>
        </p:txBody>
      </p:sp>
      <p:grpSp>
        <p:nvGrpSpPr>
          <p:cNvPr id="13" name="Group 12"/>
          <p:cNvGrpSpPr/>
          <p:nvPr/>
        </p:nvGrpSpPr>
        <p:grpSpPr>
          <a:xfrm>
            <a:off x="361858" y="2137826"/>
            <a:ext cx="7048685" cy="4344312"/>
            <a:chOff x="460852" y="2137826"/>
            <a:chExt cx="7048685" cy="4344312"/>
          </a:xfrm>
        </p:grpSpPr>
        <p:pic>
          <p:nvPicPr>
            <p:cNvPr id="6" name="Picture 5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60232" y="2137826"/>
              <a:ext cx="1847141" cy="1385356"/>
            </a:xfrm>
            <a:prstGeom prst="rect">
              <a:avLst/>
            </a:prstGeom>
          </p:spPr>
        </p:pic>
        <p:pic>
          <p:nvPicPr>
            <p:cNvPr id="7" name="Picture 6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62396" y="3617304"/>
              <a:ext cx="1847141" cy="1385356"/>
            </a:xfrm>
            <a:prstGeom prst="rect">
              <a:avLst/>
            </a:prstGeom>
          </p:spPr>
        </p:pic>
        <p:pic>
          <p:nvPicPr>
            <p:cNvPr id="8" name="Picture 7"/>
            <p:cNvPicPr>
              <a:picLocks noChangeAspect="1"/>
            </p:cNvPicPr>
            <p:nvPr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60232" y="3617304"/>
              <a:ext cx="1847141" cy="1385356"/>
            </a:xfrm>
            <a:prstGeom prst="rect">
              <a:avLst/>
            </a:prstGeom>
          </p:spPr>
        </p:pic>
        <p:pic>
          <p:nvPicPr>
            <p:cNvPr id="9" name="Picture 8"/>
            <p:cNvPicPr>
              <a:picLocks noChangeAspect="1"/>
            </p:cNvPicPr>
            <p:nvPr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62396" y="2137826"/>
              <a:ext cx="1847141" cy="1385356"/>
            </a:xfrm>
            <a:prstGeom prst="rect">
              <a:avLst/>
            </a:prstGeom>
          </p:spPr>
        </p:pic>
        <p:pic>
          <p:nvPicPr>
            <p:cNvPr id="10" name="Picture 9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5662396" y="5096782"/>
              <a:ext cx="1847141" cy="1385356"/>
            </a:xfrm>
            <a:prstGeom prst="rect">
              <a:avLst/>
            </a:prstGeom>
          </p:spPr>
        </p:pic>
        <p:pic>
          <p:nvPicPr>
            <p:cNvPr id="11" name="Picture 10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3560232" y="5096782"/>
              <a:ext cx="1847141" cy="1385356"/>
            </a:xfrm>
            <a:prstGeom prst="rect">
              <a:avLst/>
            </a:prstGeom>
          </p:spPr>
        </p:pic>
        <p:pic>
          <p:nvPicPr>
            <p:cNvPr id="12" name="Picture 11"/>
            <p:cNvPicPr>
              <a:picLocks noChangeAspect="1"/>
            </p:cNvPicPr>
            <p:nvPr/>
          </p:nvPicPr>
          <p:blipFill rotWithShape="1"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5531" r="25364"/>
            <a:stretch/>
          </p:blipFill>
          <p:spPr>
            <a:xfrm>
              <a:off x="460852" y="2137826"/>
              <a:ext cx="2844358" cy="4344312"/>
            </a:xfrm>
            <a:prstGeom prst="rect">
              <a:avLst/>
            </a:prstGeom>
          </p:spPr>
        </p:pic>
      </p:grpSp>
      <p:pic>
        <p:nvPicPr>
          <p:cNvPr id="1026" name="Picture 2" descr="http://www.charlestonvirtualhomes.com/images/agentsbyid/5609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678695" y="8778414"/>
            <a:ext cx="543442" cy="646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www.charlestonvirtualhomes.com/images/logos/LimehouseProperties.png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52742" y="9001466"/>
            <a:ext cx="2855637" cy="6466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3"/>
          <p:cNvSpPr/>
          <p:nvPr/>
        </p:nvSpPr>
        <p:spPr>
          <a:xfrm>
            <a:off x="5308378" y="8955482"/>
            <a:ext cx="2324873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b="0" i="0" dirty="0" err="1" smtClean="0">
                <a:solidFill>
                  <a:schemeClr val="bg1">
                    <a:lumMod val="95000"/>
                  </a:schemeClr>
                </a:solidFill>
                <a:effectLst/>
                <a:latin typeface="Adobe Caslon Pro" panose="0205050205050A020403" pitchFamily="18" charset="0"/>
              </a:rPr>
              <a:t>Limehouse</a:t>
            </a:r>
            <a:r>
              <a:rPr lang="en-US" sz="1400" b="0" i="0" dirty="0" smtClean="0">
                <a:solidFill>
                  <a:schemeClr val="bg1">
                    <a:lumMod val="95000"/>
                  </a:schemeClr>
                </a:solidFill>
                <a:effectLst/>
                <a:latin typeface="Adobe Caslon Pro" panose="0205050205050A020403" pitchFamily="18" charset="0"/>
              </a:rPr>
              <a:t> Properties</a:t>
            </a:r>
            <a:br>
              <a:rPr lang="en-US" sz="1400" b="0" i="0" dirty="0" smtClean="0">
                <a:solidFill>
                  <a:schemeClr val="bg1">
                    <a:lumMod val="95000"/>
                  </a:schemeClr>
                </a:solidFill>
                <a:effectLst/>
                <a:latin typeface="Adobe Caslon Pro" panose="0205050205050A020403" pitchFamily="18" charset="0"/>
              </a:rPr>
            </a:br>
            <a:r>
              <a:rPr lang="en-US" sz="1400" b="0" i="0" dirty="0" smtClean="0">
                <a:solidFill>
                  <a:schemeClr val="bg1">
                    <a:lumMod val="95000"/>
                  </a:schemeClr>
                </a:solidFill>
                <a:effectLst/>
                <a:latin typeface="Adobe Caslon Pro" panose="0205050205050A020403" pitchFamily="18" charset="0"/>
              </a:rPr>
              <a:t>8 Cumberland Street</a:t>
            </a:r>
            <a:br>
              <a:rPr lang="en-US" sz="1400" b="0" i="0" dirty="0" smtClean="0">
                <a:solidFill>
                  <a:schemeClr val="bg1">
                    <a:lumMod val="95000"/>
                  </a:schemeClr>
                </a:solidFill>
                <a:effectLst/>
                <a:latin typeface="Adobe Caslon Pro" panose="0205050205050A020403" pitchFamily="18" charset="0"/>
              </a:rPr>
            </a:br>
            <a:r>
              <a:rPr lang="en-US" sz="1400" b="0" i="0" dirty="0" smtClean="0">
                <a:solidFill>
                  <a:schemeClr val="bg1">
                    <a:lumMod val="95000"/>
                  </a:schemeClr>
                </a:solidFill>
                <a:effectLst/>
                <a:latin typeface="Adobe Caslon Pro" panose="0205050205050A020403" pitchFamily="18" charset="0"/>
              </a:rPr>
              <a:t>Charleston, SC 29401</a:t>
            </a:r>
            <a:endParaRPr lang="en-US" sz="1400" dirty="0">
              <a:solidFill>
                <a:schemeClr val="bg1">
                  <a:lumMod val="95000"/>
                </a:schemeClr>
              </a:solidFill>
              <a:latin typeface="Adobe Caslon Pro" panose="0205050205050A020403" pitchFamily="18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139148" y="8955482"/>
            <a:ext cx="2313594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1400" dirty="0" smtClean="0">
                <a:solidFill>
                  <a:schemeClr val="bg1">
                    <a:lumMod val="95000"/>
                  </a:schemeClr>
                </a:solidFill>
                <a:latin typeface="Adobe Caslon Pro" panose="0205050205050A020403" pitchFamily="18" charset="0"/>
              </a:rPr>
              <a:t>Angela Black Drake</a:t>
            </a:r>
          </a:p>
          <a:p>
            <a:pPr algn="ctr"/>
            <a:r>
              <a:rPr lang="en-US" sz="1400" dirty="0" smtClean="0">
                <a:solidFill>
                  <a:schemeClr val="bg1">
                    <a:lumMod val="95000"/>
                  </a:schemeClr>
                </a:solidFill>
                <a:latin typeface="Adobe Caslon Pro" panose="0205050205050A020403" pitchFamily="18" charset="0"/>
              </a:rPr>
              <a:t>Broker Associate</a:t>
            </a:r>
          </a:p>
          <a:p>
            <a:pPr algn="ctr"/>
            <a:r>
              <a:rPr lang="en-US" sz="1400" dirty="0" smtClean="0">
                <a:solidFill>
                  <a:schemeClr val="bg1">
                    <a:lumMod val="95000"/>
                  </a:schemeClr>
                </a:solidFill>
                <a:latin typeface="Adobe Caslon Pro" panose="0205050205050A020403" pitchFamily="18" charset="0"/>
              </a:rPr>
              <a:t>(843) 991-0337</a:t>
            </a:r>
          </a:p>
        </p:txBody>
      </p:sp>
    </p:spTree>
    <p:extLst>
      <p:ext uri="{BB962C8B-B14F-4D97-AF65-F5344CB8AC3E}">
        <p14:creationId xmlns:p14="http://schemas.microsoft.com/office/powerpoint/2010/main" val="3033752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38</Words>
  <Application>Microsoft Office PowerPoint</Application>
  <PresentationFormat>Custom</PresentationFormat>
  <Paragraphs>11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Adobe Caslon Pro</vt:lpstr>
      <vt:lpstr>Arial</vt:lpstr>
      <vt:lpstr>Calibri</vt:lpstr>
      <vt:lpstr>Calibri Light</vt:lpstr>
      <vt:lpstr>Office Theme</vt:lpstr>
      <vt:lpstr>French Quarter Open House Thursday, March 10th 11:30a-1:00p  8 Queen Street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French Quarter Open House Thursday, March 10th 11:30a-1:00p 8 Queen Street </dc:title>
  <dc:creator>A. Thomas Price</dc:creator>
  <cp:lastModifiedBy>A. Thomas Price</cp:lastModifiedBy>
  <cp:revision>2</cp:revision>
  <dcterms:created xsi:type="dcterms:W3CDTF">2016-03-08T13:46:53Z</dcterms:created>
  <dcterms:modified xsi:type="dcterms:W3CDTF">2016-03-08T14:04:19Z</dcterms:modified>
</cp:coreProperties>
</file>