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222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1550" y="1646133"/>
            <a:ext cx="5829300" cy="3501813"/>
          </a:xfrm>
        </p:spPr>
        <p:txBody>
          <a:bodyPr anchor="b"/>
          <a:lstStyle>
            <a:lvl1pPr algn="ctr">
              <a:defRPr sz="3825"/>
            </a:lvl1pPr>
          </a:lstStyle>
          <a:p>
            <a:r>
              <a:rPr lang="en-US" smtClean="0"/>
              <a:t>Click to edit Master title style</a:t>
            </a:r>
            <a:endParaRPr lang="en-US"/>
          </a:p>
        </p:txBody>
      </p:sp>
      <p:sp>
        <p:nvSpPr>
          <p:cNvPr id="3" name="Subtitle 2"/>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EE1867-B3D7-4709-9A5D-B88D860BAE96}"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090338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EE1867-B3D7-4709-9A5D-B88D860BAE96}"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483100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171593" y="535517"/>
            <a:ext cx="1256943" cy="852402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0765" y="535517"/>
            <a:ext cx="3673674" cy="85240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EE1867-B3D7-4709-9A5D-B88D860BAE96}"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3716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EE1867-B3D7-4709-9A5D-B88D860BAE96}"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1706012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3825"/>
            </a:lvl1pPr>
          </a:lstStyle>
          <a:p>
            <a:r>
              <a:rPr lang="en-US" smtClean="0"/>
              <a:t>Click to edit Master title style</a:t>
            </a:r>
            <a:endParaRPr lang="en-US"/>
          </a:p>
        </p:txBody>
      </p:sp>
      <p:sp>
        <p:nvSpPr>
          <p:cNvPr id="3" name="Text Placeholder 2"/>
          <p:cNvSpPr>
            <a:spLocks noGrp="1"/>
          </p:cNvSpPr>
          <p:nvPr>
            <p:ph type="body" idx="1"/>
          </p:nvPr>
        </p:nvSpPr>
        <p:spPr>
          <a:xfrm>
            <a:off x="530305" y="6731215"/>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EE1867-B3D7-4709-9A5D-B88D860BAE96}"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846529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00764" y="2677584"/>
            <a:ext cx="2465309"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63228" y="2677584"/>
            <a:ext cx="2465309"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EE1867-B3D7-4709-9A5D-B88D860BAE96}"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3554747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smtClean="0"/>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smtClean="0"/>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EE1867-B3D7-4709-9A5D-B88D860BAE96}" type="datetimeFigureOut">
              <a:rPr lang="en-US" smtClean="0"/>
              <a:t>1/25/2016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3255829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EE1867-B3D7-4709-9A5D-B88D860BAE96}" type="datetimeFigureOut">
              <a:rPr lang="en-US" smtClean="0"/>
              <a:t>1/25/2016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1385385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EE1867-B3D7-4709-9A5D-B88D860BAE96}" type="datetimeFigureOut">
              <a:rPr lang="en-US" smtClean="0"/>
              <a:t>1/25/2016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255171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smtClean="0"/>
              <a:t>Click to edit Master title style</a:t>
            </a:r>
            <a:endParaRPr lang="en-US"/>
          </a:p>
        </p:txBody>
      </p:sp>
      <p:sp>
        <p:nvSpPr>
          <p:cNvPr id="3" name="Content Placeholder 2"/>
          <p:cNvSpPr>
            <a:spLocks noGrp="1"/>
          </p:cNvSpPr>
          <p:nvPr>
            <p:ph idx="1"/>
          </p:nvPr>
        </p:nvSpPr>
        <p:spPr>
          <a:xfrm>
            <a:off x="3304282" y="1448226"/>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EE1867-B3D7-4709-9A5D-B88D860BAE96}"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433515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smtClean="0"/>
              <a:t>Click to edit Master title style</a:t>
            </a:r>
            <a:endParaRPr lang="en-US"/>
          </a:p>
        </p:txBody>
      </p:sp>
      <p:sp>
        <p:nvSpPr>
          <p:cNvPr id="3" name="Picture Placeholder 2"/>
          <p:cNvSpPr>
            <a:spLocks noGrp="1"/>
          </p:cNvSpPr>
          <p:nvPr>
            <p:ph type="pic" idx="1"/>
          </p:nvPr>
        </p:nvSpPr>
        <p:spPr>
          <a:xfrm>
            <a:off x="3304282" y="1448226"/>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EE1867-B3D7-4709-9A5D-B88D860BAE96}"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525274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1DEE1867-B3D7-4709-9A5D-B88D860BAE96}" type="datetimeFigureOut">
              <a:rPr lang="en-US" smtClean="0"/>
              <a:t>1/25/2016</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1A5635F7-D85F-439E-8C40-5FE5A28C9330}" type="slidenum">
              <a:rPr lang="en-US" smtClean="0"/>
              <a:t>‹#›</a:t>
            </a:fld>
            <a:endParaRPr lang="en-US"/>
          </a:p>
        </p:txBody>
      </p:sp>
    </p:spTree>
    <p:extLst>
      <p:ext uri="{BB962C8B-B14F-4D97-AF65-F5344CB8AC3E}">
        <p14:creationId xmlns:p14="http://schemas.microsoft.com/office/powerpoint/2010/main" val="3380594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18" Type="http://schemas.openxmlformats.org/officeDocument/2006/relationships/image" Target="../media/image15.jpeg"/><Relationship Id="rId3" Type="http://schemas.openxmlformats.org/officeDocument/2006/relationships/image" Target="../media/image2.jpeg"/><Relationship Id="rId21" Type="http://schemas.openxmlformats.org/officeDocument/2006/relationships/image" Target="../media/image18.jpeg"/><Relationship Id="rId7" Type="http://schemas.openxmlformats.org/officeDocument/2006/relationships/image" Target="../media/image4.jpeg"/><Relationship Id="rId12" Type="http://schemas.openxmlformats.org/officeDocument/2006/relationships/image" Target="../media/image9.jpeg"/><Relationship Id="rId17" Type="http://schemas.openxmlformats.org/officeDocument/2006/relationships/image" Target="../media/image14.jpeg"/><Relationship Id="rId2" Type="http://schemas.openxmlformats.org/officeDocument/2006/relationships/image" Target="../media/image1.jpg"/><Relationship Id="rId16" Type="http://schemas.openxmlformats.org/officeDocument/2006/relationships/image" Target="../media/image13.jpeg"/><Relationship Id="rId20"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hyperlink" Target="mailto:conniesross@aol.com" TargetMode="External"/><Relationship Id="rId11" Type="http://schemas.openxmlformats.org/officeDocument/2006/relationships/image" Target="../media/image8.jpeg"/><Relationship Id="rId5" Type="http://schemas.openxmlformats.org/officeDocument/2006/relationships/hyperlink" Target="mailto:dctidewater@yahoo.com" TargetMode="External"/><Relationship Id="rId15" Type="http://schemas.openxmlformats.org/officeDocument/2006/relationships/image" Target="../media/image12.jpeg"/><Relationship Id="rId10" Type="http://schemas.openxmlformats.org/officeDocument/2006/relationships/image" Target="../media/image7.jpeg"/><Relationship Id="rId19" Type="http://schemas.openxmlformats.org/officeDocument/2006/relationships/image" Target="../media/image16.jpeg"/><Relationship Id="rId4" Type="http://schemas.openxmlformats.org/officeDocument/2006/relationships/image" Target="../media/image3.jpg"/><Relationship Id="rId9" Type="http://schemas.openxmlformats.org/officeDocument/2006/relationships/image" Target="../media/image6.jpe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4240" y="629422"/>
            <a:ext cx="4942460" cy="2403657"/>
          </a:xfrm>
          <a:prstGeom prst="rect">
            <a:avLst/>
          </a:prstGeom>
        </p:spPr>
      </p:pic>
      <p:sp>
        <p:nvSpPr>
          <p:cNvPr id="3" name="Rectangle 2"/>
          <p:cNvSpPr/>
          <p:nvPr/>
        </p:nvSpPr>
        <p:spPr>
          <a:xfrm>
            <a:off x="1" y="3912834"/>
            <a:ext cx="7772399" cy="933941"/>
          </a:xfrm>
          <a:prstGeom prst="rect">
            <a:avLst/>
          </a:prstGeom>
          <a:gradFill>
            <a:gsLst>
              <a:gs pos="0">
                <a:schemeClr val="accent1">
                  <a:lumMod val="5000"/>
                  <a:lumOff val="95000"/>
                  <a:alpha val="0"/>
                </a:schemeClr>
              </a:gs>
              <a:gs pos="82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 y="4878683"/>
            <a:ext cx="7772404" cy="3170099"/>
          </a:xfrm>
          <a:prstGeom prst="rect">
            <a:avLst/>
          </a:prstGeom>
        </p:spPr>
        <p:txBody>
          <a:bodyPr wrap="square">
            <a:spAutoFit/>
          </a:bodyPr>
          <a:lstStyle/>
          <a:p>
            <a:pPr algn="ctr"/>
            <a:r>
              <a:rPr lang="en-US" sz="1000" dirty="0">
                <a:solidFill>
                  <a:schemeClr val="bg1">
                    <a:lumMod val="50000"/>
                  </a:schemeClr>
                </a:solidFill>
                <a:latin typeface="Adobe Caslon Pro" panose="0205050205050A020403" pitchFamily="18" charset="0"/>
              </a:rPr>
              <a:t>Fall in love first with the home, then with the singular golf/beach community lifestyle. It has everything, and this is a BIG! house, 3 bedrooms in a split-bedroom floor plan on first floor, with another bedroom with full bath, bonus room and floored attic storage on the second level. 3 and one-half baths! Lots of closets and more storage on each level and in the over-sized 2-car garage. Nice traffic pattern from garage to kitchen features large laundry with sink and more along convenient entry hall. Magnificent view of 14th hole of Tidewater Golf Course and one of its most amazing panoramas of the lake and the indigenous wildlife. Sun room, patio and new spa (conveys), all embellish this beautiful indoor/outdoor environment for maximum enjoyment, scenic serenity and relaxation year round. Kitchen has marvelous marble counter tops, grand island and warm maple cabinets. And there is a cozy double fireplace between the kitchen and living room. Appliances convey. Family room and formal living areas open to the kitchen, creating an enormous great-room area, perfect for families and entertaining. There's even a separate formal dining room. Window treatments convey; some furniture, like commanding master bedroom four-poster bedroom set, upscale dining room suite and many other items are negotiable. (All furnishings in the home are negotiable.) Spacious, spacious, spacious, for BIG families, BIG beach home fun and BIG value throughout more than 4,000 square feet! Singular offering at a compelling reduced price. Located in prestigious Tidewater Plantation - one of the top-rated golf courses in the Grand Strand - with 24 hour gated, manned security. </a:t>
            </a:r>
            <a:r>
              <a:rPr lang="en-US" sz="1000" dirty="0" smtClean="0">
                <a:solidFill>
                  <a:schemeClr val="bg1">
                    <a:lumMod val="50000"/>
                  </a:schemeClr>
                </a:solidFill>
                <a:latin typeface="Adobe Caslon Pro" panose="0205050205050A020403" pitchFamily="18" charset="0"/>
              </a:rPr>
              <a:t>Tidewater </a:t>
            </a:r>
            <a:r>
              <a:rPr lang="en-US" sz="1000" dirty="0">
                <a:solidFill>
                  <a:schemeClr val="bg1">
                    <a:lumMod val="50000"/>
                  </a:schemeClr>
                </a:solidFill>
                <a:latin typeface="Adobe Caslon Pro" panose="0205050205050A020403" pitchFamily="18" charset="0"/>
              </a:rPr>
              <a:t>amenities include an oceanfront beach cabana for owners' use with open/screened porches, bathrooms, showers and kitchen. Other amenities include driving range, golf shop, clubhouse with bar and dining faculties overlooking the 18th hole, clay and hard surface tennis courts, fitness center overlooking pool, bocce courts, and amenity center for public/private/special events. Other group activities include outdoor summer concert series, group work out classes including water aerobics, artist group/classes, Happy Hours, dinner clubs, book clubs, bridge, mahjong and holiday events plus more! In addition, Tidewater boasts a gated storage lot for boats, jet skis, motorcycles and kayaks. Tidewater Plantation and its full range of amenities truly reflects a "way of life" where friendly neighbors will welcome you to your new home. This is an immaculately kept home, with scheduled maintenance, timely repairs and replacement of minor and major home systems. Tidewater is likewise a wonderful community, with regular beautification and planned maintenance and improvements. This combination of location and BIG opportunity is truly unmatched. Easy to see! </a:t>
            </a:r>
          </a:p>
        </p:txBody>
      </p:sp>
      <p:sp>
        <p:nvSpPr>
          <p:cNvPr id="2" name="Rectangle 1"/>
          <p:cNvSpPr/>
          <p:nvPr/>
        </p:nvSpPr>
        <p:spPr>
          <a:xfrm>
            <a:off x="1420171" y="3065763"/>
            <a:ext cx="4932054" cy="892552"/>
          </a:xfrm>
          <a:prstGeom prst="rect">
            <a:avLst/>
          </a:prstGeom>
        </p:spPr>
        <p:txBody>
          <a:bodyPr wrap="square">
            <a:spAutoFit/>
          </a:bodyPr>
          <a:lstStyle/>
          <a:p>
            <a:pPr algn="ctr"/>
            <a:r>
              <a:rPr lang="en-US" sz="2000" dirty="0" smtClean="0">
                <a:solidFill>
                  <a:schemeClr val="tx2"/>
                </a:solidFill>
                <a:latin typeface="Adobe Caslon Pro Bold" panose="0205070206050A020403" pitchFamily="18" charset="0"/>
              </a:rPr>
              <a:t>907 </a:t>
            </a:r>
            <a:r>
              <a:rPr lang="en-US" sz="2000" dirty="0" err="1" smtClean="0">
                <a:solidFill>
                  <a:schemeClr val="tx2"/>
                </a:solidFill>
                <a:latin typeface="Adobe Caslon Pro Bold" panose="0205070206050A020403" pitchFamily="18" charset="0"/>
              </a:rPr>
              <a:t>Morrall</a:t>
            </a:r>
            <a:r>
              <a:rPr lang="en-US" sz="2000" dirty="0" smtClean="0">
                <a:solidFill>
                  <a:schemeClr val="tx2"/>
                </a:solidFill>
                <a:latin typeface="Adobe Caslon Pro Bold" panose="0205070206050A020403" pitchFamily="18" charset="0"/>
              </a:rPr>
              <a:t> </a:t>
            </a:r>
            <a:r>
              <a:rPr lang="en-US" sz="2000" dirty="0" err="1" smtClean="0">
                <a:solidFill>
                  <a:schemeClr val="tx2"/>
                </a:solidFill>
                <a:latin typeface="Adobe Caslon Pro Bold" panose="0205070206050A020403" pitchFamily="18" charset="0"/>
              </a:rPr>
              <a:t>Dr</a:t>
            </a:r>
            <a:endParaRPr lang="en-US" sz="2000" dirty="0" smtClean="0">
              <a:solidFill>
                <a:schemeClr val="tx2"/>
              </a:solidFill>
              <a:latin typeface="Adobe Caslon Pro Bold" panose="0205070206050A020403" pitchFamily="18" charset="0"/>
            </a:endParaRPr>
          </a:p>
          <a:p>
            <a:pPr algn="ctr"/>
            <a:r>
              <a:rPr lang="en-US" sz="1600" dirty="0">
                <a:solidFill>
                  <a:schemeClr val="tx2"/>
                </a:solidFill>
                <a:latin typeface="Adobe Caslon Pro" panose="0205050205050A020403" pitchFamily="18" charset="0"/>
              </a:rPr>
              <a:t>T</a:t>
            </a:r>
            <a:r>
              <a:rPr lang="en-US" sz="1600" dirty="0" smtClean="0">
                <a:solidFill>
                  <a:schemeClr val="tx2"/>
                </a:solidFill>
                <a:latin typeface="Adobe Caslon Pro" panose="0205050205050A020403" pitchFamily="18" charset="0"/>
              </a:rPr>
              <a:t>idewater Plantation - North Myrtle Beach, SC 29582</a:t>
            </a:r>
          </a:p>
          <a:p>
            <a:pPr algn="ctr"/>
            <a:r>
              <a:rPr lang="en-US" sz="1600" dirty="0" smtClean="0">
                <a:solidFill>
                  <a:schemeClr val="tx2"/>
                </a:solidFill>
                <a:latin typeface="Adobe Caslon Pro" panose="0205050205050A020403" pitchFamily="18" charset="0"/>
              </a:rPr>
              <a:t>MLS# </a:t>
            </a:r>
            <a:r>
              <a:rPr lang="en-US" sz="1600" dirty="0">
                <a:solidFill>
                  <a:schemeClr val="tx2"/>
                </a:solidFill>
                <a:latin typeface="Adobe Caslon Pro" panose="0205050205050A020403" pitchFamily="18" charset="0"/>
              </a:rPr>
              <a:t>1519831</a:t>
            </a:r>
            <a:r>
              <a:rPr lang="en-US" sz="1600" dirty="0" smtClean="0">
                <a:solidFill>
                  <a:schemeClr val="tx2"/>
                </a:solidFill>
                <a:latin typeface="Adobe Caslon Pro" panose="0205050205050A020403" pitchFamily="18" charset="0"/>
              </a:rPr>
              <a:t>- $418,000</a:t>
            </a:r>
            <a:endParaRPr lang="en-US" sz="1400" dirty="0">
              <a:solidFill>
                <a:schemeClr val="tx2"/>
              </a:solidFill>
              <a:latin typeface="Adobe Caslon Pro" panose="0205050205050A020403" pitchFamily="18" charset="0"/>
            </a:endParaRPr>
          </a:p>
        </p:txBody>
      </p:sp>
      <p:sp>
        <p:nvSpPr>
          <p:cNvPr id="20" name="Rectangle 19"/>
          <p:cNvSpPr/>
          <p:nvPr/>
        </p:nvSpPr>
        <p:spPr>
          <a:xfrm>
            <a:off x="-1" y="-363"/>
            <a:ext cx="7772399" cy="1477328"/>
          </a:xfrm>
          <a:prstGeom prst="rect">
            <a:avLst/>
          </a:prstGeom>
          <a:gradFill flip="none" rotWithShape="1">
            <a:gsLst>
              <a:gs pos="0">
                <a:schemeClr val="accent1">
                  <a:lumMod val="5000"/>
                  <a:lumOff val="95000"/>
                  <a:alpha val="0"/>
                </a:schemeClr>
              </a:gs>
              <a:gs pos="74000">
                <a:schemeClr val="accent1">
                  <a:lumMod val="45000"/>
                  <a:lumOff val="55000"/>
                </a:schemeClr>
              </a:gs>
              <a:gs pos="83000">
                <a:schemeClr val="accent1">
                  <a:lumMod val="45000"/>
                  <a:lumOff val="55000"/>
                </a:schemeClr>
              </a:gs>
              <a:gs pos="100000">
                <a:schemeClr val="accent1">
                  <a:lumMod val="99000"/>
                  <a:lumOff val="1000"/>
                </a:schemeClr>
              </a:gs>
            </a:gsLst>
            <a:lin ang="16200000" scaled="1"/>
            <a:tileRect/>
          </a:gradFill>
        </p:spPr>
        <p:txBody>
          <a:bodyPr wrap="square">
            <a:spAutoFit/>
          </a:bodyPr>
          <a:lstStyle/>
          <a:p>
            <a:pPr algn="ctr"/>
            <a:r>
              <a:rPr lang="en-US" sz="3000" dirty="0" smtClean="0">
                <a:latin typeface="AR DECODE" panose="02000000000000000000" pitchFamily="2" charset="0"/>
              </a:rPr>
              <a:t>Lots Of Upgrades - Overlooks Tidewater Resort Golf Course</a:t>
            </a:r>
          </a:p>
          <a:p>
            <a:pPr algn="ctr"/>
            <a:endParaRPr lang="en-US" sz="3000" dirty="0" smtClean="0">
              <a:latin typeface="AR DECODE" panose="02000000000000000000" pitchFamily="2" charset="0"/>
            </a:endParaRPr>
          </a:p>
          <a:p>
            <a:pPr algn="ctr"/>
            <a:endParaRPr lang="en-US" sz="3000" b="1" dirty="0">
              <a:solidFill>
                <a:srgbClr val="FFFF00"/>
              </a:solidFill>
              <a:effectLst>
                <a:outerShdw blurRad="50800" dist="38100" dir="2700000" algn="tl" rotWithShape="0">
                  <a:schemeClr val="tx1">
                    <a:alpha val="40000"/>
                  </a:schemeClr>
                </a:outerShdw>
              </a:effectLst>
              <a:latin typeface="AR DECODE" panose="02000000000000000000" pitchFamily="2" charset="0"/>
            </a:endParaRP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181" y="9233874"/>
            <a:ext cx="904875" cy="682162"/>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4160" y="9233874"/>
            <a:ext cx="838198" cy="688520"/>
          </a:xfrm>
          <a:prstGeom prst="rect">
            <a:avLst/>
          </a:prstGeom>
        </p:spPr>
      </p:pic>
      <p:sp>
        <p:nvSpPr>
          <p:cNvPr id="26" name="Rectangle 25"/>
          <p:cNvSpPr/>
          <p:nvPr/>
        </p:nvSpPr>
        <p:spPr>
          <a:xfrm>
            <a:off x="1906114" y="9233874"/>
            <a:ext cx="1931374" cy="646331"/>
          </a:xfrm>
          <a:prstGeom prst="rect">
            <a:avLst/>
          </a:prstGeom>
        </p:spPr>
        <p:txBody>
          <a:bodyPr wrap="square">
            <a:spAutoFit/>
          </a:bodyPr>
          <a:lstStyle/>
          <a:p>
            <a:pPr algn="ctr"/>
            <a:r>
              <a:rPr lang="en-US" sz="1400" dirty="0">
                <a:solidFill>
                  <a:srgbClr val="000000"/>
                </a:solidFill>
                <a:latin typeface="Arial" panose="020B0604020202020204" pitchFamily="34" charset="0"/>
              </a:rPr>
              <a:t>Deborah </a:t>
            </a:r>
            <a:r>
              <a:rPr lang="en-US" sz="1400" dirty="0" smtClean="0">
                <a:solidFill>
                  <a:srgbClr val="000000"/>
                </a:solidFill>
                <a:latin typeface="Arial" panose="020B0604020202020204" pitchFamily="34" charset="0"/>
              </a:rPr>
              <a:t>Collins</a:t>
            </a:r>
          </a:p>
          <a:p>
            <a:pPr algn="ctr"/>
            <a:r>
              <a:rPr lang="en-US" sz="1100" dirty="0" smtClean="0">
                <a:solidFill>
                  <a:srgbClr val="000000"/>
                </a:solidFill>
                <a:latin typeface="Arial" panose="020B0604020202020204" pitchFamily="34" charset="0"/>
              </a:rPr>
              <a:t>843-424-9013</a:t>
            </a:r>
          </a:p>
          <a:p>
            <a:pPr algn="ctr"/>
            <a:r>
              <a:rPr lang="en-US" sz="1100" dirty="0" smtClean="0">
                <a:solidFill>
                  <a:srgbClr val="093E6E"/>
                </a:solidFill>
                <a:latin typeface="Arial" panose="020B0604020202020204" pitchFamily="34" charset="0"/>
                <a:hlinkClick r:id="rId5"/>
              </a:rPr>
              <a:t>dctidewater@yahoo.com</a:t>
            </a:r>
            <a:endParaRPr lang="en-US" sz="1100" b="0" i="0" dirty="0">
              <a:solidFill>
                <a:srgbClr val="000000"/>
              </a:solidFill>
              <a:effectLst/>
              <a:latin typeface="Arial" panose="020B0604020202020204" pitchFamily="34" charset="0"/>
            </a:endParaRPr>
          </a:p>
        </p:txBody>
      </p:sp>
      <p:sp>
        <p:nvSpPr>
          <p:cNvPr id="27" name="Rectangle 26"/>
          <p:cNvSpPr/>
          <p:nvPr/>
        </p:nvSpPr>
        <p:spPr>
          <a:xfrm>
            <a:off x="3934912" y="9233874"/>
            <a:ext cx="1913756" cy="646331"/>
          </a:xfrm>
          <a:prstGeom prst="rect">
            <a:avLst/>
          </a:prstGeom>
        </p:spPr>
        <p:txBody>
          <a:bodyPr wrap="square">
            <a:spAutoFit/>
          </a:bodyPr>
          <a:lstStyle/>
          <a:p>
            <a:pPr algn="ctr"/>
            <a:r>
              <a:rPr lang="en-US" sz="1400" dirty="0" smtClean="0">
                <a:solidFill>
                  <a:srgbClr val="000000"/>
                </a:solidFill>
                <a:latin typeface="Arial" panose="020B0604020202020204" pitchFamily="34" charset="0"/>
              </a:rPr>
              <a:t>Connie Ross-Karl</a:t>
            </a:r>
          </a:p>
          <a:p>
            <a:pPr algn="ctr"/>
            <a:r>
              <a:rPr lang="en-US" sz="1100" dirty="0" smtClean="0">
                <a:solidFill>
                  <a:srgbClr val="000000"/>
                </a:solidFill>
                <a:latin typeface="Arial" panose="020B0604020202020204" pitchFamily="34" charset="0"/>
              </a:rPr>
              <a:t>702-306-2643</a:t>
            </a:r>
            <a:endParaRPr lang="en-US" sz="1100" dirty="0">
              <a:solidFill>
                <a:srgbClr val="000000"/>
              </a:solidFill>
              <a:latin typeface="Arial" panose="020B0604020202020204" pitchFamily="34" charset="0"/>
            </a:endParaRPr>
          </a:p>
          <a:p>
            <a:pPr algn="ctr"/>
            <a:r>
              <a:rPr lang="en-US" sz="1100" dirty="0" smtClean="0">
                <a:solidFill>
                  <a:srgbClr val="093E6E"/>
                </a:solidFill>
                <a:latin typeface="Arial" panose="020B0604020202020204" pitchFamily="34" charset="0"/>
                <a:hlinkClick r:id="rId6"/>
              </a:rPr>
              <a:t>conniesross@aol.com</a:t>
            </a:r>
            <a:endParaRPr lang="en-US" sz="1100" b="0" i="0" dirty="0">
              <a:solidFill>
                <a:srgbClr val="000000"/>
              </a:solidFill>
              <a:effectLst/>
              <a:latin typeface="Arial" panose="020B0604020202020204" pitchFamily="34" charset="0"/>
            </a:endParaRPr>
          </a:p>
        </p:txBody>
      </p:sp>
      <p:sp>
        <p:nvSpPr>
          <p:cNvPr id="28" name="Rectangle 27"/>
          <p:cNvSpPr/>
          <p:nvPr/>
        </p:nvSpPr>
        <p:spPr>
          <a:xfrm>
            <a:off x="-2" y="9837384"/>
            <a:ext cx="7772400" cy="215444"/>
          </a:xfrm>
          <a:prstGeom prst="rect">
            <a:avLst/>
          </a:prstGeom>
        </p:spPr>
        <p:txBody>
          <a:bodyPr wrap="square">
            <a:spAutoFit/>
          </a:bodyPr>
          <a:lstStyle/>
          <a:p>
            <a:pPr algn="ctr"/>
            <a:r>
              <a:rPr lang="en-US" sz="800" dirty="0">
                <a:solidFill>
                  <a:srgbClr val="000000"/>
                </a:solidFill>
                <a:latin typeface="Arial" panose="020B0604020202020204" pitchFamily="34" charset="0"/>
              </a:rPr>
              <a:t>NEW WAY PROPERTIES MYRTLE BEACH</a:t>
            </a:r>
            <a:r>
              <a:rPr lang="en-US" sz="800" dirty="0">
                <a:solidFill>
                  <a:srgbClr val="093E6E"/>
                </a:solidFill>
                <a:latin typeface="Arial" panose="020B0604020202020204" pitchFamily="34" charset="0"/>
              </a:rPr>
              <a:t> </a:t>
            </a:r>
            <a:endParaRPr lang="en-US" sz="800" dirty="0"/>
          </a:p>
        </p:txBody>
      </p:sp>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75" y="1726280"/>
            <a:ext cx="1371599" cy="910828"/>
          </a:xfrm>
          <a:prstGeom prst="rect">
            <a:avLst/>
          </a:prstGeom>
          <a:ln>
            <a:solidFill>
              <a:schemeClr val="bg1"/>
            </a:solidFill>
          </a:ln>
          <a:effectLst/>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75" y="2823138"/>
            <a:ext cx="1371599" cy="910828"/>
          </a:xfrm>
          <a:prstGeom prst="rect">
            <a:avLst/>
          </a:prstGeom>
          <a:ln>
            <a:solidFill>
              <a:schemeClr val="bg1"/>
            </a:solidFill>
          </a:ln>
          <a:effectLst/>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375" y="629422"/>
            <a:ext cx="1371599" cy="910828"/>
          </a:xfrm>
          <a:prstGeom prst="rect">
            <a:avLst/>
          </a:prstGeom>
          <a:ln>
            <a:solidFill>
              <a:schemeClr val="bg1"/>
            </a:solidFill>
          </a:ln>
          <a:effectLst/>
        </p:spPr>
      </p:pic>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375" y="3919995"/>
            <a:ext cx="1371599" cy="910828"/>
          </a:xfrm>
          <a:prstGeom prst="rect">
            <a:avLst/>
          </a:prstGeom>
          <a:ln>
            <a:solidFill>
              <a:schemeClr val="bg1"/>
            </a:solidFill>
          </a:ln>
          <a:effectLst/>
        </p:spPr>
      </p:pic>
      <p:pic>
        <p:nvPicPr>
          <p:cNvPr id="22" name="Picture 2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88966" y="1726280"/>
            <a:ext cx="1371600" cy="910828"/>
          </a:xfrm>
          <a:prstGeom prst="rect">
            <a:avLst/>
          </a:prstGeom>
          <a:ln>
            <a:solidFill>
              <a:schemeClr val="bg1"/>
            </a:solidFill>
          </a:ln>
          <a:effectLst/>
        </p:spPr>
      </p:pic>
      <p:pic>
        <p:nvPicPr>
          <p:cNvPr id="23" name="Picture 2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388966" y="2823137"/>
            <a:ext cx="1371600" cy="910828"/>
          </a:xfrm>
          <a:prstGeom prst="rect">
            <a:avLst/>
          </a:prstGeom>
          <a:ln>
            <a:solidFill>
              <a:schemeClr val="bg1"/>
            </a:solidFill>
          </a:ln>
          <a:effectLst/>
        </p:spPr>
      </p:pic>
      <p:pic>
        <p:nvPicPr>
          <p:cNvPr id="29" name="Picture 2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388966" y="629422"/>
            <a:ext cx="1371600" cy="910828"/>
          </a:xfrm>
          <a:prstGeom prst="rect">
            <a:avLst/>
          </a:prstGeom>
          <a:ln>
            <a:solidFill>
              <a:schemeClr val="bg1"/>
            </a:solidFill>
          </a:ln>
          <a:effectLst/>
        </p:spPr>
      </p:pic>
      <p:pic>
        <p:nvPicPr>
          <p:cNvPr id="30" name="Picture 2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388966" y="3919995"/>
            <a:ext cx="1371600" cy="910828"/>
          </a:xfrm>
          <a:prstGeom prst="rect">
            <a:avLst/>
          </a:prstGeom>
          <a:ln>
            <a:solidFill>
              <a:schemeClr val="bg1"/>
            </a:solidFill>
          </a:ln>
          <a:effectLst/>
        </p:spPr>
      </p:pic>
      <p:pic>
        <p:nvPicPr>
          <p:cNvPr id="31" name="Picture 3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0253" y="8095084"/>
            <a:ext cx="1536192" cy="1023411"/>
          </a:xfrm>
          <a:prstGeom prst="rect">
            <a:avLst/>
          </a:prstGeom>
          <a:ln>
            <a:solidFill>
              <a:schemeClr val="bg1"/>
            </a:solidFill>
          </a:ln>
          <a:effectLst/>
        </p:spPr>
      </p:pic>
      <p:pic>
        <p:nvPicPr>
          <p:cNvPr id="32" name="Picture 3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285559" y="8096641"/>
            <a:ext cx="1455129" cy="1020296"/>
          </a:xfrm>
          <a:prstGeom prst="rect">
            <a:avLst/>
          </a:prstGeom>
          <a:ln>
            <a:solidFill>
              <a:schemeClr val="bg1"/>
            </a:solidFill>
          </a:ln>
          <a:effectLst/>
        </p:spPr>
      </p:pic>
      <p:pic>
        <p:nvPicPr>
          <p:cNvPr id="33" name="Picture 3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708865" y="8096641"/>
            <a:ext cx="1532839" cy="1020296"/>
          </a:xfrm>
          <a:prstGeom prst="rect">
            <a:avLst/>
          </a:prstGeom>
          <a:ln>
            <a:solidFill>
              <a:schemeClr val="bg1"/>
            </a:solidFill>
          </a:ln>
          <a:effectLst/>
        </p:spPr>
      </p:pic>
      <p:pic>
        <p:nvPicPr>
          <p:cNvPr id="34" name="Picture 3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190596" y="8096641"/>
            <a:ext cx="1474416" cy="1020296"/>
          </a:xfrm>
          <a:prstGeom prst="rect">
            <a:avLst/>
          </a:prstGeom>
          <a:ln>
            <a:solidFill>
              <a:schemeClr val="bg1"/>
            </a:solidFill>
          </a:ln>
          <a:effectLst/>
        </p:spPr>
      </p:pic>
      <p:pic>
        <p:nvPicPr>
          <p:cNvPr id="35" name="Picture 3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610298" y="8096641"/>
            <a:ext cx="1536445" cy="1020296"/>
          </a:xfrm>
          <a:prstGeom prst="rect">
            <a:avLst/>
          </a:prstGeom>
          <a:ln>
            <a:solidFill>
              <a:schemeClr val="bg1"/>
            </a:solidFill>
          </a:ln>
          <a:effectLst/>
        </p:spPr>
      </p:pic>
      <p:sp>
        <p:nvSpPr>
          <p:cNvPr id="36" name="Rectangle 35"/>
          <p:cNvSpPr/>
          <p:nvPr/>
        </p:nvSpPr>
        <p:spPr>
          <a:xfrm>
            <a:off x="1644392" y="409188"/>
            <a:ext cx="4483613" cy="307777"/>
          </a:xfrm>
          <a:prstGeom prst="rect">
            <a:avLst/>
          </a:prstGeom>
        </p:spPr>
        <p:txBody>
          <a:bodyPr wrap="square">
            <a:spAutoFit/>
          </a:bodyPr>
          <a:lstStyle/>
          <a:p>
            <a:pPr algn="ctr"/>
            <a:r>
              <a:rPr lang="en-US" sz="1400" i="1" dirty="0">
                <a:solidFill>
                  <a:srgbClr val="FF0000"/>
                </a:solidFill>
                <a:latin typeface="Adobe Caslon Pro Bold" panose="0205070206050A020403" pitchFamily="18" charset="0"/>
              </a:rPr>
              <a:t>$1,000 selling agent bonus paid by </a:t>
            </a:r>
            <a:r>
              <a:rPr lang="en-US" sz="1400" i="1" dirty="0" smtClean="0">
                <a:solidFill>
                  <a:srgbClr val="FF0000"/>
                </a:solidFill>
                <a:latin typeface="Adobe Caslon Pro Bold" panose="0205070206050A020403" pitchFamily="18" charset="0"/>
              </a:rPr>
              <a:t>seller if </a:t>
            </a:r>
            <a:r>
              <a:rPr lang="en-US" sz="1400" i="1" dirty="0">
                <a:solidFill>
                  <a:srgbClr val="FF0000"/>
                </a:solidFill>
                <a:latin typeface="Adobe Caslon Pro Bold" panose="0205070206050A020403" pitchFamily="18" charset="0"/>
              </a:rPr>
              <a:t>sold by </a:t>
            </a:r>
            <a:r>
              <a:rPr lang="en-US" sz="1400" i="1" dirty="0" smtClean="0">
                <a:solidFill>
                  <a:srgbClr val="FF0000"/>
                </a:solidFill>
                <a:latin typeface="Adobe Caslon Pro Bold" panose="0205070206050A020403" pitchFamily="18" charset="0"/>
              </a:rPr>
              <a:t>3/31/16</a:t>
            </a:r>
            <a:endParaRPr lang="en-US" sz="1400" i="1" dirty="0">
              <a:solidFill>
                <a:srgbClr val="FF0000"/>
              </a:solidFill>
              <a:latin typeface="Adobe Caslon Pro" panose="0205050205050A020403" pitchFamily="18" charset="0"/>
            </a:endParaRPr>
          </a:p>
        </p:txBody>
      </p:sp>
      <p:pic>
        <p:nvPicPr>
          <p:cNvPr id="41" name="Picture 40"/>
          <p:cNvPicPr>
            <a:picLocks noChangeAspect="1"/>
          </p:cNvPicPr>
          <p:nvPr/>
        </p:nvPicPr>
        <p:blipFill rotWithShape="1">
          <a:blip r:embed="rId20" cstate="print">
            <a:extLst>
              <a:ext uri="{28A0092B-C50C-407E-A947-70E740481C1C}">
                <a14:useLocalDpi xmlns:a14="http://schemas.microsoft.com/office/drawing/2010/main" val="0"/>
              </a:ext>
            </a:extLst>
          </a:blip>
          <a:srcRect t="11308" b="24531"/>
          <a:stretch/>
        </p:blipFill>
        <p:spPr>
          <a:xfrm>
            <a:off x="1547135" y="3919995"/>
            <a:ext cx="2255755" cy="910828"/>
          </a:xfrm>
          <a:prstGeom prst="rect">
            <a:avLst/>
          </a:prstGeom>
          <a:ln>
            <a:solidFill>
              <a:schemeClr val="bg1"/>
            </a:solidFill>
          </a:ln>
          <a:effectLst/>
        </p:spPr>
      </p:pic>
      <p:pic>
        <p:nvPicPr>
          <p:cNvPr id="43" name="Picture 42"/>
          <p:cNvPicPr>
            <a:picLocks noChangeAspect="1"/>
          </p:cNvPicPr>
          <p:nvPr/>
        </p:nvPicPr>
        <p:blipFill rotWithShape="1">
          <a:blip r:embed="rId21" cstate="print">
            <a:extLst>
              <a:ext uri="{28A0092B-C50C-407E-A947-70E740481C1C}">
                <a14:useLocalDpi xmlns:a14="http://schemas.microsoft.com/office/drawing/2010/main" val="0"/>
              </a:ext>
            </a:extLst>
          </a:blip>
          <a:srcRect t="25278" b="9896"/>
          <a:stretch/>
        </p:blipFill>
        <p:spPr>
          <a:xfrm>
            <a:off x="3968051" y="3919995"/>
            <a:ext cx="2255755" cy="910828"/>
          </a:xfrm>
          <a:prstGeom prst="rect">
            <a:avLst/>
          </a:prstGeom>
          <a:ln>
            <a:solidFill>
              <a:schemeClr val="bg1"/>
            </a:solidFill>
          </a:ln>
          <a:effectLst/>
        </p:spPr>
      </p:pic>
    </p:spTree>
    <p:extLst>
      <p:ext uri="{BB962C8B-B14F-4D97-AF65-F5344CB8AC3E}">
        <p14:creationId xmlns:p14="http://schemas.microsoft.com/office/powerpoint/2010/main" val="27030241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TotalTime>
  <Words>553</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Adobe Caslon Pro</vt:lpstr>
      <vt:lpstr>Adobe Caslon Pro Bold</vt:lpstr>
      <vt:lpstr>AR DECODE</vt:lpstr>
      <vt:lpstr>Arial</vt:lpstr>
      <vt:lpstr>Calibri</vt:lpstr>
      <vt:lpstr>Calibri Light</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16</cp:revision>
  <dcterms:created xsi:type="dcterms:W3CDTF">2016-01-18T21:52:04Z</dcterms:created>
  <dcterms:modified xsi:type="dcterms:W3CDTF">2016-01-25T12:37:23Z</dcterms:modified>
</cp:coreProperties>
</file>