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11/20/2020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11/20/2020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11/20/2020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11/20/2020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https://www.youtube.com/embed/HFuWnCCIHm" TargetMode="External"/><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515" b="12394"/>
          <a:stretch/>
        </p:blipFill>
        <p:spPr>
          <a:xfrm>
            <a:off x="1503064" y="2694"/>
            <a:ext cx="6726537" cy="3788256"/>
          </a:xfrm>
          <a:prstGeom prst="rect">
            <a:avLst/>
          </a:prstGeom>
        </p:spPr>
      </p:pic>
      <p:sp>
        <p:nvSpPr>
          <p:cNvPr id="23" name="Rectangle 22"/>
          <p:cNvSpPr/>
          <p:nvPr/>
        </p:nvSpPr>
        <p:spPr>
          <a:xfrm>
            <a:off x="1523719" y="29856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907 </a:t>
            </a:r>
            <a:r>
              <a:rPr lang="en-US" dirty="0" err="1">
                <a:solidFill>
                  <a:schemeClr val="bg1"/>
                </a:solidFill>
                <a:effectLst>
                  <a:outerShdw blurRad="50800" dist="38100" dir="2700000" algn="tl" rotWithShape="0">
                    <a:prstClr val="black">
                      <a:alpha val="40000"/>
                    </a:prstClr>
                  </a:outerShdw>
                </a:effectLst>
                <a:latin typeface="Adobe Caslon Pro Bold" panose="0205070206050A020403" pitchFamily="18" charset="0"/>
              </a:rPr>
              <a:t>Heshbon</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Dr</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2024595 | $92,500</a:t>
            </a:r>
          </a:p>
        </p:txBody>
      </p:sp>
      <p:sp>
        <p:nvSpPr>
          <p:cNvPr id="24" name="Rectangle 23"/>
          <p:cNvSpPr/>
          <p:nvPr/>
        </p:nvSpPr>
        <p:spPr>
          <a:xfrm>
            <a:off x="1503062" y="-3627"/>
            <a:ext cx="6726537" cy="830997"/>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Ready to Build in </a:t>
            </a:r>
          </a:p>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Tidewater Plantation</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7"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6" y="4471264"/>
            <a:ext cx="1371600" cy="773668"/>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536" y="3589727"/>
            <a:ext cx="1371600" cy="773668"/>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6" y="1901663"/>
            <a:ext cx="1371600" cy="773668"/>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536" y="2783200"/>
            <a:ext cx="1371600" cy="698658"/>
          </a:xfrm>
          <a:prstGeom prst="rect">
            <a:avLst/>
          </a:prstGeom>
          <a:ln>
            <a:solidFill>
              <a:schemeClr val="bg1"/>
            </a:solidFill>
          </a:ln>
          <a:effectLst/>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rcRect/>
          <a:stretch/>
        </p:blipFill>
        <p:spPr>
          <a:xfrm>
            <a:off x="-536" y="6227908"/>
            <a:ext cx="1371600" cy="987961"/>
          </a:xfrm>
          <a:prstGeom prst="rect">
            <a:avLst/>
          </a:prstGeom>
          <a:ln>
            <a:solidFill>
              <a:schemeClr val="bg1"/>
            </a:solidFill>
          </a:ln>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536" y="5352801"/>
            <a:ext cx="1371600" cy="767238"/>
          </a:xfrm>
          <a:prstGeom prst="rect">
            <a:avLst/>
          </a:prstGeom>
          <a:ln>
            <a:solidFill>
              <a:schemeClr val="bg1"/>
            </a:solidFill>
          </a:ln>
          <a:effectLst/>
        </p:spPr>
      </p:pic>
      <p:pic>
        <p:nvPicPr>
          <p:cNvPr id="32" name="Picture 31"/>
          <p:cNvPicPr>
            <a:picLocks/>
          </p:cNvPicPr>
          <p:nvPr/>
        </p:nvPicPr>
        <p:blipFill>
          <a:blip r:embed="rId10" cstate="print">
            <a:extLst>
              <a:ext uri="{28A0092B-C50C-407E-A947-70E740481C1C}">
                <a14:useLocalDpi xmlns:a14="http://schemas.microsoft.com/office/drawing/2010/main" val="0"/>
              </a:ext>
            </a:extLst>
          </a:blip>
          <a:srcRect/>
          <a:stretch/>
        </p:blipFill>
        <p:spPr>
          <a:xfrm>
            <a:off x="-536" y="7323738"/>
            <a:ext cx="1371600" cy="773668"/>
          </a:xfrm>
          <a:prstGeom prst="rect">
            <a:avLst/>
          </a:prstGeom>
          <a:ln>
            <a:solidFill>
              <a:schemeClr val="bg1"/>
            </a:solidFill>
          </a:ln>
          <a:effectLst/>
        </p:spPr>
      </p:pic>
      <p:pic>
        <p:nvPicPr>
          <p:cNvPr id="33" name="Picture 3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36" y="8205275"/>
            <a:ext cx="1371600" cy="914400"/>
          </a:xfrm>
          <a:prstGeom prst="rect">
            <a:avLst/>
          </a:prstGeom>
          <a:ln>
            <a:solidFill>
              <a:schemeClr val="bg1"/>
            </a:solidFill>
          </a:ln>
          <a:effectLst/>
        </p:spPr>
      </p:pic>
      <p:sp>
        <p:nvSpPr>
          <p:cNvPr id="5" name="Rectangle 4"/>
          <p:cNvSpPr/>
          <p:nvPr/>
        </p:nvSpPr>
        <p:spPr>
          <a:xfrm>
            <a:off x="1523720" y="3840712"/>
            <a:ext cx="6705880" cy="5339923"/>
          </a:xfrm>
          <a:prstGeom prst="rect">
            <a:avLst/>
          </a:prstGeom>
        </p:spPr>
        <p:txBody>
          <a:bodyPr wrap="square">
            <a:spAutoFit/>
          </a:bodyPr>
          <a:lstStyle/>
          <a:p>
            <a:pPr algn="ctr"/>
            <a:r>
              <a:rPr lang="en-US" sz="1100" dirty="0">
                <a:solidFill>
                  <a:schemeClr val="tx1">
                    <a:lumMod val="75000"/>
                    <a:lumOff val="25000"/>
                  </a:schemeClr>
                </a:solidFill>
                <a:latin typeface="Adobe Caslon Pro" panose="0205050205050A020403" pitchFamily="18" charset="0"/>
              </a:rPr>
              <a:t>Tidewater Plantation is a golf/Intracoastal Waterway/beach community. The Bluffs Section adjoins the Cherry Grove Marsh and peaks at the Atlantic Ocean. This highly desirable lot is situated on upscale </a:t>
            </a:r>
            <a:r>
              <a:rPr lang="en-US" sz="1100" dirty="0" err="1">
                <a:solidFill>
                  <a:schemeClr val="tx1">
                    <a:lumMod val="75000"/>
                    <a:lumOff val="25000"/>
                  </a:schemeClr>
                </a:solidFill>
                <a:latin typeface="Adobe Caslon Pro" panose="0205050205050A020403" pitchFamily="18" charset="0"/>
              </a:rPr>
              <a:t>Heshbon</a:t>
            </a:r>
            <a:r>
              <a:rPr lang="en-US" sz="1100" dirty="0">
                <a:solidFill>
                  <a:schemeClr val="tx1">
                    <a:lumMod val="75000"/>
                    <a:lumOff val="25000"/>
                  </a:schemeClr>
                </a:solidFill>
                <a:latin typeface="Adobe Caslon Pro" panose="0205050205050A020403" pitchFamily="18" charset="0"/>
              </a:rPr>
              <a:t> Dr., approximately 1/2 block from the Cherry Grove Marsh and bordering the 11th hole and overlooking the green of world-class Tidewater Golf Course. This is one of the few buildable lots left on </a:t>
            </a:r>
            <a:r>
              <a:rPr lang="en-US" sz="1100" dirty="0" err="1">
                <a:solidFill>
                  <a:schemeClr val="tx1">
                    <a:lumMod val="75000"/>
                    <a:lumOff val="25000"/>
                  </a:schemeClr>
                </a:solidFill>
                <a:latin typeface="Adobe Caslon Pro" panose="0205050205050A020403" pitchFamily="18" charset="0"/>
              </a:rPr>
              <a:t>Heshbon</a:t>
            </a:r>
            <a:r>
              <a:rPr lang="en-US" sz="1100" dirty="0">
                <a:solidFill>
                  <a:schemeClr val="tx1">
                    <a:lumMod val="75000"/>
                    <a:lumOff val="25000"/>
                  </a:schemeClr>
                </a:solidFill>
                <a:latin typeface="Adobe Caslon Pro" panose="0205050205050A020403" pitchFamily="18" charset="0"/>
              </a:rPr>
              <a:t>; you can hear the ocean from this magnificent lot location. Long-term rentals are allowed on the Bluffs side; so, at this compelling price, flex-building options and low HOAs and taxes, this amazing, rare residential lot is an excellent investment as well as being sought after for a vacation or permanent home. No flooding ever! There is no time frame to build. Tidewater-approved contractor list available. Approximately 1/3-acre lot: There is about 95 ft. of road frontage and a depth of up to 161' on this 16,988-sq.-ft.-property. THE BLUFFS OF TIDEWATER IS BEING RAPIDLY BUILT OUT AS WELL. You must view! In addition to golf and being in an ICW community, Tidewater boasts many other rich, upscale amenities, including owners' beach cabana on the Cherry Grove Beach named the 11th best in the </a:t>
            </a:r>
            <a:r>
              <a:rPr lang="en-US" sz="1100" dirty="0" err="1">
                <a:solidFill>
                  <a:schemeClr val="tx1">
                    <a:lumMod val="75000"/>
                    <a:lumOff val="25000"/>
                  </a:schemeClr>
                </a:solidFill>
                <a:latin typeface="Adobe Caslon Pro" panose="0205050205050A020403" pitchFamily="18" charset="0"/>
              </a:rPr>
              <a:t>natiion</a:t>
            </a:r>
            <a:r>
              <a:rPr lang="en-US" sz="1100" dirty="0">
                <a:solidFill>
                  <a:schemeClr val="tx1">
                    <a:lumMod val="75000"/>
                    <a:lumOff val="25000"/>
                  </a:schemeClr>
                </a:solidFill>
                <a:latin typeface="Adobe Caslon Pro" panose="0205050205050A020403" pitchFamily="18" charset="0"/>
              </a:rPr>
              <a:t>,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t>
            </a:r>
            <a:r>
              <a:rPr lang="en-US" sz="1100" dirty="0" err="1">
                <a:solidFill>
                  <a:schemeClr val="tx1">
                    <a:lumMod val="75000"/>
                    <a:lumOff val="25000"/>
                  </a:schemeClr>
                </a:solidFill>
                <a:latin typeface="Adobe Caslon Pro" panose="0205050205050A020403" pitchFamily="18" charset="0"/>
              </a:rPr>
              <a:t>activiites</a:t>
            </a:r>
            <a:r>
              <a:rPr lang="en-US" sz="1100" dirty="0">
                <a:solidFill>
                  <a:schemeClr val="tx1">
                    <a:lumMod val="75000"/>
                    <a:lumOff val="25000"/>
                  </a:schemeClr>
                </a:solidFill>
                <a:latin typeface="Adobe Caslon Pro" panose="0205050205050A020403" pitchFamily="18" charset="0"/>
              </a:rPr>
              <a:t> year round. In Tidewater, you can do it all, or just relax in the luxurious Tidewater lifestyle. The Bluffs of Tidewater is contiguous along the Cherry Grove Inlet where the Atlantic Ocean rolls into the marsh. This lot, therefore, is highly sought after by the builder, investor or soon-to-be home-owner who desire to acquire an extraordinary golf/ICW/beach property at today's market prices to be built later. Tidewater itself is on a tree-lined road to oceanfront Anne Tilghman Boyce Coastal Reserve, a nature conservancy, including </a:t>
            </a:r>
            <a:r>
              <a:rPr lang="en-US" sz="1100" dirty="0" err="1">
                <a:solidFill>
                  <a:schemeClr val="tx1">
                    <a:lumMod val="75000"/>
                    <a:lumOff val="25000"/>
                  </a:schemeClr>
                </a:solidFill>
                <a:latin typeface="Adobe Caslon Pro" panose="0205050205050A020403" pitchFamily="18" charset="0"/>
              </a:rPr>
              <a:t>Waties</a:t>
            </a:r>
            <a:r>
              <a:rPr lang="en-US" sz="110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1100" dirty="0" err="1">
                <a:solidFill>
                  <a:schemeClr val="tx1">
                    <a:lumMod val="75000"/>
                    <a:lumOff val="25000"/>
                  </a:schemeClr>
                </a:solidFill>
                <a:latin typeface="Adobe Caslon Pro" panose="0205050205050A020403" pitchFamily="18" charset="0"/>
              </a:rPr>
              <a:t>Intracoatal</a:t>
            </a:r>
            <a:r>
              <a:rPr lang="en-US" sz="1100" dirty="0">
                <a:solidFill>
                  <a:schemeClr val="tx1">
                    <a:lumMod val="75000"/>
                    <a:lumOff val="25000"/>
                  </a:schemeClr>
                </a:solidFill>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a:t>
            </a:r>
            <a:r>
              <a:rPr lang="en-US" sz="1100" dirty="0" err="1">
                <a:solidFill>
                  <a:schemeClr val="tx1">
                    <a:lumMod val="75000"/>
                    <a:lumOff val="25000"/>
                  </a:schemeClr>
                </a:solidFill>
                <a:latin typeface="Adobe Caslon Pro" panose="0205050205050A020403" pitchFamily="18" charset="0"/>
              </a:rPr>
              <a:t>indigineous</a:t>
            </a:r>
            <a:r>
              <a:rPr lang="en-US" sz="1100" dirty="0">
                <a:solidFill>
                  <a:schemeClr val="tx1">
                    <a:lumMod val="75000"/>
                    <a:lumOff val="25000"/>
                  </a:schemeClr>
                </a:solidFill>
                <a:latin typeface="Adobe Caslon Pro" panose="0205050205050A020403" pitchFamily="18" charset="0"/>
              </a:rPr>
              <a:t> peaceful environment, along with the excellent reputation of the Tidewater Golf Course, the Pebble Beach of the East. Tidewater Plantation, in one of the U.S.'s top-10 beach towns, North Myrtle Beach, truly reflects a "way of life." Do not let this singular lot get away. Welcome to the </a:t>
            </a:r>
            <a:r>
              <a:rPr lang="en-US" sz="1100" dirty="0" err="1">
                <a:solidFill>
                  <a:schemeClr val="tx1">
                    <a:lumMod val="75000"/>
                    <a:lumOff val="25000"/>
                  </a:schemeClr>
                </a:solidFill>
                <a:latin typeface="Adobe Caslon Pro" panose="0205050205050A020403" pitchFamily="18" charset="0"/>
              </a:rPr>
              <a:t>the</a:t>
            </a:r>
            <a:r>
              <a:rPr lang="en-US" sz="1100" dirty="0">
                <a:solidFill>
                  <a:schemeClr val="tx1">
                    <a:lumMod val="75000"/>
                    <a:lumOff val="25000"/>
                  </a:schemeClr>
                </a:solidFill>
                <a:latin typeface="Adobe Caslon Pro" panose="0205050205050A020403" pitchFamily="18" charset="0"/>
              </a:rPr>
              <a:t> best of the beach on </a:t>
            </a:r>
            <a:r>
              <a:rPr lang="en-US" sz="1100" dirty="0" err="1">
                <a:solidFill>
                  <a:schemeClr val="tx1">
                    <a:lumMod val="75000"/>
                    <a:lumOff val="25000"/>
                  </a:schemeClr>
                </a:solidFill>
                <a:latin typeface="Adobe Caslon Pro" panose="0205050205050A020403" pitchFamily="18" charset="0"/>
              </a:rPr>
              <a:t>Heshbon</a:t>
            </a:r>
            <a:r>
              <a:rPr lang="en-US" sz="1100" dirty="0">
                <a:solidFill>
                  <a:schemeClr val="tx1">
                    <a:lumMod val="75000"/>
                    <a:lumOff val="25000"/>
                  </a:schemeClr>
                </a:solidFill>
                <a:latin typeface="Adobe Caslon Pro" panose="0205050205050A020403" pitchFamily="18" charset="0"/>
              </a:rPr>
              <a:t> Dr. in the Bluffs of Tidewater Resort.</a:t>
            </a:r>
          </a:p>
          <a:p>
            <a:pPr algn="ctr"/>
            <a:r>
              <a:rPr lang="en-US" sz="1100" dirty="0">
                <a:solidFill>
                  <a:schemeClr val="tx1">
                    <a:lumMod val="75000"/>
                    <a:lumOff val="25000"/>
                  </a:schemeClr>
                </a:solidFill>
                <a:latin typeface="Adobe Caslon Pro" panose="0205050205050A020403" pitchFamily="18" charset="0"/>
              </a:rPr>
              <a:t> </a:t>
            </a:r>
          </a:p>
          <a:p>
            <a:pPr algn="ctr"/>
            <a:r>
              <a:rPr lang="en-US" sz="1100" dirty="0">
                <a:solidFill>
                  <a:schemeClr val="tx1">
                    <a:lumMod val="75000"/>
                    <a:lumOff val="25000"/>
                  </a:schemeClr>
                </a:solidFill>
                <a:latin typeface="Adobe Caslon Pro" panose="0205050205050A020403" pitchFamily="18" charset="0"/>
              </a:rPr>
              <a:t>Video Tour: </a:t>
            </a:r>
            <a:r>
              <a:rPr lang="en-US" sz="1100" dirty="0">
                <a:solidFill>
                  <a:schemeClr val="tx1">
                    <a:lumMod val="75000"/>
                    <a:lumOff val="25000"/>
                  </a:schemeClr>
                </a:solidFill>
                <a:latin typeface="Adobe Caslon Pro" panose="0205050205050A020403" pitchFamily="18" charset="0"/>
                <a:hlinkClick r:id="rId12"/>
              </a:rPr>
              <a:t>https://www.youtube.com/embed/HFuWnCCIHm</a:t>
            </a:r>
            <a:endParaRPr lang="en-US" sz="1100" dirty="0">
              <a:solidFill>
                <a:schemeClr val="tx1">
                  <a:lumMod val="75000"/>
                  <a:lumOff val="25000"/>
                </a:schemeClr>
              </a:solidFill>
              <a:latin typeface="Adobe Caslon Pro" panose="0205050205050A020403" pitchFamily="18" charset="0"/>
            </a:endParaRPr>
          </a:p>
        </p:txBody>
      </p:sp>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36" y="1022269"/>
            <a:ext cx="1371600" cy="771525"/>
          </a:xfrm>
          <a:prstGeom prst="rect">
            <a:avLst/>
          </a:prstGeom>
          <a:ln>
            <a:solidFill>
              <a:schemeClr val="bg1"/>
            </a:solidFill>
          </a:ln>
          <a:effectLst/>
        </p:spPr>
      </p:pic>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25" name="Picture 24">
            <a:extLst>
              <a:ext uri="{FF2B5EF4-FFF2-40B4-BE49-F238E27FC236}">
                <a16:creationId xmlns:a16="http://schemas.microsoft.com/office/drawing/2014/main" id="{40A27B90-900D-4D33-B2C4-4D504310572E}"/>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TotalTime>
  <Words>669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16</cp:revision>
  <dcterms:created xsi:type="dcterms:W3CDTF">2016-01-18T21:52:04Z</dcterms:created>
  <dcterms:modified xsi:type="dcterms:W3CDTF">2020-11-20T20:32:22Z</dcterms:modified>
</cp:coreProperties>
</file>