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72"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3/1/2019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jpeg"/><Relationship Id="rId5" Type="http://schemas.openxmlformats.org/officeDocument/2006/relationships/image" Target="../media/image4.jpeg"/><Relationship Id="rId10" Type="http://schemas.microsoft.com/office/2007/relationships/hdphoto" Target="../media/hdphoto1.wdp"/><Relationship Id="rId4" Type="http://schemas.openxmlformats.org/officeDocument/2006/relationships/image" Target="../media/image3.jpg"/><Relationship Id="rId9" Type="http://schemas.openxmlformats.org/officeDocument/2006/relationships/image" Target="../media/image8.pn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1072"/>
          <a:stretch/>
        </p:blipFill>
        <p:spPr>
          <a:xfrm>
            <a:off x="0" y="-3628"/>
            <a:ext cx="7772400" cy="5183876"/>
          </a:xfrm>
          <a:prstGeom prst="rect">
            <a:avLst/>
          </a:prstGeom>
        </p:spPr>
      </p:pic>
      <p:sp>
        <p:nvSpPr>
          <p:cNvPr id="5" name="Rectangle 4"/>
          <p:cNvSpPr/>
          <p:nvPr/>
        </p:nvSpPr>
        <p:spPr>
          <a:xfrm>
            <a:off x="-2774" y="5295608"/>
            <a:ext cx="7772400" cy="3808735"/>
          </a:xfrm>
          <a:prstGeom prst="rect">
            <a:avLst/>
          </a:prstGeom>
        </p:spPr>
        <p:txBody>
          <a:bodyPr wrap="square">
            <a:spAutoFit/>
          </a:bodyPr>
          <a:lstStyle/>
          <a:p>
            <a:pPr algn="ctr"/>
            <a:r>
              <a:rPr lang="en-US" sz="1050" dirty="0">
                <a:latin typeface="Futura Lt BT" panose="020B0402020204020303" pitchFamily="34" charset="0"/>
              </a:rPr>
              <a:t>World Class Tidewater Golf Course Community. And it's also amazingly affordable in the Bluffs of Tidewater Plantation Resort, where the Atlantic Ocean rolls into the Cherry Grove Marsh, offering a singular golf-beach community lifestyle. Owners even enjoy a private oceanfront beach cabana at low HOAs. This appealing traditional ranch, open floor plan, with 3 large bedrooms and 2 1/2 baths with bonus room, tons of storage, in a preferred split-bedroom floor plan, is an easy walk to the Bluffs private pool and amenities, including cabana and grilling area. Home located on #11 fairway. The Bluffs pool is exclusive to residents of the Bluffs; however, they may use two other pools on the Plantation side. This quality home has it all, plus beach-golf fun and at a compelling value. A fully landscaped yard with lots of color in every season welcomes you to a conveniently designed, easy-living home with oversized double-car garage, front porch, and spacious front entry. The great room, at the heart of the house, opens to lovely formal dining, Carolina-room area with access from master bedroom as well as the family room and kitchen with breakfast bar and dining nook, all overlooking the golf course. To the right is the big master bedroom, fully-equipped </a:t>
            </a:r>
            <a:r>
              <a:rPr lang="en-US" sz="1050" dirty="0" err="1">
                <a:latin typeface="Futura Lt BT" panose="020B0402020204020303" pitchFamily="34" charset="0"/>
              </a:rPr>
              <a:t>en</a:t>
            </a:r>
            <a:r>
              <a:rPr lang="en-US" sz="1050" dirty="0">
                <a:latin typeface="Futura Lt BT" panose="020B0402020204020303" pitchFamily="34" charset="0"/>
              </a:rPr>
              <a:t>-suite, and two roomy walk-in closet; the master overlooks the golf course as well and provides lots of space for relaxation and comfort. The entire house just lives very well. To the left is the guest wing with jack and </a:t>
            </a:r>
            <a:r>
              <a:rPr lang="en-US" sz="1050" dirty="0" err="1">
                <a:latin typeface="Futura Lt BT" panose="020B0402020204020303" pitchFamily="34" charset="0"/>
              </a:rPr>
              <a:t>jill</a:t>
            </a:r>
            <a:r>
              <a:rPr lang="en-US" sz="1050" dirty="0">
                <a:latin typeface="Futura Lt BT" panose="020B0402020204020303" pitchFamily="34" charset="0"/>
              </a:rPr>
              <a:t> bath, two guest bedrooms with lots of light, good-sized closets and privacy. The laundry room is between the garage entry and the kitchen, providing ease of entry and a nice traffic pattern. The washer/dryer is included. The kitchen itself has pecan cabinets and luxury appliances, in keeping with the home's traditional decor. Outback is a deck convenient for cooking and dining, in addition to the serenity of ocean breezes and a tee-to-green fairway panorama. Amenity-rich Tidewater is on a tree-lined road Tidewater itself is on an elevated peninsula of live oaks and southern pines between the </a:t>
            </a:r>
            <a:r>
              <a:rPr lang="en-US" sz="1050" dirty="0" err="1">
                <a:latin typeface="Futura Lt BT" panose="020B0402020204020303" pitchFamily="34" charset="0"/>
              </a:rPr>
              <a:t>Intracoatal</a:t>
            </a:r>
            <a:r>
              <a:rPr lang="en-US" sz="1050" dirty="0">
                <a:latin typeface="Futura Lt BT" panose="020B0402020204020303" pitchFamily="34" charset="0"/>
              </a:rPr>
              <a:t> Waterway and the Cherry Grove Inlet to the Atlantic Ocean. The plantation also preserves the singular look of its own historic origins. It is minutes from the beach, shopping, medical services, entertainment and access to major highways. Rich amenities include that oceanfront beach cabana for owners' use with open/screened porches, bathrooms, showers, and kitchen. Residents enjoy the use of several pools/hot tubs. Other amenities include a driving range, golf shop, clubhouse with bar/dining and event facilities overlooking the 18th hole, clay and hard surface tennis courts, pickle ball court, fitness center overlooking a pool, bocce courts and amenity center for public/private events. Tidewater has a gated storage yard for boats, jet skis, motorcycles, and kayaks. Tidewater Plantation, with its full range of things to do and to enjoy, really reflects a "way of life" in safe, popular North Myrtle Beach.</a:t>
            </a:r>
          </a:p>
        </p:txBody>
      </p:sp>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4849" y="9215958"/>
            <a:ext cx="682162" cy="682162"/>
          </a:xfrm>
          <a:prstGeom prst="rect">
            <a:avLst/>
          </a:prstGeom>
        </p:spPr>
      </p:pic>
      <p:pic>
        <p:nvPicPr>
          <p:cNvPr id="21" name="Picture 2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67101" y="9141791"/>
            <a:ext cx="838198" cy="688520"/>
          </a:xfrm>
          <a:prstGeom prst="rect">
            <a:avLst/>
          </a:prstGeom>
        </p:spPr>
      </p:pic>
      <p:sp>
        <p:nvSpPr>
          <p:cNvPr id="23" name="Rectangle 22"/>
          <p:cNvSpPr/>
          <p:nvPr/>
        </p:nvSpPr>
        <p:spPr>
          <a:xfrm>
            <a:off x="-9199" y="463732"/>
            <a:ext cx="7797898" cy="923330"/>
          </a:xfrm>
          <a:prstGeom prst="rect">
            <a:avLst/>
          </a:prstGeom>
        </p:spPr>
        <p:txBody>
          <a:bodyPr wrap="square">
            <a:spAutoFit/>
          </a:bodyPr>
          <a:lstStyle/>
          <a:p>
            <a:r>
              <a:rPr lang="en-US" dirty="0">
                <a:solidFill>
                  <a:schemeClr val="bg1"/>
                </a:solidFill>
                <a:latin typeface="Futura Hv BT" panose="020B0702020204020204" pitchFamily="34" charset="0"/>
              </a:rPr>
              <a:t>911 </a:t>
            </a:r>
            <a:r>
              <a:rPr lang="en-US" dirty="0" err="1">
                <a:solidFill>
                  <a:schemeClr val="bg1"/>
                </a:solidFill>
                <a:latin typeface="Futura Hv BT" panose="020B0702020204020204" pitchFamily="34" charset="0"/>
              </a:rPr>
              <a:t>Heshbon</a:t>
            </a:r>
            <a:r>
              <a:rPr lang="en-US" dirty="0">
                <a:solidFill>
                  <a:schemeClr val="bg1"/>
                </a:solidFill>
                <a:latin typeface="Futura Hv BT" panose="020B0702020204020204" pitchFamily="34" charset="0"/>
              </a:rPr>
              <a:t> Dr</a:t>
            </a:r>
          </a:p>
          <a:p>
            <a:r>
              <a:rPr lang="en-US" dirty="0">
                <a:solidFill>
                  <a:schemeClr val="bg1"/>
                </a:solidFill>
                <a:latin typeface="Futura Lt BT" panose="020B0402020204020303" pitchFamily="34" charset="0"/>
              </a:rPr>
              <a:t>North Myrtle Beach, SC 29582</a:t>
            </a:r>
          </a:p>
          <a:p>
            <a:r>
              <a:rPr lang="en-US" dirty="0">
                <a:solidFill>
                  <a:schemeClr val="bg1"/>
                </a:solidFill>
                <a:latin typeface="Futura Lt BT" panose="020B0402020204020303" pitchFamily="34" charset="0"/>
              </a:rPr>
              <a:t>MLS# 1903935 ~ $439,900</a:t>
            </a:r>
          </a:p>
        </p:txBody>
      </p:sp>
      <p:sp>
        <p:nvSpPr>
          <p:cNvPr id="24" name="Rectangle 23"/>
          <p:cNvSpPr/>
          <p:nvPr/>
        </p:nvSpPr>
        <p:spPr>
          <a:xfrm>
            <a:off x="-9199" y="-3627"/>
            <a:ext cx="7693374" cy="461665"/>
          </a:xfrm>
          <a:prstGeom prst="rect">
            <a:avLst/>
          </a:prstGeom>
        </p:spPr>
        <p:txBody>
          <a:bodyPr wrap="square">
            <a:spAutoFit/>
          </a:bodyPr>
          <a:lstStyle/>
          <a:p>
            <a:r>
              <a:rPr lang="en-US" sz="2400" b="1" dirty="0">
                <a:solidFill>
                  <a:schemeClr val="bg1"/>
                </a:solidFill>
                <a:effectLst>
                  <a:outerShdw blurRad="50800" dist="38100" dir="2700000" algn="tl" rotWithShape="0">
                    <a:schemeClr val="tx1">
                      <a:alpha val="40000"/>
                    </a:schemeClr>
                  </a:outerShdw>
                </a:effectLst>
                <a:latin typeface="Futura Hv BT" panose="020B0702020204020204" pitchFamily="34" charset="0"/>
              </a:rPr>
              <a:t>Dream Home in Tidewater</a:t>
            </a:r>
          </a:p>
        </p:txBody>
      </p:sp>
      <p:sp>
        <p:nvSpPr>
          <p:cNvPr id="25" name="Rectangle 24"/>
          <p:cNvSpPr/>
          <p:nvPr/>
        </p:nvSpPr>
        <p:spPr>
          <a:xfrm>
            <a:off x="0" y="4159950"/>
            <a:ext cx="7772400" cy="1024128"/>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139841" y="9233874"/>
            <a:ext cx="3621696" cy="646331"/>
          </a:xfrm>
          <a:prstGeom prst="rect">
            <a:avLst/>
          </a:prstGeom>
        </p:spPr>
        <p:txBody>
          <a:bodyPr wrap="square">
            <a:spAutoFit/>
          </a:bodyPr>
          <a:lstStyle/>
          <a:p>
            <a:r>
              <a:rPr lang="en-US" sz="1400" dirty="0">
                <a:solidFill>
                  <a:srgbClr val="000000"/>
                </a:solidFill>
                <a:latin typeface="Futura Lt BT" panose="020B0402020204020303" pitchFamily="34" charset="0"/>
              </a:rPr>
              <a:t>Donna Fortney</a:t>
            </a:r>
            <a:br>
              <a:rPr lang="en-US" sz="1400" dirty="0">
                <a:solidFill>
                  <a:srgbClr val="000000"/>
                </a:solidFill>
                <a:latin typeface="Futura Lt BT" panose="020B0402020204020303" pitchFamily="34" charset="0"/>
              </a:rPr>
            </a:br>
            <a:r>
              <a:rPr lang="en-US" sz="1100" dirty="0">
                <a:solidFill>
                  <a:srgbClr val="000000"/>
                </a:solidFill>
                <a:latin typeface="Futura Lt BT" panose="020B0402020204020303" pitchFamily="34" charset="0"/>
              </a:rPr>
              <a:t>703-624-3517</a:t>
            </a:r>
          </a:p>
          <a:p>
            <a:r>
              <a:rPr lang="en-US" sz="1100" dirty="0">
                <a:solidFill>
                  <a:srgbClr val="093E6E"/>
                </a:solidFill>
                <a:latin typeface="Futura Lt BT" panose="020B0402020204020303" pitchFamily="34" charset="0"/>
              </a:rPr>
              <a:t>dofortney@aol.com</a:t>
            </a:r>
            <a:endParaRPr lang="en-US" sz="1100" b="0" i="0" dirty="0">
              <a:solidFill>
                <a:srgbClr val="000000"/>
              </a:solidFill>
              <a:effectLst/>
              <a:latin typeface="Futura Lt BT" panose="020B0402020204020303" pitchFamily="34" charset="0"/>
            </a:endParaRPr>
          </a:p>
        </p:txBody>
      </p:sp>
      <p:sp>
        <p:nvSpPr>
          <p:cNvPr id="2" name="Rectangle 1"/>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Futura Lt BT" panose="020B0402020204020303" pitchFamily="34" charset="0"/>
              </a:rPr>
              <a:t>NEW WAY PROPERTIES MYRTLE BEACH</a:t>
            </a:r>
            <a:r>
              <a:rPr lang="en-US" sz="800" dirty="0">
                <a:solidFill>
                  <a:srgbClr val="093E6E"/>
                </a:solidFill>
                <a:latin typeface="Futura Lt BT" panose="020B0402020204020303" pitchFamily="34" charset="0"/>
              </a:rPr>
              <a:t> </a:t>
            </a:r>
            <a:endParaRPr lang="en-US" sz="800" dirty="0">
              <a:latin typeface="Futura Lt BT" panose="020B0402020204020303" pitchFamily="34" charset="0"/>
            </a:endParaRP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9841" y="4159950"/>
            <a:ext cx="1365504" cy="1024128"/>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66615" y="4159950"/>
            <a:ext cx="1365504" cy="1024128"/>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34922" y="4159950"/>
            <a:ext cx="1365504" cy="1024128"/>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71534" y="4159950"/>
            <a:ext cx="1365504" cy="1024128"/>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9" cstate="print">
            <a:extLst>
              <a:ext uri="{BEBA8EAE-BF5A-486C-A8C5-ECC9F3942E4B}">
                <a14:imgProps xmlns:a14="http://schemas.microsoft.com/office/drawing/2010/main">
                  <a14:imgLayer r:embed="rId10">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3203228" y="4159950"/>
            <a:ext cx="1365504" cy="1024128"/>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909466" y="5029200"/>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1" name="Picture 3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842203" y="5029200"/>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774940" y="5029200"/>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3707678" y="5029200"/>
            <a:ext cx="1688959" cy="1266719"/>
          </a:xfrm>
          <a:prstGeom prst="rect">
            <a:avLst/>
          </a:prstGeom>
          <a:ln>
            <a:solidFill>
              <a:schemeClr val="bg1"/>
            </a:solidFill>
          </a:ln>
          <a:effectLst>
            <a:outerShdw blurRad="63500" sx="102000" sy="102000" algn="ctr" rotWithShape="0">
              <a:prstClr val="black">
                <a:alpha val="40000"/>
              </a:prstClr>
            </a:outerShdw>
          </a:effectLst>
        </p:spPr>
      </p:pic>
      <p:sp>
        <p:nvSpPr>
          <p:cNvPr id="22" name="Rectangle 21">
            <a:extLst>
              <a:ext uri="{FF2B5EF4-FFF2-40B4-BE49-F238E27FC236}">
                <a16:creationId xmlns:a16="http://schemas.microsoft.com/office/drawing/2014/main" id="{05F50A15-A32B-4431-8667-932DDBF82305}"/>
              </a:ext>
            </a:extLst>
          </p:cNvPr>
          <p:cNvSpPr/>
          <p:nvPr/>
        </p:nvSpPr>
        <p:spPr>
          <a:xfrm>
            <a:off x="5816163" y="9182266"/>
            <a:ext cx="3621696" cy="477054"/>
          </a:xfrm>
          <a:prstGeom prst="rect">
            <a:avLst/>
          </a:prstGeom>
        </p:spPr>
        <p:txBody>
          <a:bodyPr wrap="square">
            <a:spAutoFit/>
          </a:bodyPr>
          <a:lstStyle/>
          <a:p>
            <a:pPr algn="r"/>
            <a:r>
              <a:rPr lang="en-US" sz="1400" dirty="0">
                <a:solidFill>
                  <a:srgbClr val="000000"/>
                </a:solidFill>
                <a:latin typeface="Futura Lt BT" panose="020B0402020204020303" pitchFamily="34" charset="0"/>
              </a:rPr>
              <a:t>Robert Jacoby</a:t>
            </a:r>
            <a:br>
              <a:rPr lang="en-US" sz="1400" dirty="0">
                <a:solidFill>
                  <a:srgbClr val="000000"/>
                </a:solidFill>
                <a:latin typeface="Futura Lt BT" panose="020B0402020204020303" pitchFamily="34" charset="0"/>
              </a:rPr>
            </a:br>
            <a:r>
              <a:rPr lang="en-US" sz="1100" dirty="0">
                <a:solidFill>
                  <a:srgbClr val="000000"/>
                </a:solidFill>
                <a:latin typeface="Futura Lt BT" panose="020B0402020204020303" pitchFamily="34" charset="0"/>
              </a:rPr>
              <a:t>843-455-7075</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594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Futura Hv BT</vt:lpstr>
      <vt:lpstr>Futura Lt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15</cp:revision>
  <dcterms:created xsi:type="dcterms:W3CDTF">2016-01-18T21:52:04Z</dcterms:created>
  <dcterms:modified xsi:type="dcterms:W3CDTF">2019-03-01T17:42:01Z</dcterms:modified>
</cp:coreProperties>
</file>