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1DEE1867-B3D7-4709-9A5D-B88D860BAE96}" type="datetimeFigureOut">
              <a:rPr lang="en-US" smtClean="0"/>
              <a:t>3/31/2018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3/31/2018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3/31/2018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3/31/2018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3/31/2018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0764"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963228"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EE1867-B3D7-4709-9A5D-B88D860BAE96}" type="datetimeFigureOut">
              <a:rPr lang="en-US" smtClean="0"/>
              <a:t>3/31/2018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EE1867-B3D7-4709-9A5D-B88D860BAE96}" type="datetimeFigureOut">
              <a:rPr lang="en-US" smtClean="0"/>
              <a:t>3/31/2018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EE1867-B3D7-4709-9A5D-B88D860BAE96}" type="datetimeFigureOut">
              <a:rPr lang="en-US" smtClean="0"/>
              <a:t>3/31/2018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3/31/2018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3/31/2018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3/31/2018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3/31/2018</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628"/>
            <a:ext cx="7772400" cy="5829300"/>
          </a:xfrm>
          <a:prstGeom prst="rect">
            <a:avLst/>
          </a:prstGeom>
        </p:spPr>
      </p:pic>
      <p:pic>
        <p:nvPicPr>
          <p:cNvPr id="20" name="Picture 1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8126" y="9227516"/>
            <a:ext cx="682162" cy="682162"/>
          </a:xfrm>
          <a:prstGeom prst="rect">
            <a:avLst/>
          </a:prstGeom>
        </p:spPr>
      </p:pic>
      <p:pic>
        <p:nvPicPr>
          <p:cNvPr id="21" name="Picture 2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63432" y="9227516"/>
            <a:ext cx="838198" cy="688520"/>
          </a:xfrm>
          <a:prstGeom prst="rect">
            <a:avLst/>
          </a:prstGeom>
        </p:spPr>
      </p:pic>
      <p:sp>
        <p:nvSpPr>
          <p:cNvPr id="23" name="Rectangle 22"/>
          <p:cNvSpPr/>
          <p:nvPr/>
        </p:nvSpPr>
        <p:spPr>
          <a:xfrm>
            <a:off x="-9199" y="2804592"/>
            <a:ext cx="7797898" cy="1477328"/>
          </a:xfrm>
          <a:prstGeom prst="rect">
            <a:avLst/>
          </a:prstGeom>
        </p:spPr>
        <p:txBody>
          <a:bodyPr wrap="square">
            <a:spAutoFit/>
          </a:bodyPr>
          <a:lstStyle/>
          <a:p>
            <a:r>
              <a:rPr lang="en-US" dirty="0">
                <a:solidFill>
                  <a:schemeClr val="bg1"/>
                </a:solidFill>
                <a:effectLst>
                  <a:outerShdw blurRad="50800" dist="38100" dir="2700000" algn="tl" rotWithShape="0">
                    <a:prstClr val="black">
                      <a:alpha val="40000"/>
                    </a:prstClr>
                  </a:outerShdw>
                </a:effectLst>
                <a:latin typeface="Adobe Caslon Pro Bold" panose="0205070206050A020403" pitchFamily="18" charset="0"/>
              </a:rPr>
              <a:t>912 </a:t>
            </a:r>
            <a:r>
              <a:rPr lang="en-US" dirty="0" err="1">
                <a:solidFill>
                  <a:schemeClr val="bg1"/>
                </a:solidFill>
                <a:effectLst>
                  <a:outerShdw blurRad="50800" dist="38100" dir="2700000" algn="tl" rotWithShape="0">
                    <a:prstClr val="black">
                      <a:alpha val="40000"/>
                    </a:prstClr>
                  </a:outerShdw>
                </a:effectLst>
                <a:latin typeface="Adobe Caslon Pro Bold" panose="0205070206050A020403" pitchFamily="18" charset="0"/>
              </a:rPr>
              <a:t>Heshbon</a:t>
            </a:r>
            <a:r>
              <a:rPr lang="en-US" dirty="0">
                <a:solidFill>
                  <a:schemeClr val="bg1"/>
                </a:solidFill>
                <a:effectLst>
                  <a:outerShdw blurRad="50800" dist="38100" dir="2700000" algn="tl" rotWithShape="0">
                    <a:prstClr val="black">
                      <a:alpha val="40000"/>
                    </a:prstClr>
                  </a:outerShdw>
                </a:effectLst>
                <a:latin typeface="Adobe Caslon Pro Bold" panose="0205070206050A020403" pitchFamily="18" charset="0"/>
              </a:rPr>
              <a:t> Dr</a:t>
            </a:r>
          </a:p>
          <a:p>
            <a:r>
              <a:rPr lang="en-US" dirty="0">
                <a:solidFill>
                  <a:schemeClr val="bg1"/>
                </a:solidFill>
                <a:effectLst>
                  <a:outerShdw blurRad="50800" dist="38100" dir="2700000" algn="tl" rotWithShape="0">
                    <a:prstClr val="black">
                      <a:alpha val="40000"/>
                    </a:prstClr>
                  </a:outerShdw>
                </a:effectLst>
                <a:latin typeface="Adobe Caslon Pro" panose="0205050205050A020403" pitchFamily="18" charset="0"/>
              </a:rPr>
              <a:t>Tidewater Plantation</a:t>
            </a:r>
          </a:p>
          <a:p>
            <a:r>
              <a:rPr lang="en-US" dirty="0">
                <a:solidFill>
                  <a:schemeClr val="bg1"/>
                </a:solidFill>
                <a:effectLst>
                  <a:outerShdw blurRad="50800" dist="38100" dir="2700000" algn="tl" rotWithShape="0">
                    <a:prstClr val="black">
                      <a:alpha val="40000"/>
                    </a:prstClr>
                  </a:outerShdw>
                </a:effectLst>
                <a:latin typeface="Adobe Caslon Pro" panose="0205050205050A020403" pitchFamily="18" charset="0"/>
              </a:rPr>
              <a:t>North Myrtle Beach, SC 29582</a:t>
            </a:r>
          </a:p>
          <a:p>
            <a:r>
              <a:rPr lang="en-US" dirty="0">
                <a:solidFill>
                  <a:schemeClr val="bg1"/>
                </a:solidFill>
                <a:effectLst>
                  <a:outerShdw blurRad="50800" dist="38100" dir="2700000" algn="tl" rotWithShape="0">
                    <a:prstClr val="black">
                      <a:alpha val="40000"/>
                    </a:prstClr>
                  </a:outerShdw>
                </a:effectLst>
                <a:latin typeface="Adobe Caslon Pro" panose="0205050205050A020403" pitchFamily="18" charset="0"/>
              </a:rPr>
              <a:t>MLS# 1720377</a:t>
            </a:r>
          </a:p>
          <a:p>
            <a:r>
              <a:rPr lang="en-US" dirty="0">
                <a:solidFill>
                  <a:schemeClr val="bg1"/>
                </a:solidFill>
                <a:effectLst>
                  <a:outerShdw blurRad="50800" dist="38100" dir="2700000" algn="tl" rotWithShape="0">
                    <a:prstClr val="black">
                      <a:alpha val="40000"/>
                    </a:prstClr>
                  </a:outerShdw>
                </a:effectLst>
                <a:latin typeface="Adobe Caslon Pro" panose="0205050205050A020403" pitchFamily="18" charset="0"/>
              </a:rPr>
              <a:t>$369,900</a:t>
            </a:r>
          </a:p>
        </p:txBody>
      </p:sp>
      <p:sp>
        <p:nvSpPr>
          <p:cNvPr id="24" name="Rectangle 23"/>
          <p:cNvSpPr/>
          <p:nvPr/>
        </p:nvSpPr>
        <p:spPr>
          <a:xfrm>
            <a:off x="-9199" y="-3627"/>
            <a:ext cx="7797898" cy="954107"/>
          </a:xfrm>
          <a:prstGeom prst="rect">
            <a:avLst/>
          </a:prstGeom>
        </p:spPr>
        <p:txBody>
          <a:bodyPr wrap="square">
            <a:spAutoFit/>
          </a:bodyPr>
          <a:lstStyle/>
          <a:p>
            <a:pPr algn="r"/>
            <a:r>
              <a:rPr lang="en-US" sz="2800" b="1" dirty="0">
                <a:effectLst>
                  <a:outerShdw blurRad="50800" dist="38100" dir="2700000" algn="tl" rotWithShape="0">
                    <a:schemeClr val="tx1">
                      <a:alpha val="40000"/>
                    </a:schemeClr>
                  </a:outerShdw>
                </a:effectLst>
                <a:latin typeface="AR DECODE" panose="02000000000000000000" pitchFamily="2" charset="0"/>
              </a:rPr>
              <a:t>Tidewater Plantation</a:t>
            </a:r>
          </a:p>
          <a:p>
            <a:pPr algn="r"/>
            <a:r>
              <a:rPr lang="en-US" sz="2800" b="1" dirty="0">
                <a:effectLst>
                  <a:outerShdw blurRad="50800" dist="38100" dir="2700000" algn="tl" rotWithShape="0">
                    <a:schemeClr val="tx1">
                      <a:alpha val="40000"/>
                    </a:schemeClr>
                  </a:outerShdw>
                </a:effectLst>
                <a:latin typeface="AR DECODE" panose="02000000000000000000" pitchFamily="2" charset="0"/>
              </a:rPr>
              <a:t>Bluff's All Brick Home</a:t>
            </a:r>
          </a:p>
        </p:txBody>
      </p:sp>
      <p:sp>
        <p:nvSpPr>
          <p:cNvPr id="25" name="Rectangle 24"/>
          <p:cNvSpPr/>
          <p:nvPr/>
        </p:nvSpPr>
        <p:spPr>
          <a:xfrm>
            <a:off x="0" y="4891731"/>
            <a:ext cx="7797898"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2072577" y="9233874"/>
            <a:ext cx="3621697"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Donna Fortney</a:t>
            </a:r>
            <a:br>
              <a:rPr lang="en-US" sz="1400" dirty="0">
                <a:solidFill>
                  <a:srgbClr val="000000"/>
                </a:solidFill>
                <a:latin typeface="Arial" panose="020B0604020202020204" pitchFamily="34" charset="0"/>
              </a:rPr>
            </a:br>
            <a:r>
              <a:rPr lang="en-US" sz="1100" dirty="0">
                <a:solidFill>
                  <a:srgbClr val="000000"/>
                </a:solidFill>
                <a:latin typeface="Arial" panose="020B0604020202020204" pitchFamily="34" charset="0"/>
              </a:rPr>
              <a:t>703-624-3517</a:t>
            </a:r>
          </a:p>
          <a:p>
            <a:pPr algn="ctr"/>
            <a:r>
              <a:rPr lang="en-US" sz="1100" dirty="0">
                <a:solidFill>
                  <a:srgbClr val="093E6E"/>
                </a:solidFill>
                <a:latin typeface="Arial" panose="020B0604020202020204" pitchFamily="34" charset="0"/>
              </a:rPr>
              <a:t>dofortney@aol.com</a:t>
            </a:r>
            <a:endParaRPr lang="en-US" sz="1100" b="0" i="0" dirty="0">
              <a:solidFill>
                <a:srgbClr val="000000"/>
              </a:solidFill>
              <a:effectLst/>
              <a:latin typeface="Arial" panose="020B0604020202020204" pitchFamily="34" charset="0"/>
            </a:endParaRPr>
          </a:p>
        </p:txBody>
      </p:sp>
      <p:sp>
        <p:nvSpPr>
          <p:cNvPr id="2" name="Rectangle 1"/>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grpSp>
        <p:nvGrpSpPr>
          <p:cNvPr id="3" name="Group 2"/>
          <p:cNvGrpSpPr/>
          <p:nvPr/>
        </p:nvGrpSpPr>
        <p:grpSpPr>
          <a:xfrm>
            <a:off x="139841" y="4424111"/>
            <a:ext cx="7487170" cy="1020297"/>
            <a:chOff x="174421" y="4261551"/>
            <a:chExt cx="7487170" cy="1020297"/>
          </a:xfrm>
        </p:grpSpPr>
        <p:pic>
          <p:nvPicPr>
            <p:cNvPr id="12" name="Picture 1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74421" y="4261551"/>
              <a:ext cx="1360396" cy="1020297"/>
            </a:xfrm>
            <a:prstGeom prst="rect">
              <a:avLst/>
            </a:prstGeom>
            <a:ln>
              <a:solidFill>
                <a:schemeClr val="bg1"/>
              </a:solidFill>
            </a:ln>
            <a:effectLst>
              <a:outerShdw blurRad="63500" sx="102000" sy="102000" algn="ctr" rotWithShape="0">
                <a:prstClr val="black">
                  <a:alpha val="40000"/>
                </a:prstClr>
              </a:outerShdw>
            </a:effectLst>
          </p:spPr>
        </p:pic>
        <p:pic>
          <p:nvPicPr>
            <p:cNvPr id="13" name="Picture 1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301195" y="4261551"/>
              <a:ext cx="1360396" cy="1020297"/>
            </a:xfrm>
            <a:prstGeom prst="rect">
              <a:avLst/>
            </a:prstGeom>
            <a:ln>
              <a:solidFill>
                <a:schemeClr val="bg1"/>
              </a:solidFill>
            </a:ln>
            <a:effectLst>
              <a:outerShdw blurRad="63500" sx="102000" sy="102000" algn="ctr" rotWithShape="0">
                <a:prstClr val="black">
                  <a:alpha val="40000"/>
                </a:prstClr>
              </a:outerShdw>
            </a:effectLst>
          </p:spPr>
        </p:pic>
        <p:pic>
          <p:nvPicPr>
            <p:cNvPr id="15" name="Picture 1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769501" y="4261551"/>
              <a:ext cx="1360396" cy="1020297"/>
            </a:xfrm>
            <a:prstGeom prst="rect">
              <a:avLst/>
            </a:prstGeom>
            <a:ln>
              <a:solidFill>
                <a:schemeClr val="bg1"/>
              </a:solidFill>
            </a:ln>
            <a:effectLst>
              <a:outerShdw blurRad="63500" sx="102000" sy="102000" algn="ctr" rotWithShape="0">
                <a:prstClr val="black">
                  <a:alpha val="40000"/>
                </a:prstClr>
              </a:outerShdw>
            </a:effectLst>
          </p:spPr>
        </p:pic>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706114" y="4261551"/>
              <a:ext cx="1360396" cy="1020297"/>
            </a:xfrm>
            <a:prstGeom prst="rect">
              <a:avLst/>
            </a:prstGeom>
            <a:ln>
              <a:solidFill>
                <a:schemeClr val="bg1"/>
              </a:solidFill>
            </a:ln>
            <a:effectLst>
              <a:outerShdw blurRad="63500" sx="102000" sy="102000" algn="ctr" rotWithShape="0">
                <a:prstClr val="black">
                  <a:alpha val="40000"/>
                </a:prstClr>
              </a:outerShdw>
            </a:effectLst>
          </p:spPr>
        </p:pic>
        <p:pic>
          <p:nvPicPr>
            <p:cNvPr id="27" name="Picture 2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237807" y="4261551"/>
              <a:ext cx="1360396" cy="1020297"/>
            </a:xfrm>
            <a:prstGeom prst="rect">
              <a:avLst/>
            </a:prstGeom>
            <a:ln>
              <a:solidFill>
                <a:schemeClr val="bg1"/>
              </a:solidFill>
            </a:ln>
            <a:effectLst>
              <a:outerShdw blurRad="63500" sx="102000" sy="102000" algn="ctr" rotWithShape="0">
                <a:prstClr val="black">
                  <a:alpha val="40000"/>
                </a:prstClr>
              </a:outerShdw>
            </a:effectLst>
          </p:spPr>
        </p:pic>
      </p:grpSp>
      <p:pic>
        <p:nvPicPr>
          <p:cNvPr id="29" name="Picture 2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39840" y="7753743"/>
            <a:ext cx="1688960" cy="1266720"/>
          </a:xfrm>
          <a:prstGeom prst="rect">
            <a:avLst/>
          </a:prstGeom>
          <a:ln>
            <a:solidFill>
              <a:schemeClr val="bg1"/>
            </a:solidFill>
          </a:ln>
          <a:effectLst>
            <a:outerShdw blurRad="63500" sx="102000" sy="102000" algn="ctr" rotWithShape="0">
              <a:prstClr val="black">
                <a:alpha val="40000"/>
              </a:prstClr>
            </a:outerShdw>
          </a:effectLst>
        </p:spPr>
      </p:pic>
      <p:pic>
        <p:nvPicPr>
          <p:cNvPr id="31" name="Picture 30"/>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072577" y="7753743"/>
            <a:ext cx="1688960" cy="1266720"/>
          </a:xfrm>
          <a:prstGeom prst="rect">
            <a:avLst/>
          </a:prstGeom>
          <a:ln>
            <a:solidFill>
              <a:schemeClr val="bg1"/>
            </a:solidFill>
          </a:ln>
          <a:effectLst>
            <a:outerShdw blurRad="63500" sx="102000" sy="102000" algn="ctr" rotWithShape="0">
              <a:prstClr val="black">
                <a:alpha val="40000"/>
              </a:prstClr>
            </a:outerShdw>
          </a:effectLst>
        </p:spPr>
      </p:pic>
      <p:pic>
        <p:nvPicPr>
          <p:cNvPr id="32" name="Picture 3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4005314" y="7753743"/>
            <a:ext cx="1688960" cy="1266720"/>
          </a:xfrm>
          <a:prstGeom prst="rect">
            <a:avLst/>
          </a:prstGeom>
          <a:ln>
            <a:solidFill>
              <a:schemeClr val="bg1"/>
            </a:solidFill>
          </a:ln>
          <a:effectLst>
            <a:outerShdw blurRad="63500" sx="102000" sy="102000" algn="ctr" rotWithShape="0">
              <a:prstClr val="black">
                <a:alpha val="40000"/>
              </a:prstClr>
            </a:outerShdw>
          </a:effectLst>
        </p:spPr>
      </p:pic>
      <p:pic>
        <p:nvPicPr>
          <p:cNvPr id="33" name="Picture 3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938052" y="7753743"/>
            <a:ext cx="1688959" cy="1266719"/>
          </a:xfrm>
          <a:prstGeom prst="rect">
            <a:avLst/>
          </a:prstGeom>
          <a:ln>
            <a:solidFill>
              <a:schemeClr val="bg1"/>
            </a:solidFill>
          </a:ln>
          <a:effectLst>
            <a:outerShdw blurRad="63500" sx="102000" sy="102000" algn="ctr" rotWithShape="0">
              <a:prstClr val="black">
                <a:alpha val="40000"/>
              </a:prstClr>
            </a:outerShdw>
          </a:effectLst>
        </p:spPr>
      </p:pic>
      <p:sp>
        <p:nvSpPr>
          <p:cNvPr id="5" name="Rectangle 4"/>
          <p:cNvSpPr/>
          <p:nvPr/>
        </p:nvSpPr>
        <p:spPr>
          <a:xfrm>
            <a:off x="0" y="5691134"/>
            <a:ext cx="7772400" cy="1815882"/>
          </a:xfrm>
          <a:prstGeom prst="rect">
            <a:avLst/>
          </a:prstGeom>
        </p:spPr>
        <p:txBody>
          <a:bodyPr wrap="square">
            <a:spAutoFit/>
          </a:bodyPr>
          <a:lstStyle/>
          <a:p>
            <a:pPr algn="ctr"/>
            <a:r>
              <a:rPr lang="en-US" sz="1600" dirty="0">
                <a:latin typeface="Adobe Caslon Pro" panose="0205050205050A020403" pitchFamily="18" charset="0"/>
              </a:rPr>
              <a:t>Tidewater Golf Plantation, This move in ready all brick home located on second hole of Prestigious Tidewater Golf Course. 3 bedroom, 2 full baths and one 1/2 bath with Carolina Room and out side patio. Recently updated appliance, HVAC, and hot water heater. Tidewater, with low HOA fees, offers pools, tennis, golf, pro-shop, restaurant, amenity center, fitness center, and many social events. Short drive to Tidewater Oceanfront Cabana for the exclusive use of owners. Tidewater is must see community to appreciate the nature of this treed gated community with 24/7 security.</a:t>
            </a:r>
          </a:p>
        </p:txBody>
      </p:sp>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TotalTime>
  <Words>139</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AR DECODE</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9</cp:revision>
  <dcterms:created xsi:type="dcterms:W3CDTF">2016-01-18T21:52:04Z</dcterms:created>
  <dcterms:modified xsi:type="dcterms:W3CDTF">2018-03-31T14:07:14Z</dcterms:modified>
</cp:coreProperties>
</file>