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B94"/>
    <a:srgbClr val="D2AB6E"/>
    <a:srgbClr val="E9CC8A"/>
    <a:srgbClr val="CCCC00"/>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992"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8000" r="-48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05"/>
            <a:ext cx="7772400" cy="5180335"/>
          </a:xfrm>
          <a:prstGeom prst="rect">
            <a:avLst/>
          </a:prstGeom>
          <a:ln>
            <a:noFill/>
          </a:ln>
          <a:effectLst/>
        </p:spPr>
      </p:pic>
      <p:sp>
        <p:nvSpPr>
          <p:cNvPr id="3" name="Subtitle 2"/>
          <p:cNvSpPr>
            <a:spLocks noGrp="1"/>
          </p:cNvSpPr>
          <p:nvPr>
            <p:ph type="subTitle" idx="1"/>
          </p:nvPr>
        </p:nvSpPr>
        <p:spPr>
          <a:xfrm>
            <a:off x="3" y="5679658"/>
            <a:ext cx="7771207" cy="2096226"/>
          </a:xfrm>
        </p:spPr>
        <p:txBody>
          <a:bodyPr anchor="ctr">
            <a:noAutofit/>
          </a:bodyPr>
          <a:lstStyle/>
          <a:p>
            <a:r>
              <a:rPr lang="en-US" sz="1300" dirty="0">
                <a:solidFill>
                  <a:schemeClr val="bg1"/>
                </a:solidFill>
                <a:latin typeface="Lucida Sans" panose="020B0602030504020204" pitchFamily="34" charset="0"/>
              </a:rPr>
              <a:t>Single story cottage with nice updates and NO HOA fees! Central location on James Island with a large .46 acre fenced yard full of beautiful oaks, flowering camellias and azaleas. Kitchen has been opened and updated with beautiful granite counters, white cabinets and stainless appliances. Great floor plan with updated bathrooms, original wood flooring, insulated windows, smooth ceilings, expanded closets and a laundry room. A large wood deck off the rear connects with the stone patio, fire pit and Koi pond. The detached one car garage is oversized (27 x 21) with room for parking, workshop and storage. The entrance has an electric gate and the exterior is true masonry stucco - NO EFIS or synthetic stucco. All information is believed correct but should be verified by buyer.</a:t>
            </a:r>
          </a:p>
          <a:p>
            <a:r>
              <a:rPr lang="en-US" sz="1300" b="1" i="1" dirty="0">
                <a:solidFill>
                  <a:srgbClr val="FFFF00"/>
                </a:solidFill>
                <a:latin typeface="Lucida Sans" panose="020B0602030504020204" pitchFamily="34" charset="0"/>
              </a:rPr>
              <a:t>*Bonus applies to ratified contract by 11/19/18</a:t>
            </a:r>
          </a:p>
        </p:txBody>
      </p:sp>
      <p:sp>
        <p:nvSpPr>
          <p:cNvPr id="4" name="Rectangle 3"/>
          <p:cNvSpPr/>
          <p:nvPr/>
        </p:nvSpPr>
        <p:spPr>
          <a:xfrm>
            <a:off x="0" y="3849469"/>
            <a:ext cx="7773587" cy="646331"/>
          </a:xfrm>
          <a:prstGeom prst="rect">
            <a:avLst/>
          </a:prstGeom>
        </p:spPr>
        <p:txBody>
          <a:bodyPr wrap="square">
            <a:spAutoFit/>
          </a:bodyPr>
          <a:lstStyle/>
          <a:p>
            <a:pPr algn="ctr"/>
            <a:r>
              <a:rPr lang="en-US" b="1" dirty="0">
                <a:ln w="3175">
                  <a:solidFill>
                    <a:schemeClr val="bg2">
                      <a:lumMod val="50000"/>
                    </a:schemeClr>
                  </a:solidFill>
                </a:ln>
                <a:solidFill>
                  <a:schemeClr val="bg2"/>
                </a:solidFill>
                <a:effectLst>
                  <a:outerShdw blurRad="50800" dist="38100" dir="5400000" algn="t" rotWithShape="0">
                    <a:prstClr val="black">
                      <a:alpha val="40000"/>
                    </a:prstClr>
                  </a:outerShdw>
                </a:effectLst>
                <a:latin typeface="Lucida Sans" panose="020B0602030504020204" pitchFamily="34" charset="0"/>
              </a:rPr>
              <a:t>914 Julia Street </a:t>
            </a:r>
          </a:p>
          <a:p>
            <a:pPr algn="ctr"/>
            <a:r>
              <a:rPr lang="en-US" sz="1600" b="1" dirty="0">
                <a:ln w="3175">
                  <a:solidFill>
                    <a:schemeClr val="bg2">
                      <a:lumMod val="50000"/>
                    </a:schemeClr>
                  </a:solidFill>
                </a:ln>
                <a:solidFill>
                  <a:schemeClr val="bg2"/>
                </a:solidFill>
                <a:effectLst>
                  <a:outerShdw blurRad="50800" dist="38100" dir="5400000" algn="t" rotWithShape="0">
                    <a:prstClr val="black">
                      <a:alpha val="40000"/>
                    </a:prstClr>
                  </a:outerShdw>
                </a:effectLst>
                <a:latin typeface="Lucida Sans" panose="020B0602030504020204" pitchFamily="34" charset="0"/>
              </a:rPr>
              <a:t>MLS# 18029118 | $344,900</a:t>
            </a:r>
            <a:endParaRPr lang="en-US" sz="1400" b="1" i="1" dirty="0">
              <a:ln w="3175">
                <a:solidFill>
                  <a:schemeClr val="bg2">
                    <a:lumMod val="50000"/>
                  </a:schemeClr>
                </a:solidFill>
              </a:ln>
              <a:solidFill>
                <a:schemeClr val="bg2"/>
              </a:solidFill>
              <a:effectLst>
                <a:outerShdw blurRad="50800" dist="38100" dir="5400000" algn="t" rotWithShape="0">
                  <a:prstClr val="black">
                    <a:alpha val="40000"/>
                  </a:prstClr>
                </a:outerShdw>
              </a:effectLst>
              <a:latin typeface="Lucida Sans" panose="020B0602030504020204" pitchFamily="34" charset="0"/>
            </a:endParaRPr>
          </a:p>
        </p:txBody>
      </p:sp>
      <p:sp>
        <p:nvSpPr>
          <p:cNvPr id="30" name="Rectangle 29"/>
          <p:cNvSpPr/>
          <p:nvPr/>
        </p:nvSpPr>
        <p:spPr>
          <a:xfrm>
            <a:off x="1429230" y="9064823"/>
            <a:ext cx="4911561" cy="584775"/>
          </a:xfrm>
          <a:prstGeom prst="rect">
            <a:avLst/>
          </a:prstGeom>
        </p:spPr>
        <p:txBody>
          <a:bodyPr wrap="square">
            <a:spAutoFit/>
          </a:bodyPr>
          <a:lstStyle/>
          <a:p>
            <a:pPr algn="ctr"/>
            <a:r>
              <a:rPr lang="en-US" sz="1800" dirty="0">
                <a:solidFill>
                  <a:srgbClr val="E4CB94"/>
                </a:solidFill>
                <a:latin typeface="Lucida Sans" panose="020B0602030504020204" pitchFamily="34" charset="0"/>
              </a:rPr>
              <a:t>Lori Claussen</a:t>
            </a:r>
            <a:br>
              <a:rPr lang="en-US" sz="1800" dirty="0">
                <a:solidFill>
                  <a:srgbClr val="E4CB94"/>
                </a:solidFill>
                <a:latin typeface="Lucida Sans" panose="020B0602030504020204" pitchFamily="34" charset="0"/>
              </a:rPr>
            </a:br>
            <a:r>
              <a:rPr lang="en-US" sz="1400" dirty="0">
                <a:solidFill>
                  <a:srgbClr val="E4CB94"/>
                </a:solidFill>
                <a:latin typeface="Lucida Sans" panose="020B0602030504020204" pitchFamily="34" charset="0"/>
              </a:rPr>
              <a:t>loric@nvrealtygroup.com | (843) 224-8506</a:t>
            </a:r>
            <a:endParaRPr lang="en-US" sz="1050" dirty="0">
              <a:solidFill>
                <a:srgbClr val="E4CB94"/>
              </a:solidFill>
              <a:latin typeface="Lucida Sans" panose="020B0602030504020204" pitchFamily="34" charset="0"/>
            </a:endParaRP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www.LoriClaussen.NVRealtyGroup.com</a:t>
            </a:r>
          </a:p>
        </p:txBody>
      </p:sp>
      <p:pic>
        <p:nvPicPr>
          <p:cNvPr id="40" name="Picture 39"/>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l="13754" r="16794"/>
          <a:stretch/>
        </p:blipFill>
        <p:spPr>
          <a:xfrm>
            <a:off x="165769" y="9154038"/>
            <a:ext cx="1200631"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591" y="0"/>
            <a:ext cx="7772395" cy="569385"/>
          </a:xfrm>
          <a:effectLst/>
        </p:spPr>
        <p:txBody>
          <a:bodyPr anchor="t">
            <a:noAutofit/>
          </a:bodyPr>
          <a:lstStyle/>
          <a:p>
            <a:r>
              <a:rPr lang="en-US" sz="4000" b="1" i="1" dirty="0">
                <a:ln>
                  <a:solidFill>
                    <a:schemeClr val="bg2">
                      <a:lumMod val="25000"/>
                    </a:schemeClr>
                  </a:solidFill>
                </a:ln>
                <a:solidFill>
                  <a:srgbClr val="FFFF00"/>
                </a:solidFill>
                <a:effectLst>
                  <a:outerShdw blurRad="50800" dist="38100" dir="5400000" algn="t" rotWithShape="0">
                    <a:prstClr val="black">
                      <a:alpha val="40000"/>
                    </a:prstClr>
                  </a:outerShdw>
                </a:effectLst>
                <a:latin typeface="Lucida Sans" panose="020B0602030504020204" pitchFamily="34" charset="0"/>
              </a:rPr>
              <a:t>$5,000 Agent Bonus*</a:t>
            </a:r>
            <a:br>
              <a:rPr lang="en-US" sz="4000" b="1" i="1" dirty="0">
                <a:ln>
                  <a:solidFill>
                    <a:schemeClr val="bg2">
                      <a:lumMod val="25000"/>
                    </a:schemeClr>
                  </a:solidFill>
                </a:ln>
                <a:solidFill>
                  <a:srgbClr val="FFFF00"/>
                </a:solidFill>
                <a:effectLst>
                  <a:outerShdw blurRad="50800" dist="38100" dir="5400000" algn="t" rotWithShape="0">
                    <a:prstClr val="black">
                      <a:alpha val="40000"/>
                    </a:prstClr>
                  </a:outerShdw>
                </a:effectLst>
                <a:latin typeface="Lucida Sans" panose="020B0602030504020204" pitchFamily="34" charset="0"/>
              </a:rPr>
            </a:br>
            <a:r>
              <a:rPr lang="en-US" sz="2800" b="1" i="1" dirty="0">
                <a:ln>
                  <a:solidFill>
                    <a:schemeClr val="bg2">
                      <a:lumMod val="25000"/>
                    </a:schemeClr>
                  </a:solidFill>
                </a:ln>
                <a:solidFill>
                  <a:srgbClr val="FFFF00"/>
                </a:solidFill>
                <a:effectLst>
                  <a:outerShdw blurRad="50800" dist="38100" dir="5400000" algn="t" rotWithShape="0">
                    <a:prstClr val="black">
                      <a:alpha val="40000"/>
                    </a:prstClr>
                  </a:outerShdw>
                </a:effectLst>
                <a:latin typeface="Lucida Sans" panose="020B0602030504020204" pitchFamily="34" charset="0"/>
              </a:rPr>
              <a:t>Updated James Island Cottage</a:t>
            </a:r>
            <a:endParaRPr lang="en-US" sz="3200" b="1" dirty="0">
              <a:ln>
                <a:solidFill>
                  <a:schemeClr val="bg2">
                    <a:lumMod val="25000"/>
                  </a:schemeClr>
                </a:solidFill>
              </a:ln>
              <a:solidFill>
                <a:srgbClr val="FFFF00"/>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65769" y="4572000"/>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94654" y="4572000"/>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5769" y="7766192"/>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994654" y="7766943"/>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108731" y="4572000"/>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109747" y="7767959"/>
            <a:ext cx="1618488" cy="1078728"/>
          </a:xfrm>
          <a:prstGeom prst="rect">
            <a:avLst/>
          </a:prstGeom>
          <a:ln>
            <a:solidFill>
              <a:schemeClr val="bg1"/>
            </a:solidFill>
          </a:ln>
          <a:effectLst>
            <a:outerShdw blurRad="63500" sx="102000" sy="102000" algn="ctr" rotWithShape="0">
              <a:prstClr val="black">
                <a:alpha val="40000"/>
              </a:prstClr>
            </a:outerShdw>
          </a:effectLst>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051693" y="4572000"/>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0677" y="7766943"/>
            <a:ext cx="1621536" cy="1080760"/>
          </a:xfrm>
          <a:prstGeom prst="rect">
            <a:avLst/>
          </a:prstGeom>
          <a:ln>
            <a:solidFill>
              <a:schemeClr val="bg1"/>
            </a:solidFill>
          </a:ln>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F6C4E249-EA81-4597-AAF5-37B728E428C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82299" y="9016484"/>
            <a:ext cx="633891" cy="951789"/>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193</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$5,000 Agent Bonus* Updated James Island Cottage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2018-11-07T15:38:03Z</dcterms:modified>
</cp:coreProperties>
</file>