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9/24/2018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9/24/2018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9/24/2018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hyperlink" Target="mailto:conniesross@aol.com"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dofortney@aol.com" TargetMode="External"/><Relationship Id="rId5" Type="http://schemas.openxmlformats.org/officeDocument/2006/relationships/image" Target="../media/image4.jpeg"/><Relationship Id="rId15" Type="http://schemas.openxmlformats.org/officeDocument/2006/relationships/image" Target="../media/image12.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C09148AD-C7EE-401F-865A-A8915015700A}"/>
              </a:ext>
            </a:extLst>
          </p:cNvPr>
          <p:cNvPicPr>
            <a:picLocks noChangeAspect="1"/>
          </p:cNvPicPr>
          <p:nvPr/>
        </p:nvPicPr>
        <p:blipFill rotWithShape="1">
          <a:blip r:embed="rId2">
            <a:extLst>
              <a:ext uri="{28A0092B-C50C-407E-A947-70E740481C1C}">
                <a14:useLocalDpi xmlns:a14="http://schemas.microsoft.com/office/drawing/2010/main" val="0"/>
              </a:ext>
            </a:extLst>
          </a:blip>
          <a:srcRect t="27602" b="10914"/>
          <a:stretch/>
        </p:blipFill>
        <p:spPr>
          <a:xfrm>
            <a:off x="1360307" y="6463921"/>
            <a:ext cx="6409944" cy="2617073"/>
          </a:xfrm>
          <a:prstGeom prst="rect">
            <a:avLst/>
          </a:prstGeom>
          <a:ln>
            <a:solidFill>
              <a:schemeClr val="bg1"/>
            </a:solidFill>
          </a:ln>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2456" y="0"/>
            <a:ext cx="6409944" cy="4076324"/>
          </a:xfrm>
          <a:prstGeom prst="rect">
            <a:avLst/>
          </a:prstGeom>
          <a:ln>
            <a:solidFill>
              <a:schemeClr val="bg1"/>
            </a:solidFill>
          </a:ln>
        </p:spPr>
      </p:pic>
      <p:sp>
        <p:nvSpPr>
          <p:cNvPr id="25" name="Rectangle 24"/>
          <p:cNvSpPr/>
          <p:nvPr/>
        </p:nvSpPr>
        <p:spPr>
          <a:xfrm>
            <a:off x="1360008" y="3142383"/>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0" y="0"/>
            <a:ext cx="1371599" cy="910828"/>
          </a:xfrm>
          <a:prstGeom prst="rect">
            <a:avLst/>
          </a:prstGeom>
          <a:ln>
            <a:solidFill>
              <a:schemeClr val="bg1"/>
            </a:solidFill>
          </a:ln>
          <a:effectLst/>
        </p:spPr>
      </p:pic>
      <p:pic>
        <p:nvPicPr>
          <p:cNvPr id="13" name="Picture 12"/>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0" y="4535808"/>
            <a:ext cx="1371599" cy="910828"/>
          </a:xfrm>
          <a:prstGeom prst="rect">
            <a:avLst/>
          </a:prstGeom>
          <a:ln>
            <a:solidFill>
              <a:schemeClr val="bg1"/>
            </a:solidFill>
          </a:ln>
          <a:effectLst/>
        </p:spPr>
      </p:pic>
      <p:pic>
        <p:nvPicPr>
          <p:cNvPr id="15" name="Picture 14"/>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0" y="3629897"/>
            <a:ext cx="1371599" cy="910828"/>
          </a:xfrm>
          <a:prstGeom prst="rect">
            <a:avLst/>
          </a:prstGeom>
          <a:ln>
            <a:solidFill>
              <a:schemeClr val="bg1"/>
            </a:solidFill>
          </a:ln>
          <a:effectLst/>
        </p:spPr>
      </p:pic>
      <p:pic>
        <p:nvPicPr>
          <p:cNvPr id="16" name="Picture 15"/>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0" y="1818075"/>
            <a:ext cx="1371599" cy="910828"/>
          </a:xfrm>
          <a:prstGeom prst="rect">
            <a:avLst/>
          </a:prstGeom>
          <a:ln>
            <a:solidFill>
              <a:schemeClr val="bg1"/>
            </a:solidFill>
          </a:ln>
          <a:effectLst/>
        </p:spPr>
      </p:pic>
      <p:pic>
        <p:nvPicPr>
          <p:cNvPr id="27" name="Picture 26"/>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0" y="2723986"/>
            <a:ext cx="1371599" cy="910828"/>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437563" y="9180928"/>
            <a:ext cx="904875" cy="682162"/>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72269" y="9228597"/>
            <a:ext cx="838198" cy="688520"/>
          </a:xfrm>
          <a:prstGeom prst="rect">
            <a:avLst/>
          </a:prstGeom>
        </p:spPr>
      </p:pic>
      <p:sp>
        <p:nvSpPr>
          <p:cNvPr id="30" name="Rectangle 29"/>
          <p:cNvSpPr/>
          <p:nvPr/>
        </p:nvSpPr>
        <p:spPr>
          <a:xfrm>
            <a:off x="1675800" y="9249692"/>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Donna Fortney</a:t>
            </a:r>
          </a:p>
          <a:p>
            <a:pPr algn="ctr"/>
            <a:r>
              <a:rPr lang="en-US" sz="1100" dirty="0">
                <a:solidFill>
                  <a:srgbClr val="000000"/>
                </a:solidFill>
                <a:latin typeface="Arial" panose="020B0604020202020204" pitchFamily="34" charset="0"/>
              </a:rPr>
              <a:t>703-624-3517</a:t>
            </a:r>
          </a:p>
          <a:p>
            <a:pPr algn="ctr"/>
            <a:r>
              <a:rPr lang="en-US" sz="1100" dirty="0">
                <a:solidFill>
                  <a:srgbClr val="000000"/>
                </a:solidFill>
                <a:latin typeface="Arial" panose="020B0604020202020204" pitchFamily="34" charset="0"/>
                <a:hlinkClick r:id="rId11"/>
              </a:rPr>
              <a:t>dofortney@aol.com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182843" y="9249692"/>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0" y="6347630"/>
            <a:ext cx="1371600" cy="914400"/>
          </a:xfrm>
          <a:prstGeom prst="rect">
            <a:avLst/>
          </a:prstGeom>
          <a:ln>
            <a:solidFill>
              <a:schemeClr val="bg1"/>
            </a:solidFill>
          </a:ln>
          <a:effectLst/>
        </p:spPr>
      </p:pic>
      <p:pic>
        <p:nvPicPr>
          <p:cNvPr id="38" name="Picture 37"/>
          <p:cNvPicPr preferRelativeResize="0">
            <a:picLocks/>
          </p:cNvPicPr>
          <p:nvPr/>
        </p:nvPicPr>
        <p:blipFill rotWithShape="1">
          <a:blip r:embed="rId14" cstate="print">
            <a:extLst>
              <a:ext uri="{28A0092B-C50C-407E-A947-70E740481C1C}">
                <a14:useLocalDpi xmlns:a14="http://schemas.microsoft.com/office/drawing/2010/main" val="0"/>
              </a:ext>
            </a:extLst>
          </a:blip>
          <a:srcRect t="19652" b="35999"/>
          <a:stretch/>
        </p:blipFill>
        <p:spPr>
          <a:xfrm>
            <a:off x="0" y="8166594"/>
            <a:ext cx="1371600" cy="914400"/>
          </a:xfrm>
          <a:prstGeom prst="rect">
            <a:avLst/>
          </a:prstGeom>
          <a:ln>
            <a:solidFill>
              <a:schemeClr val="bg1"/>
            </a:solidFill>
          </a:ln>
          <a:effectLst/>
        </p:spPr>
      </p:pic>
      <p:pic>
        <p:nvPicPr>
          <p:cNvPr id="40" name="Picture 39"/>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0" y="7257113"/>
            <a:ext cx="1371600" cy="914400"/>
          </a:xfrm>
          <a:prstGeom prst="rect">
            <a:avLst/>
          </a:prstGeom>
          <a:ln>
            <a:solidFill>
              <a:schemeClr val="bg1"/>
            </a:solidFill>
          </a:ln>
          <a:effectLst/>
        </p:spPr>
      </p:pic>
      <p:pic>
        <p:nvPicPr>
          <p:cNvPr id="41" name="Picture 40"/>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0" y="5441719"/>
            <a:ext cx="1371599" cy="910828"/>
          </a:xfrm>
          <a:prstGeom prst="rect">
            <a:avLst/>
          </a:prstGeom>
          <a:ln>
            <a:solidFill>
              <a:schemeClr val="bg1"/>
            </a:solidFill>
          </a:ln>
          <a:effectLst/>
        </p:spPr>
      </p:pic>
      <p:pic>
        <p:nvPicPr>
          <p:cNvPr id="20" name="Picture 19"/>
          <p:cNvPicPr preferRelativeResize="0">
            <a:picLocks/>
          </p:cNvPicPr>
          <p:nvPr/>
        </p:nvPicPr>
        <p:blipFill>
          <a:blip r:embed="rId17" cstate="print">
            <a:extLst>
              <a:ext uri="{28A0092B-C50C-407E-A947-70E740481C1C}">
                <a14:useLocalDpi xmlns:a14="http://schemas.microsoft.com/office/drawing/2010/main" val="0"/>
              </a:ext>
            </a:extLst>
          </a:blip>
          <a:stretch>
            <a:fillRect/>
          </a:stretch>
        </p:blipFill>
        <p:spPr>
          <a:xfrm>
            <a:off x="0" y="912164"/>
            <a:ext cx="1371599" cy="910828"/>
          </a:xfrm>
          <a:prstGeom prst="rect">
            <a:avLst/>
          </a:prstGeom>
          <a:ln>
            <a:solidFill>
              <a:schemeClr val="bg1"/>
            </a:solidFill>
          </a:ln>
          <a:effectLst/>
        </p:spPr>
      </p:pic>
      <p:sp>
        <p:nvSpPr>
          <p:cNvPr id="23" name="Rectangle 22"/>
          <p:cNvSpPr/>
          <p:nvPr/>
        </p:nvSpPr>
        <p:spPr>
          <a:xfrm>
            <a:off x="1360008" y="3125099"/>
            <a:ext cx="6404474" cy="861774"/>
          </a:xfrm>
          <a:prstGeom prst="rect">
            <a:avLst/>
          </a:prstGeom>
          <a:noFill/>
        </p:spPr>
        <p:txBody>
          <a:bodyPr wrap="square" anchor="b">
            <a:spAutoFit/>
          </a:bodyPr>
          <a:lstStyle/>
          <a:p>
            <a:pPr algn="ctr"/>
            <a:r>
              <a:rPr lang="en-US" dirty="0">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919 Frinks Court</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Tidewater Plantation Resort ~ North Myrtle Beach</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MLS# 1817079 ~ $419,900</a:t>
            </a:r>
          </a:p>
        </p:txBody>
      </p:sp>
      <p:sp>
        <p:nvSpPr>
          <p:cNvPr id="5" name="Rectangle 4"/>
          <p:cNvSpPr/>
          <p:nvPr/>
        </p:nvSpPr>
        <p:spPr>
          <a:xfrm>
            <a:off x="8563623" y="3782705"/>
            <a:ext cx="6394138" cy="2492990"/>
          </a:xfrm>
          <a:prstGeom prst="rect">
            <a:avLst/>
          </a:prstGeom>
        </p:spPr>
        <p:txBody>
          <a:bodyPr wrap="square">
            <a:spAutoFit/>
          </a:bodyPr>
          <a:lstStyle/>
          <a:p>
            <a:pPr algn="ctr"/>
            <a:r>
              <a:rPr lang="en-US" sz="1300" dirty="0">
                <a:latin typeface="Adobe Caslon Pro" panose="0205050205050A020403" pitchFamily="18" charset="0"/>
              </a:rPr>
              <a:t>Fall in love first with the home, then with the singular Tidewater Plantation golf-beach-community lifestyle. It has everything at a BIG VALUE, and this is a BIG! house, 4 bedrooms in a split-bedroom floor plan on the first floor, a bonus room upstairs with attic storage on the second level and 3 full baths. The second and third bedrooms are good size with interesting lay-outs to maximize space and utility such as office nooks. They are near the kitchen and share a convenient full bath with tub and shower. There are lots of closets throughout and more storage on each level and in the over-sized 2-car, side-load garage. Nice traffic pattern, too, from the garage to kitchen, features large laundry, bath with shower for returning beach-goers and others along a convenient entry hall. That bath serves the fourth bedroom as well. Upon entering the kitchen, or the living room from the front foyer, there is an amazing panorama of the Bluffs of Tidewater Lake and its indigenous wildlife such as heron, egrets and turtles.</a:t>
            </a:r>
          </a:p>
        </p:txBody>
      </p:sp>
      <p:sp>
        <p:nvSpPr>
          <p:cNvPr id="2" name="Rectangle 1">
            <a:extLst>
              <a:ext uri="{FF2B5EF4-FFF2-40B4-BE49-F238E27FC236}">
                <a16:creationId xmlns:a16="http://schemas.microsoft.com/office/drawing/2014/main" id="{12D2452C-B7C1-41B1-9D8A-2B7217B809F2}"/>
              </a:ext>
            </a:extLst>
          </p:cNvPr>
          <p:cNvSpPr/>
          <p:nvPr/>
        </p:nvSpPr>
        <p:spPr>
          <a:xfrm>
            <a:off x="1370344" y="4071235"/>
            <a:ext cx="6394138" cy="2308324"/>
          </a:xfrm>
          <a:prstGeom prst="rect">
            <a:avLst/>
          </a:prstGeom>
        </p:spPr>
        <p:txBody>
          <a:bodyPr wrap="square">
            <a:spAutoFit/>
          </a:bodyPr>
          <a:lstStyle/>
          <a:p>
            <a:pPr algn="ctr"/>
            <a:r>
              <a:rPr lang="en-US" b="1" u="sng" dirty="0">
                <a:solidFill>
                  <a:schemeClr val="accent2">
                    <a:lumMod val="50000"/>
                  </a:schemeClr>
                </a:solidFill>
                <a:latin typeface="Adobe Caslon Pro" panose="0205050205050A020403" pitchFamily="18" charset="0"/>
              </a:rPr>
              <a:t>Champagne Agent Tours:</a:t>
            </a:r>
          </a:p>
          <a:p>
            <a:pPr algn="ctr"/>
            <a:r>
              <a:rPr lang="en-US" dirty="0">
                <a:solidFill>
                  <a:schemeClr val="accent2">
                    <a:lumMod val="50000"/>
                  </a:schemeClr>
                </a:solidFill>
                <a:latin typeface="Adobe Caslon Pro" panose="0205050205050A020403" pitchFamily="18" charset="0"/>
              </a:rPr>
              <a:t>Thu 9/27 10a-12p</a:t>
            </a:r>
          </a:p>
          <a:p>
            <a:pPr algn="ctr"/>
            <a:r>
              <a:rPr lang="en-US" dirty="0">
                <a:solidFill>
                  <a:schemeClr val="accent2">
                    <a:lumMod val="50000"/>
                  </a:schemeClr>
                </a:solidFill>
                <a:latin typeface="Adobe Caslon Pro" panose="0205050205050A020403" pitchFamily="18" charset="0"/>
              </a:rPr>
              <a:t>Fri 9/28 1-3p</a:t>
            </a:r>
          </a:p>
          <a:p>
            <a:pPr algn="ctr"/>
            <a:r>
              <a:rPr lang="en-US" dirty="0">
                <a:solidFill>
                  <a:schemeClr val="accent2">
                    <a:lumMod val="50000"/>
                  </a:schemeClr>
                </a:solidFill>
                <a:latin typeface="Adobe Caslon Pro" panose="0205050205050A020403" pitchFamily="18" charset="0"/>
              </a:rPr>
              <a:t>Sun 9/30 1-4p</a:t>
            </a:r>
          </a:p>
          <a:p>
            <a:pPr algn="ctr"/>
            <a:endParaRPr lang="en-US" dirty="0">
              <a:solidFill>
                <a:schemeClr val="accent2">
                  <a:lumMod val="50000"/>
                </a:schemeClr>
              </a:solidFill>
              <a:latin typeface="Adobe Caslon Pro" panose="0205050205050A020403" pitchFamily="18" charset="0"/>
            </a:endParaRPr>
          </a:p>
          <a:p>
            <a:pPr algn="ctr"/>
            <a:r>
              <a:rPr lang="en-US" dirty="0">
                <a:solidFill>
                  <a:schemeClr val="accent2">
                    <a:lumMod val="50000"/>
                  </a:schemeClr>
                </a:solidFill>
                <a:latin typeface="Adobe Caslon Pro" panose="0205050205050A020403" pitchFamily="18" charset="0"/>
              </a:rPr>
              <a:t>5 BD/3BA on lake and walk to pool, 919 Frinks Court, Bluffs of Tidewater Plantation. </a:t>
            </a:r>
            <a:br>
              <a:rPr lang="en-US" dirty="0">
                <a:solidFill>
                  <a:schemeClr val="accent2">
                    <a:lumMod val="50000"/>
                  </a:schemeClr>
                </a:solidFill>
                <a:latin typeface="Adobe Caslon Pro" panose="0205050205050A020403" pitchFamily="18" charset="0"/>
              </a:rPr>
            </a:br>
            <a:r>
              <a:rPr lang="en-US" dirty="0">
                <a:solidFill>
                  <a:schemeClr val="accent2">
                    <a:lumMod val="50000"/>
                  </a:schemeClr>
                </a:solidFill>
                <a:latin typeface="Adobe Caslon Pro" panose="0205050205050A020403" pitchFamily="18" charset="0"/>
              </a:rPr>
              <a:t>It has everything at a BIG VALUE $419,900!</a:t>
            </a:r>
          </a:p>
        </p:txBody>
      </p:sp>
      <p:pic>
        <p:nvPicPr>
          <p:cNvPr id="24" name="Picture 23">
            <a:extLst>
              <a:ext uri="{FF2B5EF4-FFF2-40B4-BE49-F238E27FC236}">
                <a16:creationId xmlns:a16="http://schemas.microsoft.com/office/drawing/2014/main" id="{2891B723-F95D-4BD2-8879-59FF6E31637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61933" y="9228597"/>
            <a:ext cx="838198"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265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32</cp:revision>
  <dcterms:created xsi:type="dcterms:W3CDTF">2016-01-18T21:52:04Z</dcterms:created>
  <dcterms:modified xsi:type="dcterms:W3CDTF">2018-09-24T12:28:28Z</dcterms:modified>
</cp:coreProperties>
</file>