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55" y="-25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12/28/2021</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BBWlp2H-Bw4"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GnNF1YAwG7i"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466" r="2466"/>
          <a:stretch/>
        </p:blipFill>
        <p:spPr>
          <a:xfrm>
            <a:off x="1366378" y="-2"/>
            <a:ext cx="5948822" cy="3519815"/>
          </a:xfrm>
          <a:prstGeom prst="rect">
            <a:avLst/>
          </a:prstGeom>
          <a:ln>
            <a:noFill/>
          </a:ln>
        </p:spPr>
      </p:pic>
      <p:sp>
        <p:nvSpPr>
          <p:cNvPr id="5" name="Rectangle 4"/>
          <p:cNvSpPr/>
          <p:nvPr/>
        </p:nvSpPr>
        <p:spPr>
          <a:xfrm>
            <a:off x="1366378" y="4003742"/>
            <a:ext cx="5948822" cy="746358"/>
          </a:xfrm>
          <a:prstGeom prst="rect">
            <a:avLst/>
          </a:prstGeom>
        </p:spPr>
        <p:txBody>
          <a:bodyPr wrap="square" anchor="ctr">
            <a:spAutoFit/>
          </a:bodyPr>
          <a:lstStyle/>
          <a:p>
            <a:pPr algn="ctr"/>
            <a:r>
              <a:rPr lang="en-US" sz="850" dirty="0">
                <a:latin typeface="Adobe Caslon Pro" panose="0205050205050A020403" pitchFamily="18" charset="0"/>
              </a:rPr>
              <a:t>To fully appreciate the full scope of feature offerings in this one-of-a-kind, custom, completely upgraded home, see the list below. Please also note there is a </a:t>
            </a:r>
            <a:r>
              <a:rPr lang="en-US" sz="850">
                <a:latin typeface="Adobe Caslon Pro" panose="0205050205050A020403" pitchFamily="18" charset="0"/>
              </a:rPr>
              <a:t>top of </a:t>
            </a:r>
            <a:r>
              <a:rPr lang="en-US" sz="850" dirty="0">
                <a:latin typeface="Adobe Caslon Pro" panose="0205050205050A020403" pitchFamily="18" charset="0"/>
              </a:rPr>
              <a:t>the line home warranty and transferable termite bond, as well as plans available to buyer after closing. The jewel in the crown is the sophisticated and well maintained HVAC system, truly impressive!</a:t>
            </a:r>
            <a:endParaRPr lang="en-US" sz="850" b="1" dirty="0">
              <a:latin typeface="Adobe Caslon Pro" panose="0205050205050A020403" pitchFamily="18" charset="0"/>
            </a:endParaRPr>
          </a:p>
          <a:p>
            <a:pPr algn="ctr"/>
            <a:r>
              <a:rPr lang="en-US" sz="850" b="1" dirty="0">
                <a:latin typeface="Adobe Caslon Pro" panose="0205050205050A020403" pitchFamily="18" charset="0"/>
              </a:rPr>
              <a:t>Video Tour: </a:t>
            </a:r>
            <a:r>
              <a:rPr lang="en-US" sz="850" b="1" dirty="0">
                <a:latin typeface="Adobe Caslon Pro" panose="0205050205050A020403" pitchFamily="18" charset="0"/>
                <a:hlinkClick r:id="rId3"/>
              </a:rPr>
              <a:t>https://youtu.be/BBWlp2H-Bw4</a:t>
            </a:r>
            <a:r>
              <a:rPr lang="en-US" sz="850" b="1" dirty="0">
                <a:latin typeface="Adobe Caslon Pro" panose="0205050205050A020403" pitchFamily="18" charset="0"/>
              </a:rPr>
              <a:t> </a:t>
            </a:r>
          </a:p>
          <a:p>
            <a:pPr algn="ctr"/>
            <a:r>
              <a:rPr lang="en-US" sz="850" b="1" dirty="0">
                <a:latin typeface="Adobe Caslon Pro" panose="0205050205050A020403" pitchFamily="18" charset="0"/>
              </a:rPr>
              <a:t>3D Virtual Tour: </a:t>
            </a:r>
            <a:r>
              <a:rPr lang="en-US" sz="850" b="1" dirty="0">
                <a:latin typeface="Adobe Caslon Pro" panose="0205050205050A020403" pitchFamily="18" charset="0"/>
                <a:hlinkClick r:id="rId4"/>
              </a:rPr>
              <a:t>https://my.matterport.com/show/?m=GnNF1YAwG7i</a:t>
            </a:r>
            <a:r>
              <a:rPr lang="en-US" sz="850" b="1" dirty="0">
                <a:latin typeface="Adobe Caslon Pro" panose="0205050205050A020403" pitchFamily="18" charset="0"/>
              </a:rPr>
              <a:t> </a:t>
            </a:r>
          </a:p>
        </p:txBody>
      </p:sp>
      <p:sp>
        <p:nvSpPr>
          <p:cNvPr id="23" name="Rectangle 22"/>
          <p:cNvSpPr/>
          <p:nvPr/>
        </p:nvSpPr>
        <p:spPr>
          <a:xfrm>
            <a:off x="1366378" y="3222780"/>
            <a:ext cx="5948821" cy="800219"/>
          </a:xfrm>
          <a:prstGeom prst="rect">
            <a:avLst/>
          </a:prstGeom>
          <a:noFill/>
        </p:spPr>
        <p:txBody>
          <a:bodyPr wrap="square" anchor="ctr">
            <a:spAutoFit/>
          </a:bodyPr>
          <a:lstStyle/>
          <a:p>
            <a:pPr algn="ctr"/>
            <a:r>
              <a:rPr lang="en-US" dirty="0">
                <a:ln w="3175">
                  <a:solidFill>
                    <a:sysClr val="windowText" lastClr="000000"/>
                  </a:solidFill>
                </a:ln>
                <a:solidFill>
                  <a:schemeClr val="bg1"/>
                </a:solidFill>
                <a:latin typeface="Adobe Caslon Pro Bold" panose="0205070206050A020403" pitchFamily="18" charset="0"/>
              </a:rPr>
              <a:t>919  </a:t>
            </a:r>
            <a:r>
              <a:rPr lang="en-US" dirty="0" err="1">
                <a:ln w="3175">
                  <a:solidFill>
                    <a:sysClr val="windowText" lastClr="000000"/>
                  </a:solidFill>
                </a:ln>
                <a:solidFill>
                  <a:schemeClr val="bg1"/>
                </a:solidFill>
                <a:latin typeface="Adobe Caslon Pro Bold" panose="0205070206050A020403" pitchFamily="18" charset="0"/>
              </a:rPr>
              <a:t>Morrall</a:t>
            </a:r>
            <a:r>
              <a:rPr lang="en-US" dirty="0">
                <a:ln w="3175">
                  <a:solidFill>
                    <a:sysClr val="windowText" lastClr="000000"/>
                  </a:solidFill>
                </a:ln>
                <a:solidFill>
                  <a:schemeClr val="bg1"/>
                </a:solidFill>
                <a:latin typeface="Adobe Caslon Pro Bold" panose="0205070206050A020403" pitchFamily="18" charset="0"/>
              </a:rPr>
              <a:t> Dr</a:t>
            </a:r>
            <a:endParaRPr lang="en-US" dirty="0">
              <a:ln w="3175">
                <a:solidFill>
                  <a:sysClr val="windowText" lastClr="000000"/>
                </a:solidFill>
              </a:ln>
              <a:latin typeface="Adobe Caslon Pro Bold" panose="0205070206050A020403" pitchFamily="18" charset="0"/>
            </a:endParaRPr>
          </a:p>
          <a:p>
            <a:pPr algn="ctr"/>
            <a:r>
              <a:rPr lang="en-US" sz="1400" b="1" dirty="0">
                <a:ln w="3175">
                  <a:noFill/>
                </a:ln>
                <a:latin typeface="Adobe Caslon Pro" panose="0205050205050A020403" pitchFamily="18" charset="0"/>
              </a:rPr>
              <a:t>The Bluffs of Tidewater Plantation | North Myrtle Beach SC 29582</a:t>
            </a:r>
            <a:br>
              <a:rPr lang="en-US" sz="1400" b="1" dirty="0">
                <a:ln w="3175">
                  <a:noFill/>
                </a:ln>
                <a:latin typeface="Adobe Caslon Pro" panose="0205050205050A020403" pitchFamily="18" charset="0"/>
              </a:rPr>
            </a:br>
            <a:r>
              <a:rPr lang="en-US" sz="1400" b="1" dirty="0">
                <a:ln w="3175">
                  <a:noFill/>
                </a:ln>
                <a:latin typeface="Adobe Caslon Pro" panose="0205050205050A020403" pitchFamily="18" charset="0"/>
              </a:rPr>
              <a:t>MLS# 2127309 | $650,000</a:t>
            </a:r>
            <a:endParaRPr lang="en-US" sz="1600" b="1" dirty="0">
              <a:ln w="3175">
                <a:noFill/>
              </a:ln>
              <a:latin typeface="Adobe Caslon Pro" panose="0205050205050A020403" pitchFamily="18"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p:blipFill>
        <p:spPr>
          <a:xfrm>
            <a:off x="593" y="0"/>
            <a:ext cx="1280160" cy="720090"/>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p:blipFill>
        <p:spPr>
          <a:xfrm>
            <a:off x="593" y="5835179"/>
            <a:ext cx="1280160" cy="720090"/>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p:blipFill>
        <p:spPr>
          <a:xfrm>
            <a:off x="593" y="833597"/>
            <a:ext cx="1280160" cy="720090"/>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p:blipFill>
        <p:spPr>
          <a:xfrm>
            <a:off x="593" y="2500791"/>
            <a:ext cx="1280160" cy="720090"/>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p:blipFill>
        <p:spPr>
          <a:xfrm>
            <a:off x="593" y="5001582"/>
            <a:ext cx="1280160" cy="720090"/>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tretch/>
        </p:blipFill>
        <p:spPr>
          <a:xfrm>
            <a:off x="593" y="4167985"/>
            <a:ext cx="1280160" cy="720090"/>
          </a:xfrm>
          <a:prstGeom prst="rect">
            <a:avLst/>
          </a:prstGeom>
          <a:ln>
            <a:solidFill>
              <a:schemeClr val="bg1"/>
            </a:solidFill>
          </a:ln>
          <a:effectLst/>
        </p:spPr>
      </p:pic>
      <p:pic>
        <p:nvPicPr>
          <p:cNvPr id="40" name="Picture 39"/>
          <p:cNvPicPr>
            <a:picLocks noChangeAspect="1"/>
          </p:cNvPicPr>
          <p:nvPr/>
        </p:nvPicPr>
        <p:blipFill rotWithShape="1">
          <a:blip r:embed="rId11" cstate="print">
            <a:extLst>
              <a:ext uri="{28A0092B-C50C-407E-A947-70E740481C1C}">
                <a14:useLocalDpi xmlns:a14="http://schemas.microsoft.com/office/drawing/2010/main" val="0"/>
              </a:ext>
            </a:extLst>
          </a:blip>
          <a:srcRect t="4697" b="5304"/>
          <a:stretch/>
        </p:blipFill>
        <p:spPr>
          <a:xfrm>
            <a:off x="593" y="6668776"/>
            <a:ext cx="1280160" cy="720090"/>
          </a:xfrm>
          <a:prstGeom prst="rect">
            <a:avLst/>
          </a:prstGeom>
          <a:ln>
            <a:solidFill>
              <a:schemeClr val="bg1"/>
            </a:solidFill>
          </a:ln>
          <a:effectLst/>
        </p:spPr>
      </p:pic>
      <p:pic>
        <p:nvPicPr>
          <p:cNvPr id="41" name="Picture 40"/>
          <p:cNvPicPr>
            <a:picLocks noChangeAspect="1"/>
          </p:cNvPicPr>
          <p:nvPr/>
        </p:nvPicPr>
        <p:blipFill rotWithShape="1">
          <a:blip r:embed="rId12" cstate="print">
            <a:extLst>
              <a:ext uri="{28A0092B-C50C-407E-A947-70E740481C1C}">
                <a14:useLocalDpi xmlns:a14="http://schemas.microsoft.com/office/drawing/2010/main" val="0"/>
              </a:ext>
            </a:extLst>
          </a:blip>
          <a:srcRect t="9618" b="10159"/>
          <a:stretch/>
        </p:blipFill>
        <p:spPr>
          <a:xfrm>
            <a:off x="593" y="7502373"/>
            <a:ext cx="1280160" cy="720090"/>
          </a:xfrm>
          <a:prstGeom prst="rect">
            <a:avLst/>
          </a:prstGeom>
          <a:ln>
            <a:solidFill>
              <a:schemeClr val="bg1"/>
            </a:solid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p:blipFill>
        <p:spPr>
          <a:xfrm>
            <a:off x="593" y="1667194"/>
            <a:ext cx="1280160" cy="720090"/>
          </a:xfrm>
          <a:prstGeom prst="rect">
            <a:avLst/>
          </a:prstGeom>
          <a:ln>
            <a:solidFill>
              <a:schemeClr val="bg1"/>
            </a:solidFill>
          </a:ln>
          <a:effectLst/>
        </p:spPr>
      </p:pic>
      <p:sp>
        <p:nvSpPr>
          <p:cNvPr id="2" name="Rectangle 1"/>
          <p:cNvSpPr/>
          <p:nvPr/>
        </p:nvSpPr>
        <p:spPr>
          <a:xfrm>
            <a:off x="1366378" y="-54864"/>
            <a:ext cx="5948229" cy="553998"/>
          </a:xfrm>
          <a:prstGeom prst="rect">
            <a:avLst/>
          </a:prstGeom>
        </p:spPr>
        <p:txBody>
          <a:bodyPr wrap="square">
            <a:spAutoFit/>
          </a:bodyPr>
          <a:lstStyle/>
          <a:p>
            <a:pPr algn="ctr"/>
            <a:r>
              <a:rPr lang="en-US" sz="1500" b="1" i="1" dirty="0">
                <a:ln w="3175">
                  <a:solidFill>
                    <a:sysClr val="windowText" lastClr="000000"/>
                  </a:solidFill>
                </a:ln>
                <a:solidFill>
                  <a:schemeClr val="bg1"/>
                </a:solidFill>
                <a:latin typeface="Gisha" panose="020B0604020202020204" pitchFamily="34" charset="-79"/>
                <a:cs typeface="Gisha" panose="020B0604020202020204" pitchFamily="34" charset="-79"/>
              </a:rPr>
              <a:t>Beautiful, Traditional Luxury Home Immaculately Maintained With Incomparable Features And Upgrades!</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4" cstate="print">
            <a:extLst>
              <a:ext uri="{28A0092B-C50C-407E-A947-70E740481C1C}">
                <a14:useLocalDpi xmlns:a14="http://schemas.microsoft.com/office/drawing/2010/main" val="0"/>
              </a:ext>
            </a:extLst>
          </a:blip>
          <a:stretch/>
        </p:blipFill>
        <p:spPr>
          <a:xfrm>
            <a:off x="593" y="3334388"/>
            <a:ext cx="1280160" cy="720090"/>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
        <p:nvSpPr>
          <p:cNvPr id="25" name="Rectangle 24">
            <a:extLst>
              <a:ext uri="{FF2B5EF4-FFF2-40B4-BE49-F238E27FC236}">
                <a16:creationId xmlns:a16="http://schemas.microsoft.com/office/drawing/2014/main" id="{F198EDCC-CAD0-43EC-8898-DE7F196ACB61}"/>
              </a:ext>
            </a:extLst>
          </p:cNvPr>
          <p:cNvSpPr/>
          <p:nvPr/>
        </p:nvSpPr>
        <p:spPr>
          <a:xfrm>
            <a:off x="1366378" y="4730843"/>
            <a:ext cx="5948821" cy="3491620"/>
          </a:xfrm>
          <a:prstGeom prst="rect">
            <a:avLst/>
          </a:prstGeom>
        </p:spPr>
        <p:txBody>
          <a:bodyPr wrap="square" numCol="2" anchor="ctr">
            <a:spAutoFit/>
          </a:bodyPr>
          <a:lstStyle/>
          <a:p>
            <a:r>
              <a:rPr lang="en-US" sz="850" b="1" u="sng" dirty="0">
                <a:latin typeface="Adobe Caslon Pro" panose="0205050205050A020403" pitchFamily="18" charset="0"/>
              </a:rPr>
              <a:t>UPGRADES</a:t>
            </a:r>
          </a:p>
          <a:p>
            <a:r>
              <a:rPr lang="en-US" sz="850" dirty="0">
                <a:latin typeface="Adobe Caslon Pro" panose="0205050205050A020403" pitchFamily="18" charset="0"/>
              </a:rPr>
              <a:t>• New 35 year roof - 2021</a:t>
            </a:r>
          </a:p>
          <a:p>
            <a:r>
              <a:rPr lang="en-US" sz="850" dirty="0">
                <a:latin typeface="Adobe Caslon Pro" panose="0205050205050A020403" pitchFamily="18" charset="0"/>
              </a:rPr>
              <a:t>• Generac Generator/whole house - 10 year contract, transferable</a:t>
            </a:r>
          </a:p>
          <a:p>
            <a:r>
              <a:rPr lang="en-US" sz="850" dirty="0">
                <a:latin typeface="Adobe Caslon Pro" panose="0205050205050A020403" pitchFamily="18" charset="0"/>
              </a:rPr>
              <a:t>• Separate Mitsubishi </a:t>
            </a:r>
            <a:r>
              <a:rPr lang="en-US" sz="850" dirty="0" err="1">
                <a:latin typeface="Adobe Caslon Pro" panose="0205050205050A020403" pitchFamily="18" charset="0"/>
              </a:rPr>
              <a:t>heatsystem</a:t>
            </a:r>
            <a:r>
              <a:rPr lang="en-US" sz="850" dirty="0">
                <a:latin typeface="Adobe Caslon Pro" panose="0205050205050A020403" pitchFamily="18" charset="0"/>
              </a:rPr>
              <a:t> for bonus room and garage</a:t>
            </a:r>
          </a:p>
          <a:p>
            <a:r>
              <a:rPr lang="en-US" sz="850" dirty="0">
                <a:latin typeface="Adobe Caslon Pro" panose="0205050205050A020403" pitchFamily="18" charset="0"/>
              </a:rPr>
              <a:t>• New 3 year old back Sunroom with hurricane windows and storage below</a:t>
            </a:r>
          </a:p>
          <a:p>
            <a:r>
              <a:rPr lang="en-US" sz="850" dirty="0">
                <a:latin typeface="Adobe Caslon Pro" panose="0205050205050A020403" pitchFamily="18" charset="0"/>
              </a:rPr>
              <a:t>• High tech nylon fabric storm panels for back bedrooms and Corrugated polycarbonate</a:t>
            </a:r>
          </a:p>
          <a:p>
            <a:r>
              <a:rPr lang="en-US" sz="850" dirty="0">
                <a:latin typeface="Adobe Caslon Pro" panose="0205050205050A020403" pitchFamily="18" charset="0"/>
              </a:rPr>
              <a:t>shutters for rest of house</a:t>
            </a:r>
          </a:p>
          <a:p>
            <a:r>
              <a:rPr lang="en-US" sz="850" dirty="0">
                <a:latin typeface="Adobe Caslon Pro" panose="0205050205050A020403" pitchFamily="18" charset="0"/>
              </a:rPr>
              <a:t>• Manicured backyard with sprinklers and view of lake</a:t>
            </a:r>
          </a:p>
          <a:p>
            <a:r>
              <a:rPr lang="en-US" sz="850" dirty="0">
                <a:latin typeface="Adobe Caslon Pro" panose="0205050205050A020403" pitchFamily="18" charset="0"/>
              </a:rPr>
              <a:t>• Sprinklers on cart path for grasses to prevent erosion</a:t>
            </a:r>
          </a:p>
          <a:p>
            <a:r>
              <a:rPr lang="en-US" sz="850" dirty="0">
                <a:latin typeface="Adobe Caslon Pro" panose="0205050205050A020403" pitchFamily="18" charset="0"/>
              </a:rPr>
              <a:t>• Water containment system for roof out to lake</a:t>
            </a:r>
          </a:p>
          <a:p>
            <a:r>
              <a:rPr lang="en-US" sz="850" dirty="0">
                <a:latin typeface="Adobe Caslon Pro" panose="0205050205050A020403" pitchFamily="18" charset="0"/>
              </a:rPr>
              <a:t>• All gutters with Gutter Helmet Leaf Guards</a:t>
            </a:r>
          </a:p>
          <a:p>
            <a:r>
              <a:rPr lang="en-US" sz="850" dirty="0">
                <a:latin typeface="Adobe Caslon Pro" panose="0205050205050A020403" pitchFamily="18" charset="0"/>
              </a:rPr>
              <a:t>• Coated driveway with brick border and slate porch by </a:t>
            </a:r>
            <a:r>
              <a:rPr lang="en-US" sz="850" dirty="0" err="1">
                <a:latin typeface="Adobe Caslon Pro" panose="0205050205050A020403" pitchFamily="18" charset="0"/>
              </a:rPr>
              <a:t>VersaCover</a:t>
            </a:r>
            <a:endParaRPr lang="en-US" sz="850" dirty="0">
              <a:latin typeface="Adobe Caslon Pro" panose="0205050205050A020403" pitchFamily="18" charset="0"/>
            </a:endParaRPr>
          </a:p>
          <a:p>
            <a:r>
              <a:rPr lang="en-US" sz="850" dirty="0">
                <a:latin typeface="Adobe Caslon Pro" panose="0205050205050A020403" pitchFamily="18" charset="0"/>
              </a:rPr>
              <a:t>• Double insulated garage walls and door</a:t>
            </a:r>
          </a:p>
          <a:p>
            <a:r>
              <a:rPr lang="en-US" sz="850" dirty="0">
                <a:latin typeface="Adobe Caslon Pro" panose="0205050205050A020403" pitchFamily="18" charset="0"/>
              </a:rPr>
              <a:t>• Walk up attic - fully floored with 4 large lights</a:t>
            </a:r>
          </a:p>
          <a:p>
            <a:r>
              <a:rPr lang="en-US" sz="850" dirty="0">
                <a:latin typeface="Adobe Caslon Pro" panose="0205050205050A020403" pitchFamily="18" charset="0"/>
              </a:rPr>
              <a:t>• Double insulated attic ceiling with closing vent doors</a:t>
            </a:r>
          </a:p>
          <a:p>
            <a:r>
              <a:rPr lang="en-US" sz="850" dirty="0">
                <a:latin typeface="Adobe Caslon Pro" panose="0205050205050A020403" pitchFamily="18" charset="0"/>
              </a:rPr>
              <a:t>• Attic rafter insulated with 3/8 space foil insulation</a:t>
            </a:r>
          </a:p>
          <a:p>
            <a:r>
              <a:rPr lang="en-US" sz="850" dirty="0">
                <a:latin typeface="Adobe Caslon Pro" panose="0205050205050A020403" pitchFamily="18" charset="0"/>
              </a:rPr>
              <a:t>• New vinyl waterproof plank wood flooring throughout and new carpet</a:t>
            </a:r>
          </a:p>
          <a:p>
            <a:r>
              <a:rPr lang="en-US" sz="850" dirty="0">
                <a:latin typeface="Adobe Caslon Pro" panose="0205050205050A020403" pitchFamily="18" charset="0"/>
              </a:rPr>
              <a:t>• Pergo vinyl flooring in bedrooms</a:t>
            </a:r>
          </a:p>
          <a:p>
            <a:r>
              <a:rPr lang="en-US" sz="850" dirty="0">
                <a:latin typeface="Adobe Caslon Pro" panose="0205050205050A020403" pitchFamily="18" charset="0"/>
              </a:rPr>
              <a:t>• Two Solar tubes in great room</a:t>
            </a:r>
          </a:p>
          <a:p>
            <a:r>
              <a:rPr lang="en-US" sz="850" dirty="0">
                <a:latin typeface="Adobe Caslon Pro" panose="0205050205050A020403" pitchFamily="18" charset="0"/>
              </a:rPr>
              <a:t>• </a:t>
            </a:r>
            <a:r>
              <a:rPr lang="en-US" sz="850" dirty="0" err="1">
                <a:latin typeface="Adobe Caslon Pro" panose="0205050205050A020403" pitchFamily="18" charset="0"/>
              </a:rPr>
              <a:t>Ethched</a:t>
            </a:r>
            <a:r>
              <a:rPr lang="en-US" sz="850" dirty="0">
                <a:latin typeface="Adobe Caslon Pro" panose="0205050205050A020403" pitchFamily="18" charset="0"/>
              </a:rPr>
              <a:t> Glass Front door and sidelights and office</a:t>
            </a:r>
          </a:p>
          <a:p>
            <a:r>
              <a:rPr lang="en-US" sz="850" dirty="0">
                <a:latin typeface="Adobe Caslon Pro" panose="0205050205050A020403" pitchFamily="18" charset="0"/>
              </a:rPr>
              <a:t>• Two </a:t>
            </a:r>
            <a:r>
              <a:rPr lang="en-US" sz="850" dirty="0" err="1">
                <a:latin typeface="Adobe Caslon Pro" panose="0205050205050A020403" pitchFamily="18" charset="0"/>
              </a:rPr>
              <a:t>Rennai</a:t>
            </a:r>
            <a:r>
              <a:rPr lang="en-US" sz="850" dirty="0">
                <a:latin typeface="Adobe Caslon Pro" panose="0205050205050A020403" pitchFamily="18" charset="0"/>
              </a:rPr>
              <a:t> Insta Water Heaters, cleaned 10/19 with outdoor drains</a:t>
            </a:r>
          </a:p>
          <a:p>
            <a:r>
              <a:rPr lang="en-US" sz="850" dirty="0">
                <a:latin typeface="Adobe Caslon Pro" panose="0205050205050A020403" pitchFamily="18" charset="0"/>
              </a:rPr>
              <a:t>• In-Ground filtration water filter installed 2020, front of house with 15 year filter</a:t>
            </a:r>
          </a:p>
          <a:p>
            <a:r>
              <a:rPr lang="en-US" sz="850" dirty="0">
                <a:latin typeface="Adobe Caslon Pro" panose="0205050205050A020403" pitchFamily="18" charset="0"/>
              </a:rPr>
              <a:t>• Replaced driveway apron with steel reinforced concrete</a:t>
            </a:r>
          </a:p>
          <a:p>
            <a:r>
              <a:rPr lang="en-US" sz="850" dirty="0">
                <a:latin typeface="Adobe Caslon Pro" panose="0205050205050A020403" pitchFamily="18" charset="0"/>
              </a:rPr>
              <a:t>• Built-ins in 3rd bedroom, easily removed, all trim intact</a:t>
            </a:r>
          </a:p>
          <a:p>
            <a:r>
              <a:rPr lang="en-US" sz="850" dirty="0">
                <a:latin typeface="Adobe Caslon Pro" panose="0205050205050A020403" pitchFamily="18" charset="0"/>
              </a:rPr>
              <a:t>• Bath #2 redone 2019</a:t>
            </a:r>
          </a:p>
          <a:p>
            <a:r>
              <a:rPr lang="en-US" sz="850" dirty="0">
                <a:latin typeface="Adobe Caslon Pro" panose="0205050205050A020403" pitchFamily="18" charset="0"/>
              </a:rPr>
              <a:t>• Master bath redone 6 </a:t>
            </a:r>
            <a:r>
              <a:rPr lang="en-US" sz="850" dirty="0" err="1">
                <a:latin typeface="Adobe Caslon Pro" panose="0205050205050A020403" pitchFamily="18" charset="0"/>
              </a:rPr>
              <a:t>yrs</a:t>
            </a:r>
            <a:r>
              <a:rPr lang="en-US" sz="850" dirty="0">
                <a:latin typeface="Adobe Caslon Pro" panose="0205050205050A020403" pitchFamily="18" charset="0"/>
              </a:rPr>
              <a:t> ago</a:t>
            </a:r>
          </a:p>
          <a:p>
            <a:r>
              <a:rPr lang="en-US" sz="850" dirty="0">
                <a:latin typeface="Adobe Caslon Pro" panose="0205050205050A020403" pitchFamily="18" charset="0"/>
              </a:rPr>
              <a:t>• Ceiling fans in all rooms</a:t>
            </a:r>
          </a:p>
          <a:p>
            <a:r>
              <a:rPr lang="en-US" sz="850" dirty="0">
                <a:latin typeface="Adobe Caslon Pro" panose="0205050205050A020403" pitchFamily="18" charset="0"/>
              </a:rPr>
              <a:t>• Bar sink &amp; wine cooler - 1 year old</a:t>
            </a:r>
          </a:p>
          <a:p>
            <a:r>
              <a:rPr lang="en-US" sz="850" dirty="0">
                <a:latin typeface="Adobe Caslon Pro" panose="0205050205050A020403" pitchFamily="18" charset="0"/>
              </a:rPr>
              <a:t>• Two propane 250 gallon tanks, rented yearly from AmeriGas</a:t>
            </a:r>
          </a:p>
          <a:p>
            <a:r>
              <a:rPr lang="en-US" sz="850" dirty="0">
                <a:latin typeface="Adobe Caslon Pro" panose="0205050205050A020403" pitchFamily="18" charset="0"/>
              </a:rPr>
              <a:t>• Automatic exterior light for front entry</a:t>
            </a:r>
          </a:p>
          <a:p>
            <a:r>
              <a:rPr lang="en-US" sz="850" dirty="0">
                <a:latin typeface="Adobe Caslon Pro" panose="0205050205050A020403" pitchFamily="18" charset="0"/>
              </a:rPr>
              <a:t>• Upgraded foyer fixture</a:t>
            </a:r>
          </a:p>
          <a:p>
            <a:r>
              <a:rPr lang="en-US" sz="850" dirty="0">
                <a:latin typeface="Adobe Caslon Pro" panose="0205050205050A020403" pitchFamily="18" charset="0"/>
              </a:rPr>
              <a:t>• Upgraded larger fan &amp; light in Great Room</a:t>
            </a:r>
          </a:p>
          <a:p>
            <a:r>
              <a:rPr lang="en-US" sz="850" dirty="0">
                <a:latin typeface="Adobe Caslon Pro" panose="0205050205050A020403" pitchFamily="18" charset="0"/>
              </a:rPr>
              <a:t>• Upgraded Sun Room light and fan</a:t>
            </a:r>
          </a:p>
          <a:p>
            <a:r>
              <a:rPr lang="en-US" sz="850" dirty="0">
                <a:latin typeface="Adobe Caslon Pro" panose="0205050205050A020403" pitchFamily="18" charset="0"/>
              </a:rPr>
              <a:t>• 3 feet of gravel bed around sides of house for fire prevention</a:t>
            </a:r>
          </a:p>
          <a:p>
            <a:r>
              <a:rPr lang="en-US" sz="850" dirty="0">
                <a:latin typeface="Adobe Caslon Pro" panose="0205050205050A020403" pitchFamily="18" charset="0"/>
              </a:rPr>
              <a:t>• Upgraded HVAC 20 seer unit, 2012, new AC drain pan installed 11/21, Full</a:t>
            </a:r>
          </a:p>
          <a:p>
            <a:r>
              <a:rPr lang="en-US" sz="850" dirty="0">
                <a:latin typeface="Adobe Caslon Pro" panose="0205050205050A020403" pitchFamily="18" charset="0"/>
              </a:rPr>
              <a:t>yearly maintenance contract includes parts &amp; labor &amp; yearly maintenance paid</a:t>
            </a:r>
          </a:p>
          <a:p>
            <a:r>
              <a:rPr lang="en-US" sz="850" dirty="0">
                <a:latin typeface="Adobe Caslon Pro" panose="0205050205050A020403" pitchFamily="18" charset="0"/>
              </a:rPr>
              <a:t>on 11/15/2021 includes Special ultra-violet light to kill germs and humidifier</a:t>
            </a:r>
          </a:p>
          <a:p>
            <a:r>
              <a:rPr lang="en-US" sz="850" dirty="0">
                <a:latin typeface="Adobe Caslon Pro" panose="0205050205050A020403" pitchFamily="18" charset="0"/>
              </a:rPr>
              <a:t>• New exhaust roof fans installed 5/2021</a:t>
            </a:r>
          </a:p>
          <a:p>
            <a:r>
              <a:rPr lang="en-US" sz="850" dirty="0">
                <a:latin typeface="Adobe Caslon Pro" panose="0205050205050A020403" pitchFamily="18" charset="0"/>
              </a:rPr>
              <a:t>• Parging if all exterior lower walls</a:t>
            </a:r>
          </a:p>
          <a:p>
            <a:r>
              <a:rPr lang="en-US" sz="850" dirty="0">
                <a:latin typeface="Adobe Caslon Pro" panose="0205050205050A020403" pitchFamily="18" charset="0"/>
              </a:rPr>
              <a:t>• House repainted in 2015</a:t>
            </a:r>
            <a:endParaRPr lang="en-US" sz="850" b="1" dirty="0">
              <a:latin typeface="Adobe Caslon Pro" panose="0205050205050A020403" pitchFamily="18" charset="0"/>
            </a:endParaRP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374</TotalTime>
  <Words>513</Words>
  <Application>Microsoft Office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48</cp:revision>
  <dcterms:created xsi:type="dcterms:W3CDTF">2016-01-18T21:52:04Z</dcterms:created>
  <dcterms:modified xsi:type="dcterms:W3CDTF">2021-12-28T15:33:18Z</dcterms:modified>
</cp:coreProperties>
</file>