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6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7"/>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72062" y="591397"/>
            <a:ext cx="1573054"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0046" y="591397"/>
            <a:ext cx="4584858"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50082" y="4263181"/>
            <a:ext cx="699516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0044" y="3441277"/>
            <a:ext cx="3078956"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66160" y="3441277"/>
            <a:ext cx="3078957"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2802"/>
            <a:ext cx="740664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5" y="2251499"/>
            <a:ext cx="363759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180525" y="3189817"/>
            <a:ext cx="363759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2707482"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217544" y="400475"/>
            <a:ext cx="4600576"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0" y="2104815"/>
            <a:ext cx="2707482"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0"/>
            <a:ext cx="493776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613059" y="898737"/>
            <a:ext cx="493776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3059" y="7872096"/>
            <a:ext cx="493776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50"/>
            <a:ext cx="192024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11/28/2022</a:t>
            </a:fld>
            <a:endParaRPr lang="en-US"/>
          </a:p>
        </p:txBody>
      </p:sp>
      <p:sp>
        <p:nvSpPr>
          <p:cNvPr id="5" name="Footer Placeholder 4"/>
          <p:cNvSpPr>
            <a:spLocks noGrp="1"/>
          </p:cNvSpPr>
          <p:nvPr>
            <p:ph type="ftr" sz="quarter" idx="3"/>
          </p:nvPr>
        </p:nvSpPr>
        <p:spPr>
          <a:xfrm>
            <a:off x="2811780" y="9322650"/>
            <a:ext cx="260604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50"/>
            <a:ext cx="192024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hyperlink" Target="https://www.charlestonvirtualhomes.com/2220310/"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gent Photo">
            <a:extLst>
              <a:ext uri="{FF2B5EF4-FFF2-40B4-BE49-F238E27FC236}">
                <a16:creationId xmlns:a16="http://schemas.microsoft.com/office/drawing/2014/main" id="{68E83A51-D725-BBBF-B332-3DC66E0A83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960"/>
          <a:stretch/>
        </p:blipFill>
        <p:spPr bwMode="auto">
          <a:xfrm>
            <a:off x="7480477" y="9084525"/>
            <a:ext cx="587015" cy="7223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0"/>
            <a:ext cx="6590759" cy="4395637"/>
          </a:xfrm>
          <a:prstGeom prst="rect">
            <a:avLst/>
          </a:prstGeom>
          <a:ln>
            <a:noFill/>
          </a:ln>
          <a:effectLst>
            <a:softEdge rad="112500"/>
          </a:effectLst>
        </p:spPr>
      </p:pic>
      <p:sp>
        <p:nvSpPr>
          <p:cNvPr id="2" name="Title 1"/>
          <p:cNvSpPr>
            <a:spLocks noGrp="1"/>
          </p:cNvSpPr>
          <p:nvPr>
            <p:ph type="ctrTitle"/>
          </p:nvPr>
        </p:nvSpPr>
        <p:spPr>
          <a:xfrm>
            <a:off x="0" y="3505200"/>
            <a:ext cx="6620183" cy="740081"/>
          </a:xfrm>
        </p:spPr>
        <p:txBody>
          <a:bodyPr anchor="ctr">
            <a:noAutofit/>
          </a:bodyPr>
          <a:lstStyle/>
          <a:p>
            <a:r>
              <a:rPr lang="en-US" sz="2800" b="1" dirty="0">
                <a:ln w="3175">
                  <a:solidFill>
                    <a:sysClr val="windowText" lastClr="000000"/>
                  </a:solidFill>
                </a:ln>
                <a:solidFill>
                  <a:srgbClr val="FFFFFF"/>
                </a:solidFill>
                <a:effectLst>
                  <a:outerShdw blurRad="38100" dist="38100" dir="2700000" algn="tl">
                    <a:srgbClr val="000000">
                      <a:alpha val="43137"/>
                    </a:srgbClr>
                  </a:outerShdw>
                </a:effectLst>
                <a:latin typeface="Century Gothic" panose="020B0502020202020204" pitchFamily="34" charset="0"/>
              </a:rPr>
              <a:t>9209 Markleys Grove Boulevard</a:t>
            </a:r>
            <a:br>
              <a:rPr lang="en-US" sz="3200" b="1" dirty="0">
                <a:ln w="3175">
                  <a:solidFill>
                    <a:sysClr val="windowText" lastClr="000000"/>
                  </a:solidFill>
                </a:ln>
                <a:solidFill>
                  <a:srgbClr val="FFFFFF"/>
                </a:solidFill>
                <a:effectLst>
                  <a:outerShdw blurRad="38100" dist="38100" dir="2700000" algn="tl">
                    <a:srgbClr val="000000">
                      <a:alpha val="43137"/>
                    </a:srgbClr>
                  </a:outerShdw>
                </a:effectLst>
                <a:latin typeface="Century Gothic" panose="020B0502020202020204" pitchFamily="34" charset="0"/>
              </a:rPr>
            </a:br>
            <a:r>
              <a:rPr lang="en-US" sz="1800" b="1" dirty="0">
                <a:ln w="3175">
                  <a:solidFill>
                    <a:sysClr val="windowText" lastClr="000000"/>
                  </a:solidFill>
                </a:ln>
                <a:solidFill>
                  <a:srgbClr val="FFFFFF"/>
                </a:solidFill>
                <a:effectLst>
                  <a:outerShdw blurRad="38100" dist="38100" dir="2700000" algn="tl">
                    <a:srgbClr val="000000">
                      <a:alpha val="43137"/>
                    </a:srgbClr>
                  </a:outerShdw>
                </a:effectLst>
                <a:latin typeface="Century Gothic" panose="020B0502020202020204" pitchFamily="34" charset="0"/>
              </a:rPr>
              <a:t>Summerville, SC 29485 | MLS# 22020011 | $400,000</a:t>
            </a:r>
            <a:endParaRPr lang="en-US" sz="1800" b="1" i="1" dirty="0">
              <a:ln w="3175">
                <a:solidFill>
                  <a:sysClr val="windowText" lastClr="000000"/>
                </a:solidFill>
              </a:ln>
              <a:solidFill>
                <a:srgbClr val="FFFF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0" y="4402773"/>
            <a:ext cx="6585732" cy="4512627"/>
          </a:xfrm>
        </p:spPr>
        <p:txBody>
          <a:bodyPr anchor="ctr">
            <a:noAutofit/>
          </a:bodyPr>
          <a:lstStyle/>
          <a:p>
            <a:r>
              <a:rPr lang="en-US" sz="1030" dirty="0">
                <a:solidFill>
                  <a:schemeClr val="tx1"/>
                </a:solidFill>
                <a:latin typeface="Century Gothic" panose="020B0502020202020204" pitchFamily="34" charset="0"/>
              </a:rPr>
              <a:t>Seller is ready to move and will also consider a 2% closing cost contribution for a buyer. *** Welcome Home - 4BR/2.5BA traditional 2story home in Wescott. Columns adorn the formal living room, and wainscoting adorns the dining rm. There is crown </a:t>
            </a:r>
            <a:r>
              <a:rPr lang="en-US" sz="1030" dirty="0" err="1">
                <a:solidFill>
                  <a:schemeClr val="tx1"/>
                </a:solidFill>
                <a:latin typeface="Century Gothic" panose="020B0502020202020204" pitchFamily="34" charset="0"/>
              </a:rPr>
              <a:t>moulding</a:t>
            </a:r>
            <a:r>
              <a:rPr lang="en-US" sz="1030" dirty="0">
                <a:solidFill>
                  <a:schemeClr val="tx1"/>
                </a:solidFill>
                <a:latin typeface="Century Gothic" panose="020B0502020202020204" pitchFamily="34" charset="0"/>
              </a:rPr>
              <a:t> throughout most of the downstairs living area. The family room is spacious &amp; welcoming &amp; has a raised hearth gas fireplace. There's plenty of room for entertaining guests &amp; family. The kitchen features a sunny breakfast area, a breakfast bar, ample cabinets, granite countertops, a built-in desk, a pantry, built-in microwave, &amp; an extra quiet dishwasher. Upstairs, the owner's suite features a double tray ceiling, remote controlled ceiling fan and an upgraded bath with dual vanities, garden tub, separate shower, water closet, block window for light and privacy, &amp; a large walk-in. There are 2 nicely sized secondary bedrooms upstairs with ceiling fans and plenty of closet space. The 4th bedroom is a tremendous bonus room (w/ closet). This room could also be used as a media room, playroom, office, workout room, etc. All baths have ceramic tile floors. The laundry room is conveniently located upstairs. This home has tremendous storage -- the owner installed pull down stairs and floored and insulated a 10' x 18' storage area with carpet and shelving over the garage. The garage also features garage door opener, a storage room, a work bench, and additional built-in shelving. The over-sized 12 x 16 ft. screen-in-porch extends the living space inside to the outside, and overlooks the spacious, beautifully shaded back yard. The 10 x 10 patio is bordered by a bricked-in seating area, and the yard is fully fenced-in. The roof was just replaced last year. The HVAC was replaced in 2015, and is serviced annually. The seller installed brand new 2" faux wood blinds in the formal living room &amp; dining room in October. The home is protected by a transferable termite bond. Wescott Plantation features sidewalks, a neighborhood pool, playgrounds, a public golf course and clubhouse with restaurant, and is conveniently located close to Joint Base Charleston, Palmetto Commerce Parkway, Bosch, shopping, restaurants, and I-26. This home is also located in the much sought after, highly acclaimed, award winning Dorchester District II school district. Bonus! :) </a:t>
            </a:r>
            <a:r>
              <a:rPr lang="en-US" sz="1030" dirty="0" err="1">
                <a:solidFill>
                  <a:schemeClr val="tx1"/>
                </a:solidFill>
                <a:latin typeface="Century Gothic" panose="020B0502020202020204" pitchFamily="34" charset="0"/>
              </a:rPr>
              <a:t>MacLauren</a:t>
            </a:r>
            <a:r>
              <a:rPr lang="en-US" sz="1030" dirty="0">
                <a:solidFill>
                  <a:schemeClr val="tx1"/>
                </a:solidFill>
                <a:latin typeface="Century Gothic" panose="020B0502020202020204" pitchFamily="34" charset="0"/>
              </a:rPr>
              <a:t> Floor Plan. Don't miss your opportunity to own this beauty - schedule a showing today!</a:t>
            </a:r>
          </a:p>
          <a:p>
            <a:endParaRPr lang="en-US" sz="1030" dirty="0">
              <a:solidFill>
                <a:schemeClr val="tx1"/>
              </a:solidFill>
              <a:latin typeface="Century Gothic" panose="020B0502020202020204" pitchFamily="34" charset="0"/>
            </a:endParaRPr>
          </a:p>
          <a:p>
            <a:r>
              <a:rPr lang="en-US" sz="1030" dirty="0">
                <a:solidFill>
                  <a:schemeClr val="tx1"/>
                </a:solidFill>
                <a:latin typeface="Century Gothic" panose="020B0502020202020204" pitchFamily="34" charset="0"/>
              </a:rPr>
              <a:t>Take a Virtual Tour: </a:t>
            </a:r>
            <a:r>
              <a:rPr lang="en-US" sz="1030" dirty="0">
                <a:solidFill>
                  <a:schemeClr val="tx1"/>
                </a:solidFill>
                <a:latin typeface="Century Gothic" panose="020B0502020202020204" pitchFamily="34" charset="0"/>
                <a:hlinkClick r:id="rId4"/>
              </a:rPr>
              <a:t>https://www.charlestonvirtualhomes.com/2220310/</a:t>
            </a:r>
            <a:r>
              <a:rPr lang="en-US" sz="1030" dirty="0">
                <a:solidFill>
                  <a:schemeClr val="tx1"/>
                </a:solidFill>
                <a:latin typeface="Century Gothic" panose="020B0502020202020204" pitchFamily="34" charset="0"/>
              </a:rPr>
              <a:t> </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29620" y="1134830"/>
            <a:ext cx="1599980" cy="1066833"/>
          </a:xfrm>
          <a:prstGeom prst="rect">
            <a:avLst/>
          </a:prstGeom>
          <a:ln>
            <a:noFill/>
          </a:ln>
          <a:effectLst>
            <a:softEdge rad="112500"/>
          </a:effectLst>
        </p:spPr>
      </p:pic>
      <p:sp>
        <p:nvSpPr>
          <p:cNvPr id="20" name="Rectangle 19"/>
          <p:cNvSpPr/>
          <p:nvPr/>
        </p:nvSpPr>
        <p:spPr>
          <a:xfrm>
            <a:off x="8001001" y="1101166"/>
            <a:ext cx="6028281" cy="830997"/>
          </a:xfrm>
          <a:prstGeom prst="rect">
            <a:avLst/>
          </a:prstGeom>
        </p:spPr>
        <p:txBody>
          <a:bodyPr wrap="square">
            <a:spAutoFit/>
          </a:bodyPr>
          <a:lstStyle/>
          <a:p>
            <a:pPr algn="ctr"/>
            <a:r>
              <a:rPr lang="en-US" sz="2400" b="1" i="1" dirty="0">
                <a:solidFill>
                  <a:srgbClr val="FFFF00"/>
                </a:solidFill>
                <a:effectLst>
                  <a:outerShdw blurRad="38100" dist="38100" dir="2700000" algn="tl">
                    <a:srgbClr val="000000">
                      <a:alpha val="75000"/>
                    </a:srgbClr>
                  </a:outerShdw>
                </a:effectLst>
                <a:latin typeface="Century Gothic" panose="020B0502020202020204" pitchFamily="34" charset="0"/>
              </a:rPr>
              <a:t>$1,000 Buyer's Agent Bonus</a:t>
            </a:r>
          </a:p>
          <a:p>
            <a:pPr algn="ctr"/>
            <a:r>
              <a:rPr lang="en-US" sz="2400" i="1" dirty="0">
                <a:solidFill>
                  <a:srgbClr val="FFFF00"/>
                </a:solidFill>
                <a:effectLst>
                  <a:outerShdw blurRad="38100" dist="38100" dir="2700000" algn="tl">
                    <a:srgbClr val="000000">
                      <a:alpha val="75000"/>
                    </a:srgbClr>
                  </a:outerShdw>
                </a:effectLst>
                <a:latin typeface="Century Gothic" panose="020B0502020202020204" pitchFamily="34" charset="0"/>
              </a:rPr>
              <a:t> </a:t>
            </a:r>
            <a:r>
              <a:rPr lang="en-US" sz="1800" b="1" i="1" dirty="0">
                <a:solidFill>
                  <a:srgbClr val="FFFF00"/>
                </a:solidFill>
                <a:effectLst>
                  <a:outerShdw blurRad="38100" dist="38100" dir="2700000" algn="tl">
                    <a:srgbClr val="000000">
                      <a:alpha val="75000"/>
                    </a:srgbClr>
                  </a:outerShdw>
                </a:effectLst>
                <a:latin typeface="Century Gothic" panose="020B0502020202020204" pitchFamily="34" charset="0"/>
              </a:rPr>
              <a:t>For Ratified Contract That Can Close By 9/27/2019</a:t>
            </a:r>
            <a:endParaRPr lang="en-US" sz="2400" b="1" i="1" dirty="0">
              <a:solidFill>
                <a:srgbClr val="FFFF00"/>
              </a:solidFill>
              <a:effectLst>
                <a:outerShdw blurRad="38100" dist="38100" dir="2700000" algn="tl">
                  <a:srgbClr val="000000">
                    <a:alpha val="75000"/>
                  </a:srgbClr>
                </a:outerShdw>
              </a:effectLst>
              <a:latin typeface="Century Gothic" panose="020B0502020202020204" pitchFamily="34" charset="0"/>
            </a:endParaRPr>
          </a:p>
        </p:txBody>
      </p:sp>
      <p:sp>
        <p:nvSpPr>
          <p:cNvPr id="18" name="Rectangle 17"/>
          <p:cNvSpPr/>
          <p:nvPr/>
        </p:nvSpPr>
        <p:spPr>
          <a:xfrm>
            <a:off x="2438400" y="9083626"/>
            <a:ext cx="3352800" cy="723275"/>
          </a:xfrm>
          <a:prstGeom prst="rect">
            <a:avLst/>
          </a:prstGeom>
        </p:spPr>
        <p:txBody>
          <a:bodyPr wrap="square" anchor="ctr">
            <a:spAutoFit/>
          </a:bodyPr>
          <a:lstStyle/>
          <a:p>
            <a:pPr algn="ctr"/>
            <a:r>
              <a:rPr lang="en-US" sz="1100" b="1" dirty="0">
                <a:solidFill>
                  <a:schemeClr val="tx2">
                    <a:lumMod val="75000"/>
                  </a:schemeClr>
                </a:solidFill>
                <a:latin typeface="Century Gothic" panose="020B0502020202020204" pitchFamily="34" charset="0"/>
              </a:rPr>
              <a:t>Tammy Thompson</a:t>
            </a:r>
          </a:p>
          <a:p>
            <a:pPr algn="ctr"/>
            <a:r>
              <a:rPr lang="en-US" sz="1000" dirty="0">
                <a:solidFill>
                  <a:schemeClr val="tx2">
                    <a:lumMod val="75000"/>
                  </a:schemeClr>
                </a:solidFill>
                <a:latin typeface="Century Gothic" panose="020B0502020202020204" pitchFamily="34" charset="0"/>
              </a:rPr>
              <a:t>843-412-1856</a:t>
            </a:r>
          </a:p>
          <a:p>
            <a:pPr algn="ctr"/>
            <a:r>
              <a:rPr lang="en-US" sz="1000" dirty="0">
                <a:solidFill>
                  <a:schemeClr val="tx2">
                    <a:lumMod val="75000"/>
                  </a:schemeClr>
                </a:solidFill>
                <a:latin typeface="Century Gothic" panose="020B0502020202020204" pitchFamily="34" charset="0"/>
              </a:rPr>
              <a:t>tammylthompson@live.com</a:t>
            </a:r>
          </a:p>
          <a:p>
            <a:pPr algn="ctr"/>
            <a:r>
              <a:rPr lang="en-US" sz="1000" dirty="0">
                <a:solidFill>
                  <a:schemeClr val="tx2">
                    <a:lumMod val="75000"/>
                  </a:schemeClr>
                </a:solidFill>
                <a:latin typeface="Century Gothic" panose="020B0502020202020204" pitchFamily="34" charset="0"/>
              </a:rPr>
              <a:t>https://www.coldwellbankerhomes.com/</a:t>
            </a:r>
            <a:endParaRPr lang="en-US" sz="700" dirty="0">
              <a:solidFill>
                <a:schemeClr val="tx2">
                  <a:lumMod val="75000"/>
                </a:schemeClr>
              </a:solidFill>
              <a:latin typeface="Century Gothic" panose="020B0502020202020204" pitchFamily="34" charset="0"/>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2108" y="9083626"/>
            <a:ext cx="1287433" cy="72327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27948" y="2687"/>
            <a:ext cx="1601652" cy="1068311"/>
          </a:xfrm>
          <a:prstGeom prst="rect">
            <a:avLst/>
          </a:prstGeom>
          <a:ln>
            <a:noFill/>
          </a:ln>
          <a:effectLst>
            <a:softEdge rad="112500"/>
          </a:effectLst>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20475" y="2263646"/>
            <a:ext cx="1609125" cy="1072750"/>
          </a:xfrm>
          <a:prstGeom prst="rect">
            <a:avLst/>
          </a:prstGeom>
          <a:ln>
            <a:noFill/>
          </a:ln>
          <a:effectLst>
            <a:softEdge rad="112500"/>
          </a:effectLst>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27580" y="7930418"/>
            <a:ext cx="1601844" cy="1068315"/>
          </a:xfrm>
          <a:prstGeom prst="rect">
            <a:avLst/>
          </a:prstGeom>
          <a:ln>
            <a:noFill/>
          </a:ln>
          <a:effectLst>
            <a:softEdge rad="112500"/>
          </a:effectLst>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618234" y="5661110"/>
            <a:ext cx="1611366" cy="1074244"/>
          </a:xfrm>
          <a:prstGeom prst="rect">
            <a:avLst/>
          </a:prstGeom>
          <a:ln>
            <a:noFill/>
          </a:ln>
          <a:effectLst>
            <a:softEdge rad="112500"/>
          </a:effectLst>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626016" y="4530533"/>
            <a:ext cx="1603584" cy="1069056"/>
          </a:xfrm>
          <a:prstGeom prst="rect">
            <a:avLst/>
          </a:prstGeom>
          <a:ln>
            <a:noFill/>
          </a:ln>
          <a:effectLst>
            <a:softEdge rad="112500"/>
          </a:effectLst>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626452" y="6796875"/>
            <a:ext cx="1602713" cy="1069055"/>
          </a:xfrm>
          <a:prstGeom prst="rect">
            <a:avLst/>
          </a:prstGeom>
          <a:ln>
            <a:noFill/>
          </a:ln>
          <a:effectLst>
            <a:softEdge rad="112500"/>
          </a:effectLst>
        </p:spPr>
      </p:pic>
      <p:sp>
        <p:nvSpPr>
          <p:cNvPr id="31" name="Rectangle 30"/>
          <p:cNvSpPr/>
          <p:nvPr/>
        </p:nvSpPr>
        <p:spPr>
          <a:xfrm>
            <a:off x="0" y="71735"/>
            <a:ext cx="6620743" cy="461665"/>
          </a:xfrm>
          <a:prstGeom prst="rect">
            <a:avLst/>
          </a:prstGeom>
        </p:spPr>
        <p:txBody>
          <a:bodyPr wrap="square">
            <a:spAutoFit/>
          </a:bodyPr>
          <a:lstStyle/>
          <a:p>
            <a:pPr algn="ctr"/>
            <a:r>
              <a:rPr lang="en-US" sz="2400" b="1" i="1" dirty="0">
                <a:ln w="3175">
                  <a:solidFill>
                    <a:srgbClr val="022169"/>
                  </a:solidFill>
                </a:ln>
                <a:solidFill>
                  <a:schemeClr val="bg1"/>
                </a:solidFill>
                <a:effectLst>
                  <a:outerShdw blurRad="38100" dist="38100" dir="2700000" algn="tl">
                    <a:srgbClr val="000000">
                      <a:alpha val="43137"/>
                    </a:srgbClr>
                  </a:outerShdw>
                </a:effectLst>
                <a:latin typeface="Century Gothic" panose="020B0502020202020204" pitchFamily="34" charset="0"/>
              </a:rPr>
              <a:t>$35K Price Reduction Wescott 4BR/2.5BA</a:t>
            </a:r>
          </a:p>
        </p:txBody>
      </p:sp>
      <p:sp>
        <p:nvSpPr>
          <p:cNvPr id="6" name="Rectangle 5"/>
          <p:cNvSpPr/>
          <p:nvPr/>
        </p:nvSpPr>
        <p:spPr>
          <a:xfrm>
            <a:off x="228600" y="9814037"/>
            <a:ext cx="7772400" cy="200055"/>
          </a:xfrm>
          <a:prstGeom prst="rect">
            <a:avLst/>
          </a:prstGeom>
        </p:spPr>
        <p:txBody>
          <a:bodyPr wrap="square">
            <a:spAutoFit/>
          </a:bodyPr>
          <a:lstStyle/>
          <a:p>
            <a:pPr algn="ctr"/>
            <a:r>
              <a:rPr lang="en-US" sz="700" dirty="0">
                <a:solidFill>
                  <a:schemeClr val="tx2">
                    <a:lumMod val="75000"/>
                  </a:schemeClr>
                </a:solidFill>
                <a:latin typeface="Century Gothic" panose="020B0502020202020204" pitchFamily="34" charset="0"/>
              </a:rPr>
              <a:t>Coldwell Banker Realty | 4969 Centre Pointe Dr. Ste 103 | Charleston, SC 29418</a:t>
            </a:r>
          </a:p>
        </p:txBody>
      </p:sp>
      <p:pic>
        <p:nvPicPr>
          <p:cNvPr id="23" name="Picture 22">
            <a:extLst>
              <a:ext uri="{FF2B5EF4-FFF2-40B4-BE49-F238E27FC236}">
                <a16:creationId xmlns:a16="http://schemas.microsoft.com/office/drawing/2014/main" id="{763A8A3D-1C30-4C6E-BE3E-08D7CCF0029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627125" y="3398569"/>
            <a:ext cx="1602475" cy="1067941"/>
          </a:xfrm>
          <a:prstGeom prst="rect">
            <a:avLst/>
          </a:prstGeom>
          <a:ln>
            <a:noFill/>
          </a:ln>
          <a:effectLst>
            <a:softEdge rad="112500"/>
          </a:effectLst>
        </p:spPr>
      </p:pic>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TotalTime>
  <Words>548</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9209 Markleys Grove Boulevard Summerville, SC 29485 | MLS# 22020011 | $400,000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2601 Coral Vine Ct Seaside Farms Mt Pleasant MLS# 1412872 $475,000</dc:title>
  <dc:creator>CVH360</dc:creator>
  <cp:lastModifiedBy>A. Thomas Price</cp:lastModifiedBy>
  <cp:revision>44</cp:revision>
  <dcterms:created xsi:type="dcterms:W3CDTF">2006-08-16T00:00:00Z</dcterms:created>
  <dcterms:modified xsi:type="dcterms:W3CDTF">2022-11-28T19:04:27Z</dcterms:modified>
</cp:coreProperties>
</file>