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5" d="100"/>
          <a:sy n="125" d="100"/>
        </p:scale>
        <p:origin x="950" y="4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496484"/>
            <a:ext cx="6217920" cy="3183467"/>
          </a:xfrm>
        </p:spPr>
        <p:txBody>
          <a:bodyPr anchor="b"/>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914400" y="4802717"/>
            <a:ext cx="5486400" cy="2207683"/>
          </a:xfrm>
        </p:spPr>
        <p:txBody>
          <a:bodyPr/>
          <a:lstStyle>
            <a:lvl1pPr marL="0" indent="0" algn="ctr">
              <a:buNone/>
              <a:defRPr sz="1920"/>
            </a:lvl1pPr>
            <a:lvl2pPr marL="365760" indent="0" algn="ctr">
              <a:buNone/>
              <a:defRPr sz="1600"/>
            </a:lvl2pPr>
            <a:lvl3pPr marL="731520" indent="0" algn="ctr">
              <a:buNone/>
              <a:defRPr sz="1440"/>
            </a:lvl3pPr>
            <a:lvl4pPr marL="1097280" indent="0" algn="ctr">
              <a:buNone/>
              <a:defRPr sz="1280"/>
            </a:lvl4pPr>
            <a:lvl5pPr marL="1463040" indent="0" algn="ctr">
              <a:buNone/>
              <a:defRPr sz="1280"/>
            </a:lvl5pPr>
            <a:lvl6pPr marL="1828800" indent="0" algn="ctr">
              <a:buNone/>
              <a:defRPr sz="1280"/>
            </a:lvl6pPr>
            <a:lvl7pPr marL="2194560" indent="0" algn="ctr">
              <a:buNone/>
              <a:defRPr sz="1280"/>
            </a:lvl7pPr>
            <a:lvl8pPr marL="2560320" indent="0" algn="ctr">
              <a:buNone/>
              <a:defRPr sz="1280"/>
            </a:lvl8pPr>
            <a:lvl9pPr marL="2926080" indent="0" algn="ctr">
              <a:buNone/>
              <a:defRPr sz="12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10/17/2022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022560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10/17/2022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995149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0" y="486834"/>
            <a:ext cx="1577340"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486834"/>
            <a:ext cx="4640580"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10/17/2022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814618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10/17/2022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811616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0" y="2279653"/>
            <a:ext cx="6309360" cy="3803649"/>
          </a:xfrm>
        </p:spPr>
        <p:txBody>
          <a:bodyPr anchor="b"/>
          <a:lstStyle>
            <a:lvl1pPr>
              <a:defRPr sz="4800"/>
            </a:lvl1pPr>
          </a:lstStyle>
          <a:p>
            <a:r>
              <a:rPr lang="en-US"/>
              <a:t>Click to edit Master title style</a:t>
            </a:r>
            <a:endParaRPr lang="en-US" dirty="0"/>
          </a:p>
        </p:txBody>
      </p:sp>
      <p:sp>
        <p:nvSpPr>
          <p:cNvPr id="3" name="Text Placeholder 2"/>
          <p:cNvSpPr>
            <a:spLocks noGrp="1"/>
          </p:cNvSpPr>
          <p:nvPr>
            <p:ph type="body" idx="1"/>
          </p:nvPr>
        </p:nvSpPr>
        <p:spPr>
          <a:xfrm>
            <a:off x="499110" y="6119286"/>
            <a:ext cx="6309360" cy="2000249"/>
          </a:xfrm>
        </p:spPr>
        <p:txBody>
          <a:bodyPr/>
          <a:lstStyle>
            <a:lvl1pPr marL="0" indent="0">
              <a:buNone/>
              <a:defRPr sz="1920">
                <a:solidFill>
                  <a:schemeClr val="tx1"/>
                </a:solidFill>
              </a:defRPr>
            </a:lvl1pPr>
            <a:lvl2pPr marL="365760" indent="0">
              <a:buNone/>
              <a:defRPr sz="1600">
                <a:solidFill>
                  <a:schemeClr val="tx1">
                    <a:tint val="75000"/>
                  </a:schemeClr>
                </a:solidFill>
              </a:defRPr>
            </a:lvl2pPr>
            <a:lvl3pPr marL="731520" indent="0">
              <a:buNone/>
              <a:defRPr sz="1440">
                <a:solidFill>
                  <a:schemeClr val="tx1">
                    <a:tint val="75000"/>
                  </a:schemeClr>
                </a:solidFill>
              </a:defRPr>
            </a:lvl3pPr>
            <a:lvl4pPr marL="1097280" indent="0">
              <a:buNone/>
              <a:defRPr sz="1280">
                <a:solidFill>
                  <a:schemeClr val="tx1">
                    <a:tint val="75000"/>
                  </a:schemeClr>
                </a:solidFill>
              </a:defRPr>
            </a:lvl4pPr>
            <a:lvl5pPr marL="1463040" indent="0">
              <a:buNone/>
              <a:defRPr sz="1280">
                <a:solidFill>
                  <a:schemeClr val="tx1">
                    <a:tint val="75000"/>
                  </a:schemeClr>
                </a:solidFill>
              </a:defRPr>
            </a:lvl5pPr>
            <a:lvl6pPr marL="1828800" indent="0">
              <a:buNone/>
              <a:defRPr sz="1280">
                <a:solidFill>
                  <a:schemeClr val="tx1">
                    <a:tint val="75000"/>
                  </a:schemeClr>
                </a:solidFill>
              </a:defRPr>
            </a:lvl6pPr>
            <a:lvl7pPr marL="2194560" indent="0">
              <a:buNone/>
              <a:defRPr sz="1280">
                <a:solidFill>
                  <a:schemeClr val="tx1">
                    <a:tint val="75000"/>
                  </a:schemeClr>
                </a:solidFill>
              </a:defRPr>
            </a:lvl7pPr>
            <a:lvl8pPr marL="2560320" indent="0">
              <a:buNone/>
              <a:defRPr sz="1280">
                <a:solidFill>
                  <a:schemeClr val="tx1">
                    <a:tint val="75000"/>
                  </a:schemeClr>
                </a:solidFill>
              </a:defRPr>
            </a:lvl8pPr>
            <a:lvl9pPr marL="2926080" indent="0">
              <a:buNone/>
              <a:defRPr sz="12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10/17/2022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6601917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29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033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EE1867-B3D7-4709-9A5D-B88D860BAE96}" type="datetimeFigureOut">
              <a:rPr lang="en-US" smtClean="0"/>
              <a:t>10/17/2022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58727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486836"/>
            <a:ext cx="6309360"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503874" y="2241551"/>
            <a:ext cx="3094672"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4" name="Content Placeholder 3"/>
          <p:cNvSpPr>
            <a:spLocks noGrp="1"/>
          </p:cNvSpPr>
          <p:nvPr>
            <p:ph sz="half" idx="2"/>
          </p:nvPr>
        </p:nvSpPr>
        <p:spPr>
          <a:xfrm>
            <a:off x="503874" y="3340100"/>
            <a:ext cx="3094672"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03320" y="2241551"/>
            <a:ext cx="3109913"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703320" y="3340100"/>
            <a:ext cx="310991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EE1867-B3D7-4709-9A5D-B88D860BAE96}" type="datetimeFigureOut">
              <a:rPr lang="en-US" smtClean="0"/>
              <a:t>10/17/2022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22557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EE1867-B3D7-4709-9A5D-B88D860BAE96}" type="datetimeFigureOut">
              <a:rPr lang="en-US" smtClean="0"/>
              <a:t>10/17/2022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170230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10/17/2022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688178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Content Placeholder 2"/>
          <p:cNvSpPr>
            <a:spLocks noGrp="1"/>
          </p:cNvSpPr>
          <p:nvPr>
            <p:ph idx="1"/>
          </p:nvPr>
        </p:nvSpPr>
        <p:spPr>
          <a:xfrm>
            <a:off x="3109913" y="1316569"/>
            <a:ext cx="3703320" cy="6498167"/>
          </a:xfrm>
        </p:spPr>
        <p:txBody>
          <a:bodyPr/>
          <a:lstStyle>
            <a:lvl1pPr>
              <a:defRPr sz="2560"/>
            </a:lvl1pPr>
            <a:lvl2pPr>
              <a:defRPr sz="2240"/>
            </a:lvl2pPr>
            <a:lvl3pPr>
              <a:defRPr sz="192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10/17/2022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126544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Picture Placeholder 2"/>
          <p:cNvSpPr>
            <a:spLocks noGrp="1" noChangeAspect="1"/>
          </p:cNvSpPr>
          <p:nvPr>
            <p:ph type="pic" idx="1"/>
          </p:nvPr>
        </p:nvSpPr>
        <p:spPr>
          <a:xfrm>
            <a:off x="3109913" y="1316569"/>
            <a:ext cx="3703320" cy="6498167"/>
          </a:xfrm>
        </p:spPr>
        <p:txBody>
          <a:bodyPr anchor="t"/>
          <a:lstStyle>
            <a:lvl1pPr marL="0" indent="0">
              <a:buNone/>
              <a:defRPr sz="2560"/>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10/17/2022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7900693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486836"/>
            <a:ext cx="6309360"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2920" y="2434167"/>
            <a:ext cx="630936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02920" y="8475136"/>
            <a:ext cx="1645920" cy="486833"/>
          </a:xfrm>
          <a:prstGeom prst="rect">
            <a:avLst/>
          </a:prstGeom>
        </p:spPr>
        <p:txBody>
          <a:bodyPr vert="horz" lIns="91440" tIns="45720" rIns="91440" bIns="45720" rtlCol="0" anchor="ctr"/>
          <a:lstStyle>
            <a:lvl1pPr algn="l">
              <a:defRPr sz="960">
                <a:solidFill>
                  <a:schemeClr val="tx1">
                    <a:tint val="75000"/>
                  </a:schemeClr>
                </a:solidFill>
              </a:defRPr>
            </a:lvl1pPr>
          </a:lstStyle>
          <a:p>
            <a:fld id="{1DEE1867-B3D7-4709-9A5D-B88D860BAE96}" type="datetimeFigureOut">
              <a:rPr lang="en-US" smtClean="0"/>
              <a:t>10/17/2022</a:t>
            </a:fld>
            <a:endParaRPr lang="en-US"/>
          </a:p>
        </p:txBody>
      </p:sp>
      <p:sp>
        <p:nvSpPr>
          <p:cNvPr id="5" name="Footer Placeholder 4"/>
          <p:cNvSpPr>
            <a:spLocks noGrp="1"/>
          </p:cNvSpPr>
          <p:nvPr>
            <p:ph type="ftr" sz="quarter" idx="3"/>
          </p:nvPr>
        </p:nvSpPr>
        <p:spPr>
          <a:xfrm>
            <a:off x="2423160" y="8475136"/>
            <a:ext cx="2468880" cy="486833"/>
          </a:xfrm>
          <a:prstGeom prst="rect">
            <a:avLst/>
          </a:prstGeom>
        </p:spPr>
        <p:txBody>
          <a:bodyPr vert="horz" lIns="91440" tIns="45720" rIns="91440" bIns="45720" rtlCol="0" anchor="ctr"/>
          <a:lstStyle>
            <a:lvl1pPr algn="ctr">
              <a:defRPr sz="9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166360" y="8475136"/>
            <a:ext cx="1645920" cy="486833"/>
          </a:xfrm>
          <a:prstGeom prst="rect">
            <a:avLst/>
          </a:prstGeom>
        </p:spPr>
        <p:txBody>
          <a:bodyPr vert="horz" lIns="91440" tIns="45720" rIns="91440" bIns="45720" rtlCol="0" anchor="ctr"/>
          <a:lstStyle>
            <a:lvl1pPr algn="r">
              <a:defRPr sz="960">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27422118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31520" rtl="0" eaLnBrk="1" latinLnBrk="0" hangingPunct="1">
        <a:lnSpc>
          <a:spcPct val="90000"/>
        </a:lnSpc>
        <a:spcBef>
          <a:spcPct val="0"/>
        </a:spcBef>
        <a:buNone/>
        <a:defRPr sz="3520" kern="1200">
          <a:solidFill>
            <a:schemeClr val="tx1"/>
          </a:solidFill>
          <a:latin typeface="+mj-lt"/>
          <a:ea typeface="+mj-ea"/>
          <a:cs typeface="+mj-cs"/>
        </a:defRPr>
      </a:lvl1pPr>
    </p:titleStyle>
    <p:bodyStyle>
      <a:lvl1pPr marL="182880" indent="-182880" algn="l" defTabSz="731520" rtl="0" eaLnBrk="1" latinLnBrk="0" hangingPunct="1">
        <a:lnSpc>
          <a:spcPct val="90000"/>
        </a:lnSpc>
        <a:spcBef>
          <a:spcPts val="800"/>
        </a:spcBef>
        <a:buFont typeface="Arial" panose="020B0604020202020204" pitchFamily="34" charset="0"/>
        <a:buChar char="•"/>
        <a:defRPr sz="2240" kern="1200">
          <a:solidFill>
            <a:schemeClr val="tx1"/>
          </a:solidFill>
          <a:latin typeface="+mn-lt"/>
          <a:ea typeface="+mn-ea"/>
          <a:cs typeface="+mn-cs"/>
        </a:defRPr>
      </a:lvl1pPr>
      <a:lvl2pPr marL="548640" indent="-182880" algn="l" defTabSz="731520" rtl="0" eaLnBrk="1" latinLnBrk="0" hangingPunct="1">
        <a:lnSpc>
          <a:spcPct val="90000"/>
        </a:lnSpc>
        <a:spcBef>
          <a:spcPts val="400"/>
        </a:spcBef>
        <a:buFont typeface="Arial" panose="020B0604020202020204" pitchFamily="34" charset="0"/>
        <a:buChar char="•"/>
        <a:defRPr sz="1920" kern="1200">
          <a:solidFill>
            <a:schemeClr val="tx1"/>
          </a:solidFill>
          <a:latin typeface="+mn-lt"/>
          <a:ea typeface="+mn-ea"/>
          <a:cs typeface="+mn-cs"/>
        </a:defRPr>
      </a:lvl2pPr>
      <a:lvl3pPr marL="914400" indent="-182880" algn="l" defTabSz="73152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12801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4pPr>
      <a:lvl5pPr marL="164592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5pPr>
      <a:lvl6pPr marL="201168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6pPr>
      <a:lvl7pPr marL="237744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7pPr>
      <a:lvl8pPr marL="274320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8pPr>
      <a:lvl9pPr marL="31089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18" Type="http://schemas.openxmlformats.org/officeDocument/2006/relationships/image" Target="../media/image13.jpeg"/><Relationship Id="rId3" Type="http://schemas.openxmlformats.org/officeDocument/2006/relationships/hyperlink" Target="https://youtu.be/Z4nBgOB_Lks" TargetMode="External"/><Relationship Id="rId7" Type="http://schemas.openxmlformats.org/officeDocument/2006/relationships/image" Target="../media/image4.jpeg"/><Relationship Id="rId12" Type="http://schemas.openxmlformats.org/officeDocument/2006/relationships/image" Target="../media/image9.jpeg"/><Relationship Id="rId17" Type="http://schemas.openxmlformats.org/officeDocument/2006/relationships/hyperlink" Target="mailto:conniesross@aol.com" TargetMode="External"/><Relationship Id="rId2" Type="http://schemas.openxmlformats.org/officeDocument/2006/relationships/image" Target="../media/image1.jpg"/><Relationship Id="rId16" Type="http://schemas.openxmlformats.org/officeDocument/2006/relationships/hyperlink" Target="mailto:ronnienichols8@aol.com" TargetMode="External"/><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image" Target="../media/image2.jpeg"/><Relationship Id="rId15" Type="http://schemas.openxmlformats.org/officeDocument/2006/relationships/image" Target="../media/image12.jpg"/><Relationship Id="rId10" Type="http://schemas.openxmlformats.org/officeDocument/2006/relationships/image" Target="../media/image7.jpeg"/><Relationship Id="rId19" Type="http://schemas.openxmlformats.org/officeDocument/2006/relationships/image" Target="../media/image14.jpg"/><Relationship Id="rId4" Type="http://schemas.openxmlformats.org/officeDocument/2006/relationships/hyperlink" Target="https://my.matterport.com/show/?m=h2W6a6hByut" TargetMode="External"/><Relationship Id="rId9" Type="http://schemas.openxmlformats.org/officeDocument/2006/relationships/image" Target="../media/image6.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l="2508" r="2508"/>
          <a:stretch/>
        </p:blipFill>
        <p:spPr>
          <a:xfrm>
            <a:off x="1366378" y="0"/>
            <a:ext cx="5948822" cy="3519815"/>
          </a:xfrm>
          <a:prstGeom prst="rect">
            <a:avLst/>
          </a:prstGeom>
          <a:ln>
            <a:noFill/>
          </a:ln>
        </p:spPr>
      </p:pic>
      <p:sp>
        <p:nvSpPr>
          <p:cNvPr id="5" name="Rectangle 4"/>
          <p:cNvSpPr/>
          <p:nvPr/>
        </p:nvSpPr>
        <p:spPr>
          <a:xfrm>
            <a:off x="1300094" y="3999426"/>
            <a:ext cx="6015106" cy="4408899"/>
          </a:xfrm>
          <a:prstGeom prst="rect">
            <a:avLst/>
          </a:prstGeom>
        </p:spPr>
        <p:txBody>
          <a:bodyPr wrap="square" anchor="ctr">
            <a:spAutoFit/>
          </a:bodyPr>
          <a:lstStyle/>
          <a:p>
            <a:pPr algn="ctr"/>
            <a:r>
              <a:rPr lang="en-US" sz="850" dirty="0">
                <a:latin typeface="Adobe Caslon Pro" panose="0205050205050A020403" pitchFamily="18" charset="0"/>
              </a:rPr>
              <a:t>Perfect! From the first impression of the beautiful mature landscaping and stunning golf-course views to the welcoming stately front porch and entry foyer, this large, custom-built beauty has it all. It is all brick with a side-load larger two-car garage; even the driveway is custom, and a pretty path leads to the backyard with a big outdoor kitchen in a private courtyard. Along the way is a wonderful surprise, an outdoor shower, perfect for sandy grandchildren or to cool off from a neighborhood jog. If you look up, a super-sized second-story porch invites further curiosity to go inside! There are 3 spacious bedrooms, a dedicated study, an inclusive great room-dining-kitchen combo, and 2 and a half well-planned baths. Ask about remarkable features throughout... perfect, too. And there is a quintessential southern Carolina room as a bonus! Off of the u-shaped upscale kitchen is the entrance to the garage and laundry room with a walk-in pantry along a private hallway to the very spacious master suite with lots of closet space and even a magnificent walk-in shower. Nice-sized guest rooms are in the popular split-bedroom floodplain with a jack 'n Jill-guest bath. There is impressive architectural detail, tray ceilings, arches inside and out, and wonderful windows. Note especially the remarkable luxury granite. Notable also is the perfect, huge bonus room being used as a recreation room upstairs that walks out on the enormous porch overlooking the entire expanse of the entire second hole of Tidewater Golf Course, just named the best golf course in the state! Perfect! In addition to golf and being in an ICW community near the beach, Tidewater boasts many other rich, upscale amenities, including owners' beach cabana on the Cherry Grove Beach named the 11th best in the nation, pools &amp; spas, clay &amp; hard-surface tennis courts, pickle ball, bocce, horseshoes, amenities center, fitness center, driving range and putting green, 24-hour gated manned security, and clubhouse with bar &amp; restaurants. There is even a complimentary gated storage yard for boats, campers, recreational vehicles and the like. The on-site, convenient HOA building has rooms for business and other meetings and events and a lending library. There are many clubs and activities year round. In Tidewater, you can do it all, or just relax in the luxurious Tidewater lifestyle. The Bluffs of Tidewater is contiguous along the Cherry Grove Inlet where the Atlantic Ocean rolls into the marsh. This home, therefore, is highly sought after by the investor or primary or vacation home owner who desires to acquire an extraordinary golf/ICW/beach property at today's market price. Tidewater itself is on a tree-lined road to oceanfront Anne Tilghman Boyce Coastal Reserve, a nature conservancy, including </a:t>
            </a:r>
            <a:r>
              <a:rPr lang="en-US" sz="850" dirty="0" err="1">
                <a:latin typeface="Adobe Caslon Pro" panose="0205050205050A020403" pitchFamily="18" charset="0"/>
              </a:rPr>
              <a:t>Waties</a:t>
            </a:r>
            <a:r>
              <a:rPr lang="en-US" sz="850" dirty="0">
                <a:latin typeface="Adobe Caslon Pro" panose="0205050205050A020403" pitchFamily="18" charset="0"/>
              </a:rPr>
              <a:t> Island, with access for managed recreational use. Tidewater, a historic plantation, is on an elevated peninsula of live oaks and southern pines between the </a:t>
            </a:r>
            <a:r>
              <a:rPr lang="en-US" sz="850" dirty="0" err="1">
                <a:latin typeface="Adobe Caslon Pro" panose="0205050205050A020403" pitchFamily="18" charset="0"/>
              </a:rPr>
              <a:t>Intracoatal</a:t>
            </a:r>
            <a:r>
              <a:rPr lang="en-US" sz="850" dirty="0">
                <a:latin typeface="Adobe Caslon Pro" panose="0205050205050A020403" pitchFamily="18" charset="0"/>
              </a:rPr>
              <a:t> Waterway and the Cherry Grove Inlet to the Atlantic Ocean. The plantation also preserves the unique look of its own origins. It is close to the beach, shopping, entertainment, medical services, outstanding schools and parks and access to major highways. The jewel in the crown of the development is that private owners' beach cabana on the wide, white sands of the Cherry Grove Beach, just a few minutes drive. Be sure to ask for the list of amazing features including a whole-house stationed generator and a remarkable garage that lives like another </a:t>
            </a:r>
            <a:r>
              <a:rPr lang="en-US" sz="850" dirty="0" err="1">
                <a:latin typeface="Adobe Caslon Pro" panose="0205050205050A020403" pitchFamily="18" charset="0"/>
              </a:rPr>
              <a:t>roon</a:t>
            </a:r>
            <a:r>
              <a:rPr lang="en-US" sz="850" dirty="0">
                <a:latin typeface="Adobe Caslon Pro" panose="0205050205050A020403" pitchFamily="18" charset="0"/>
              </a:rPr>
              <a:t>. This charming, livable and really fun home also enjoys a lovely, indigenous peaceful environment, along with the excellent reputation of the Tidewater Golf Course, the Pebble Beach of the East. Tidewater Plantation, in one of the U. S.' s top-5 beach towns, North Myrtle Beach, truly reflects a "way of life." Do not let this versatile, immaculate home get away. Welcome to the </a:t>
            </a:r>
            <a:r>
              <a:rPr lang="en-US" sz="850" dirty="0" err="1">
                <a:latin typeface="Adobe Caslon Pro" panose="0205050205050A020403" pitchFamily="18" charset="0"/>
              </a:rPr>
              <a:t>the</a:t>
            </a:r>
            <a:r>
              <a:rPr lang="en-US" sz="850" dirty="0">
                <a:latin typeface="Adobe Caslon Pro" panose="0205050205050A020403" pitchFamily="18" charset="0"/>
              </a:rPr>
              <a:t> best of the beach. Select furniture may convey, too.</a:t>
            </a:r>
            <a:br>
              <a:rPr lang="en-US" sz="850" dirty="0">
                <a:latin typeface="Adobe Caslon Pro" panose="0205050205050A020403" pitchFamily="18" charset="0"/>
              </a:rPr>
            </a:br>
            <a:r>
              <a:rPr lang="en-US" sz="850" dirty="0">
                <a:latin typeface="Adobe Caslon Pro" panose="0205050205050A020403" pitchFamily="18" charset="0"/>
              </a:rPr>
              <a:t>Did we say PERFECT? Even the price. Yes!</a:t>
            </a:r>
          </a:p>
          <a:p>
            <a:pPr algn="ctr"/>
            <a:r>
              <a:rPr lang="en-US" sz="850" b="1" dirty="0">
                <a:latin typeface="Adobe Caslon Pro" panose="0205050205050A020403" pitchFamily="18" charset="0"/>
              </a:rPr>
              <a:t>Video Tour: </a:t>
            </a:r>
            <a:r>
              <a:rPr lang="en-US" sz="850" b="1" dirty="0">
                <a:latin typeface="Adobe Caslon Pro" panose="0205050205050A020403" pitchFamily="18" charset="0"/>
                <a:hlinkClick r:id="rId3"/>
              </a:rPr>
              <a:t>https://youtu.be/Z4nBgOB_Lks</a:t>
            </a:r>
            <a:r>
              <a:rPr lang="en-US" sz="850" b="1" dirty="0">
                <a:latin typeface="Adobe Caslon Pro" panose="0205050205050A020403" pitchFamily="18" charset="0"/>
              </a:rPr>
              <a:t> </a:t>
            </a:r>
          </a:p>
          <a:p>
            <a:pPr algn="ctr"/>
            <a:r>
              <a:rPr lang="en-US" sz="850" b="1" dirty="0">
                <a:latin typeface="Adobe Caslon Pro" panose="0205050205050A020403" pitchFamily="18" charset="0"/>
              </a:rPr>
              <a:t>3D Virtual Tour: </a:t>
            </a:r>
            <a:r>
              <a:rPr lang="en-US" sz="850" b="1" dirty="0">
                <a:latin typeface="Adobe Caslon Pro" panose="0205050205050A020403" pitchFamily="18" charset="0"/>
                <a:hlinkClick r:id="rId4"/>
              </a:rPr>
              <a:t>https://my.matterport.com/show/?m=h2W6a6hByut</a:t>
            </a:r>
            <a:r>
              <a:rPr lang="en-US" sz="850" b="1" dirty="0">
                <a:latin typeface="Adobe Caslon Pro" panose="0205050205050A020403" pitchFamily="18" charset="0"/>
              </a:rPr>
              <a:t> </a:t>
            </a:r>
          </a:p>
        </p:txBody>
      </p:sp>
      <p:sp>
        <p:nvSpPr>
          <p:cNvPr id="23" name="Rectangle 22"/>
          <p:cNvSpPr/>
          <p:nvPr/>
        </p:nvSpPr>
        <p:spPr>
          <a:xfrm>
            <a:off x="1366378" y="3530092"/>
            <a:ext cx="5948821" cy="569387"/>
          </a:xfrm>
          <a:prstGeom prst="rect">
            <a:avLst/>
          </a:prstGeom>
          <a:noFill/>
        </p:spPr>
        <p:txBody>
          <a:bodyPr wrap="square" anchor="ctr">
            <a:spAutoFit/>
          </a:bodyPr>
          <a:lstStyle/>
          <a:p>
            <a:pPr algn="ctr"/>
            <a:r>
              <a:rPr lang="pt-BR" dirty="0">
                <a:ln w="3175">
                  <a:noFill/>
                </a:ln>
                <a:solidFill>
                  <a:sysClr val="windowText" lastClr="000000"/>
                </a:solidFill>
                <a:latin typeface="Adobe Caslon Pro Bold" panose="0205070206050A020403" pitchFamily="18" charset="0"/>
              </a:rPr>
              <a:t>924 Heshbon Dr</a:t>
            </a:r>
          </a:p>
          <a:p>
            <a:pPr algn="ctr"/>
            <a:r>
              <a:rPr lang="en-US" sz="1300" b="1" dirty="0">
                <a:ln w="3175">
                  <a:noFill/>
                </a:ln>
                <a:solidFill>
                  <a:sysClr val="windowText" lastClr="000000"/>
                </a:solidFill>
                <a:latin typeface="Adobe Caslon Pro" panose="0205050205050A020403" pitchFamily="18" charset="0"/>
              </a:rPr>
              <a:t>Tidewater Plantation | North Myrtle Beach SC 29582 | MLS# 2222612 | $699,000</a:t>
            </a:r>
          </a:p>
        </p:txBody>
      </p:sp>
      <p:pic>
        <p:nvPicPr>
          <p:cNvPr id="12" name="Picture 11"/>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0" y="0"/>
            <a:ext cx="1300094" cy="731519"/>
          </a:xfrm>
          <a:prstGeom prst="rect">
            <a:avLst/>
          </a:prstGeom>
          <a:ln>
            <a:solidFill>
              <a:schemeClr val="bg1"/>
            </a:solidFill>
          </a:ln>
          <a:effectLst/>
        </p:spPr>
      </p:pic>
      <p:pic>
        <p:nvPicPr>
          <p:cNvPr id="13" name="Picture 12"/>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5835304"/>
            <a:ext cx="1301233" cy="731293"/>
          </a:xfrm>
          <a:prstGeom prst="rect">
            <a:avLst/>
          </a:prstGeom>
          <a:ln>
            <a:solidFill>
              <a:schemeClr val="bg1"/>
            </a:solidFill>
          </a:ln>
          <a:effectLst/>
        </p:spPr>
      </p:pic>
      <p:pic>
        <p:nvPicPr>
          <p:cNvPr id="15" name="Picture 14"/>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0" y="833647"/>
            <a:ext cx="1301637" cy="731519"/>
          </a:xfrm>
          <a:prstGeom prst="rect">
            <a:avLst/>
          </a:prstGeom>
          <a:ln>
            <a:solidFill>
              <a:schemeClr val="bg1"/>
            </a:solidFill>
          </a:ln>
          <a:effectLst/>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0" y="2500941"/>
            <a:ext cx="1300094" cy="731520"/>
          </a:xfrm>
          <a:prstGeom prst="rect">
            <a:avLst/>
          </a:prstGeom>
          <a:ln>
            <a:solidFill>
              <a:schemeClr val="bg1"/>
            </a:solidFill>
          </a:ln>
          <a:effectLst/>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0" y="5001883"/>
            <a:ext cx="1301233" cy="731293"/>
          </a:xfrm>
          <a:prstGeom prst="rect">
            <a:avLst/>
          </a:prstGeom>
          <a:ln>
            <a:solidFill>
              <a:schemeClr val="bg1"/>
            </a:solidFill>
          </a:ln>
          <a:effectLst/>
        </p:spPr>
      </p:pic>
      <p:pic>
        <p:nvPicPr>
          <p:cNvPr id="37" name="Picture 36"/>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0" y="4168236"/>
            <a:ext cx="1301637" cy="731519"/>
          </a:xfrm>
          <a:prstGeom prst="rect">
            <a:avLst/>
          </a:prstGeom>
          <a:ln>
            <a:solidFill>
              <a:schemeClr val="bg1"/>
            </a:solidFill>
          </a:ln>
          <a:effectLst/>
        </p:spPr>
      </p:pic>
      <p:pic>
        <p:nvPicPr>
          <p:cNvPr id="40" name="Picture 39"/>
          <p:cNvPicPr>
            <a:picLocks noChangeAspect="1"/>
          </p:cNvPicPr>
          <p:nvPr/>
        </p:nvPicPr>
        <p:blipFill>
          <a:blip r:embed="rId11" cstate="print">
            <a:extLst>
              <a:ext uri="{28A0092B-C50C-407E-A947-70E740481C1C}">
                <a14:useLocalDpi xmlns:a14="http://schemas.microsoft.com/office/drawing/2010/main" val="0"/>
              </a:ext>
            </a:extLst>
          </a:blip>
          <a:srcRect t="5024" b="5024"/>
          <a:stretch/>
        </p:blipFill>
        <p:spPr>
          <a:xfrm>
            <a:off x="0" y="6668725"/>
            <a:ext cx="1300480" cy="731520"/>
          </a:xfrm>
          <a:prstGeom prst="rect">
            <a:avLst/>
          </a:prstGeom>
          <a:ln>
            <a:solidFill>
              <a:schemeClr val="bg1"/>
            </a:solidFill>
          </a:ln>
          <a:effectLst/>
        </p:spPr>
      </p:pic>
      <p:pic>
        <p:nvPicPr>
          <p:cNvPr id="41" name="Picture 40"/>
          <p:cNvPicPr>
            <a:picLocks noChangeAspect="1"/>
          </p:cNvPicPr>
          <p:nvPr/>
        </p:nvPicPr>
        <p:blipFill>
          <a:blip r:embed="rId12" cstate="print">
            <a:extLst>
              <a:ext uri="{28A0092B-C50C-407E-A947-70E740481C1C}">
                <a14:useLocalDpi xmlns:a14="http://schemas.microsoft.com/office/drawing/2010/main" val="0"/>
              </a:ext>
            </a:extLst>
          </a:blip>
          <a:srcRect t="9894" b="9894"/>
          <a:stretch/>
        </p:blipFill>
        <p:spPr>
          <a:xfrm>
            <a:off x="0" y="7502373"/>
            <a:ext cx="1300480" cy="731520"/>
          </a:xfrm>
          <a:prstGeom prst="rect">
            <a:avLst/>
          </a:prstGeom>
          <a:ln>
            <a:solidFill>
              <a:schemeClr val="bg1"/>
            </a:solidFill>
          </a:ln>
          <a:effectLst/>
        </p:spPr>
      </p:pic>
      <p:pic>
        <p:nvPicPr>
          <p:cNvPr id="20" name="Picture 19"/>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0" y="1667294"/>
            <a:ext cx="1301637" cy="731519"/>
          </a:xfrm>
          <a:prstGeom prst="rect">
            <a:avLst/>
          </a:prstGeom>
          <a:ln>
            <a:solidFill>
              <a:schemeClr val="bg1"/>
            </a:solidFill>
          </a:ln>
          <a:effectLst/>
        </p:spPr>
      </p:pic>
      <p:sp>
        <p:nvSpPr>
          <p:cNvPr id="2" name="Rectangle 1"/>
          <p:cNvSpPr/>
          <p:nvPr/>
        </p:nvSpPr>
        <p:spPr>
          <a:xfrm>
            <a:off x="1366378" y="2878878"/>
            <a:ext cx="5948229" cy="646331"/>
          </a:xfrm>
          <a:prstGeom prst="rect">
            <a:avLst/>
          </a:prstGeom>
        </p:spPr>
        <p:txBody>
          <a:bodyPr wrap="square">
            <a:spAutoFit/>
          </a:bodyPr>
          <a:lstStyle/>
          <a:p>
            <a:pPr algn="ctr"/>
            <a:r>
              <a:rPr lang="en-US" b="1" i="1" dirty="0">
                <a:ln w="3175">
                  <a:solidFill>
                    <a:sysClr val="windowText" lastClr="000000"/>
                  </a:solidFill>
                </a:ln>
                <a:solidFill>
                  <a:schemeClr val="bg1"/>
                </a:solidFill>
                <a:latin typeface="Gisha" panose="020B0604020202020204" pitchFamily="34" charset="-79"/>
                <a:cs typeface="Gisha" panose="020B0604020202020204" pitchFamily="34" charset="-79"/>
              </a:rPr>
              <a:t>PERFECT! FROM THE FIRST IMPRESSION</a:t>
            </a:r>
            <a:br>
              <a:rPr lang="en-US" b="1" i="1" dirty="0">
                <a:ln w="3175">
                  <a:solidFill>
                    <a:sysClr val="windowText" lastClr="000000"/>
                  </a:solidFill>
                </a:ln>
                <a:solidFill>
                  <a:schemeClr val="bg1"/>
                </a:solidFill>
                <a:latin typeface="Gisha" panose="020B0604020202020204" pitchFamily="34" charset="-79"/>
                <a:cs typeface="Gisha" panose="020B0604020202020204" pitchFamily="34" charset="-79"/>
              </a:rPr>
            </a:br>
            <a:r>
              <a:rPr lang="en-US" b="1" i="1" dirty="0">
                <a:ln w="3175">
                  <a:solidFill>
                    <a:sysClr val="windowText" lastClr="000000"/>
                  </a:solidFill>
                </a:ln>
                <a:solidFill>
                  <a:schemeClr val="bg1"/>
                </a:solidFill>
                <a:latin typeface="Gisha" panose="020B0604020202020204" pitchFamily="34" charset="-79"/>
                <a:cs typeface="Gisha" panose="020B0604020202020204" pitchFamily="34" charset="-79"/>
              </a:rPr>
              <a:t>TO THE UNBELIEVBLE PRICE!</a:t>
            </a:r>
          </a:p>
        </p:txBody>
      </p:sp>
      <p:pic>
        <p:nvPicPr>
          <p:cNvPr id="24" name="Picture 23">
            <a:extLst>
              <a:ext uri="{FF2B5EF4-FFF2-40B4-BE49-F238E27FC236}">
                <a16:creationId xmlns:a16="http://schemas.microsoft.com/office/drawing/2014/main" id="{F98CE27F-2322-493E-83B7-C82A8252018E}"/>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0" y="3334589"/>
            <a:ext cx="1301637" cy="731519"/>
          </a:xfrm>
          <a:prstGeom prst="rect">
            <a:avLst/>
          </a:prstGeom>
          <a:ln>
            <a:solidFill>
              <a:schemeClr val="bg1"/>
            </a:solidFill>
          </a:ln>
          <a:effectLst/>
        </p:spPr>
      </p:pic>
      <p:sp>
        <p:nvSpPr>
          <p:cNvPr id="6" name="Arrow: Right 5">
            <a:extLst>
              <a:ext uri="{FF2B5EF4-FFF2-40B4-BE49-F238E27FC236}">
                <a16:creationId xmlns:a16="http://schemas.microsoft.com/office/drawing/2014/main" id="{3A8C887A-A173-4341-80E6-CC29841C7ED2}"/>
              </a:ext>
            </a:extLst>
          </p:cNvPr>
          <p:cNvSpPr/>
          <p:nvPr/>
        </p:nvSpPr>
        <p:spPr>
          <a:xfrm rot="8627667">
            <a:off x="7552440" y="1719637"/>
            <a:ext cx="516616" cy="185393"/>
          </a:xfrm>
          <a:prstGeom prst="righ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a:extLst>
              <a:ext uri="{FF2B5EF4-FFF2-40B4-BE49-F238E27FC236}">
                <a16:creationId xmlns:a16="http://schemas.microsoft.com/office/drawing/2014/main" id="{0A37C436-1F62-44E9-BC7F-7CA0D5E325E2}"/>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3174362" y="8383652"/>
            <a:ext cx="714374" cy="586807"/>
          </a:xfrm>
          <a:prstGeom prst="rect">
            <a:avLst/>
          </a:prstGeom>
        </p:spPr>
      </p:pic>
      <p:sp>
        <p:nvSpPr>
          <p:cNvPr id="29" name="Rectangle 28">
            <a:extLst>
              <a:ext uri="{FF2B5EF4-FFF2-40B4-BE49-F238E27FC236}">
                <a16:creationId xmlns:a16="http://schemas.microsoft.com/office/drawing/2014/main" id="{3004C19A-23B3-4E87-93E1-00C78DE20036}"/>
              </a:ext>
            </a:extLst>
          </p:cNvPr>
          <p:cNvSpPr/>
          <p:nvPr/>
        </p:nvSpPr>
        <p:spPr>
          <a:xfrm>
            <a:off x="4274764" y="8353890"/>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Ronnie Nichols</a:t>
            </a:r>
          </a:p>
          <a:p>
            <a:pPr algn="ctr"/>
            <a:r>
              <a:rPr lang="en-US" sz="1100" dirty="0">
                <a:solidFill>
                  <a:srgbClr val="000000"/>
                </a:solidFill>
                <a:latin typeface="Arial" panose="020B0604020202020204" pitchFamily="34" charset="0"/>
              </a:rPr>
              <a:t>Realtor / BIC</a:t>
            </a:r>
          </a:p>
          <a:p>
            <a:pPr algn="ctr"/>
            <a:r>
              <a:rPr lang="en-US" sz="1100" dirty="0">
                <a:solidFill>
                  <a:srgbClr val="000000"/>
                </a:solidFill>
                <a:latin typeface="Arial" panose="020B0604020202020204" pitchFamily="34" charset="0"/>
                <a:hlinkClick r:id="rId16"/>
              </a:rPr>
              <a:t>ronnienichols8@aol.com</a:t>
            </a:r>
            <a:r>
              <a:rPr lang="en-US" sz="1100" dirty="0">
                <a:solidFill>
                  <a:srgbClr val="000000"/>
                </a:solidFill>
                <a:latin typeface="Arial" panose="020B0604020202020204" pitchFamily="34" charset="0"/>
              </a:rPr>
              <a:t> </a:t>
            </a:r>
            <a:endParaRPr lang="en-US" sz="1100" b="0" i="0" dirty="0">
              <a:solidFill>
                <a:srgbClr val="000000"/>
              </a:solidFill>
              <a:effectLst/>
              <a:latin typeface="Arial" panose="020B0604020202020204" pitchFamily="34" charset="0"/>
            </a:endParaRPr>
          </a:p>
        </p:txBody>
      </p:sp>
      <p:sp>
        <p:nvSpPr>
          <p:cNvPr id="31" name="Rectangle 30">
            <a:extLst>
              <a:ext uri="{FF2B5EF4-FFF2-40B4-BE49-F238E27FC236}">
                <a16:creationId xmlns:a16="http://schemas.microsoft.com/office/drawing/2014/main" id="{0BE24EAF-07F1-4CC7-B9F1-1F1114D9B69C}"/>
              </a:ext>
            </a:extLst>
          </p:cNvPr>
          <p:cNvSpPr/>
          <p:nvPr/>
        </p:nvSpPr>
        <p:spPr>
          <a:xfrm>
            <a:off x="874578" y="8353890"/>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7"/>
              </a:rPr>
              <a:t>conniesross@aol.com</a:t>
            </a:r>
            <a:endParaRPr lang="en-US" sz="1100" b="0" i="0" dirty="0">
              <a:solidFill>
                <a:srgbClr val="000000"/>
              </a:solidFill>
              <a:effectLst/>
              <a:latin typeface="Arial" panose="020B0604020202020204" pitchFamily="34" charset="0"/>
            </a:endParaRPr>
          </a:p>
        </p:txBody>
      </p:sp>
      <p:sp>
        <p:nvSpPr>
          <p:cNvPr id="32" name="Rectangle 31">
            <a:extLst>
              <a:ext uri="{FF2B5EF4-FFF2-40B4-BE49-F238E27FC236}">
                <a16:creationId xmlns:a16="http://schemas.microsoft.com/office/drawing/2014/main" id="{1BEA9928-1BB2-4DA9-8BE9-2358656CABA4}"/>
              </a:ext>
            </a:extLst>
          </p:cNvPr>
          <p:cNvSpPr/>
          <p:nvPr/>
        </p:nvSpPr>
        <p:spPr>
          <a:xfrm>
            <a:off x="0" y="8928556"/>
            <a:ext cx="7315199" cy="200055"/>
          </a:xfrm>
          <a:prstGeom prst="rect">
            <a:avLst/>
          </a:prstGeom>
        </p:spPr>
        <p:txBody>
          <a:bodyPr wrap="square">
            <a:spAutoFit/>
          </a:bodyPr>
          <a:lstStyle/>
          <a:p>
            <a:pPr algn="ctr"/>
            <a:r>
              <a:rPr lang="en-US" sz="700" dirty="0">
                <a:solidFill>
                  <a:srgbClr val="000000"/>
                </a:solidFill>
                <a:latin typeface="Arial" panose="020B0604020202020204" pitchFamily="34" charset="0"/>
              </a:rPr>
              <a:t>NEW WAY PROPERTIES MYRTLE BEACH</a:t>
            </a:r>
            <a:r>
              <a:rPr lang="en-US" sz="700" dirty="0">
                <a:solidFill>
                  <a:srgbClr val="093E6E"/>
                </a:solidFill>
                <a:latin typeface="Arial" panose="020B0604020202020204" pitchFamily="34" charset="0"/>
              </a:rPr>
              <a:t> </a:t>
            </a:r>
            <a:endParaRPr lang="en-US" sz="700" dirty="0"/>
          </a:p>
        </p:txBody>
      </p:sp>
      <p:pic>
        <p:nvPicPr>
          <p:cNvPr id="33" name="Picture 32">
            <a:extLst>
              <a:ext uri="{FF2B5EF4-FFF2-40B4-BE49-F238E27FC236}">
                <a16:creationId xmlns:a16="http://schemas.microsoft.com/office/drawing/2014/main" id="{F5B8CFE9-50A7-429E-A622-754C953C0FB0}"/>
              </a:ext>
            </a:extLst>
          </p:cNvPr>
          <p:cNvPicPr>
            <a:picLocks noChangeAspect="1"/>
          </p:cNvPicPr>
          <p:nvPr/>
        </p:nvPicPr>
        <p:blipFill>
          <a:blip r:embed="rId18" cstate="print">
            <a:extLst>
              <a:ext uri="{28A0092B-C50C-407E-A947-70E740481C1C}">
                <a14:useLocalDpi xmlns:a14="http://schemas.microsoft.com/office/drawing/2010/main" val="0"/>
              </a:ext>
            </a:extLst>
          </a:blip>
          <a:srcRect/>
          <a:stretch/>
        </p:blipFill>
        <p:spPr>
          <a:xfrm>
            <a:off x="34514" y="8335974"/>
            <a:ext cx="454036" cy="682162"/>
          </a:xfrm>
          <a:prstGeom prst="rect">
            <a:avLst/>
          </a:prstGeom>
        </p:spPr>
      </p:pic>
      <p:pic>
        <p:nvPicPr>
          <p:cNvPr id="36" name="Picture 35">
            <a:extLst>
              <a:ext uri="{FF2B5EF4-FFF2-40B4-BE49-F238E27FC236}">
                <a16:creationId xmlns:a16="http://schemas.microsoft.com/office/drawing/2014/main" id="{6E87CC5F-4F27-4BC9-9A55-E783C46AC40E}"/>
              </a:ext>
            </a:extLst>
          </p:cNvPr>
          <p:cNvPicPr>
            <a:picLocks noChangeAspect="1"/>
          </p:cNvPicPr>
          <p:nvPr/>
        </p:nvPicPr>
        <p:blipFill>
          <a:blip r:embed="rId19" cstate="print">
            <a:extLst>
              <a:ext uri="{28A0092B-C50C-407E-A947-70E740481C1C}">
                <a14:useLocalDpi xmlns:a14="http://schemas.microsoft.com/office/drawing/2010/main" val="0"/>
              </a:ext>
            </a:extLst>
          </a:blip>
          <a:srcRect/>
          <a:stretch/>
        </p:blipFill>
        <p:spPr>
          <a:xfrm>
            <a:off x="6592166" y="8335974"/>
            <a:ext cx="688520" cy="688520"/>
          </a:xfrm>
          <a:prstGeom prst="rect">
            <a:avLst/>
          </a:prstGeom>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390</TotalTime>
  <Words>829</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Arial</vt:lpstr>
      <vt:lpstr>Calibri</vt:lpstr>
      <vt:lpstr>Calibri Light</vt:lpstr>
      <vt:lpstr>Gisha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51</cp:revision>
  <dcterms:created xsi:type="dcterms:W3CDTF">2016-01-18T21:52:04Z</dcterms:created>
  <dcterms:modified xsi:type="dcterms:W3CDTF">2022-10-17T10:35:50Z</dcterms:modified>
</cp:coreProperties>
</file>