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8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mailto:realtormelissasc@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a:solidFill>
                  <a:srgbClr val="FFFF00"/>
                </a:solidFill>
                <a:effectLst>
                  <a:outerShdw blurRad="38100" dist="38100" dir="2700000" algn="tl">
                    <a:srgbClr val="000000">
                      <a:alpha val="43137"/>
                    </a:srgbClr>
                  </a:outerShdw>
                </a:effectLst>
                <a:latin typeface="Cambria" panose="02040503050406030204" pitchFamily="18" charset="0"/>
              </a:rPr>
              <a:t>James Island Charmer</a:t>
            </a:r>
            <a:endParaRPr lang="en-US" sz="44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5157" y="750704"/>
            <a:ext cx="5022086" cy="3334165"/>
          </a:xfrm>
          <a:prstGeom prst="rect">
            <a:avLst/>
          </a:prstGeom>
          <a:ln w="12700" cap="sq">
            <a:noFill/>
            <a:miter lim="800000"/>
          </a:ln>
          <a:effectLst/>
        </p:spPr>
      </p:pic>
      <p:sp>
        <p:nvSpPr>
          <p:cNvPr id="3" name="Subtitle 2"/>
          <p:cNvSpPr>
            <a:spLocks noGrp="1"/>
          </p:cNvSpPr>
          <p:nvPr>
            <p:ph type="subTitle" idx="1"/>
          </p:nvPr>
        </p:nvSpPr>
        <p:spPr>
          <a:xfrm>
            <a:off x="0" y="5016446"/>
            <a:ext cx="7772400" cy="3830446"/>
          </a:xfrm>
        </p:spPr>
        <p:txBody>
          <a:bodyPr anchor="ctr">
            <a:noAutofit/>
          </a:bodyPr>
          <a:lstStyle/>
          <a:p>
            <a:r>
              <a:rPr lang="en-US" sz="1200" dirty="0">
                <a:solidFill>
                  <a:schemeClr val="tx2">
                    <a:lumMod val="75000"/>
                  </a:schemeClr>
                </a:solidFill>
                <a:latin typeface="Cambria" panose="02040503050406030204" pitchFamily="18" charset="0"/>
              </a:rPr>
              <a:t>NEW TO MARKET well maintained James Island charmer. Nestled at the end of a quiet cul-de-sac in DESIRABLE HARBOR WOODS III (no HOA!). Minutes to the beach and downtown! Inside find an open concept with VAULTED CEILINGS, stained concrete floors, and practically new stainless steel appliances! Outside is the HUGE BACKYARD complete with PRIVATE GARDEN AREA, an OVERSIZED BRICK PATIO, separate fenced dog area and raised WOODEN DECK. On ALMOST 1/3 ACRE it is a fantastic yard for pets, kids, and entertaining! Mature oak trees dot the perimeter along with a 6' PRIVACY FENCE. NO FLOOD INSURANCE required here! EXCELLENT SCHOOLS nearby: Stiles Point Elementary, James Island Middle, and James Island Charter High. NEW HVAC and ROOF installed in 2014!!</a:t>
            </a:r>
          </a:p>
          <a:p>
            <a:endParaRPr lang="en-US" sz="1200" dirty="0">
              <a:solidFill>
                <a:schemeClr val="tx2">
                  <a:lumMod val="75000"/>
                </a:schemeClr>
              </a:solidFill>
              <a:latin typeface="Cambria" panose="02040503050406030204" pitchFamily="18" charset="0"/>
            </a:endParaRPr>
          </a:p>
          <a:p>
            <a:r>
              <a:rPr lang="en-US" sz="1200" dirty="0">
                <a:solidFill>
                  <a:schemeClr val="tx2">
                    <a:lumMod val="75000"/>
                  </a:schemeClr>
                </a:solidFill>
                <a:latin typeface="Cambria" panose="02040503050406030204" pitchFamily="18" charset="0"/>
              </a:rPr>
              <a:t>Dream home for someone with large dogs and/or kids who still desires a nice home! Concrete floors are nearly indestructible and completely mess proof (also great if you have allergies.) Separate dog area allows little Jimmy to play on the lush green lawn without fear of being knocked over.</a:t>
            </a:r>
          </a:p>
          <a:p>
            <a:endParaRPr lang="en-US" sz="1200" dirty="0">
              <a:solidFill>
                <a:schemeClr val="tx2">
                  <a:lumMod val="75000"/>
                </a:schemeClr>
              </a:solidFill>
              <a:latin typeface="Cambria" panose="02040503050406030204" pitchFamily="18" charset="0"/>
            </a:endParaRPr>
          </a:p>
          <a:p>
            <a:r>
              <a:rPr lang="en-US" sz="1200" dirty="0">
                <a:solidFill>
                  <a:schemeClr val="tx2">
                    <a:lumMod val="75000"/>
                  </a:schemeClr>
                </a:solidFill>
                <a:latin typeface="Cambria" panose="02040503050406030204" pitchFamily="18" charset="0"/>
              </a:rPr>
              <a:t>Walking distance to the high school and public soccer fields. Less than a mile to the closest grocery store, 15 minutes (7 miles) to the beach and 10 minutes to downtown Charleston.</a:t>
            </a:r>
          </a:p>
          <a:p>
            <a:endParaRPr lang="en-US" sz="1200" dirty="0">
              <a:solidFill>
                <a:schemeClr val="tx2">
                  <a:lumMod val="75000"/>
                </a:schemeClr>
              </a:solidFill>
              <a:latin typeface="Cambria" panose="02040503050406030204" pitchFamily="18" charset="0"/>
            </a:endParaRPr>
          </a:p>
          <a:p>
            <a:r>
              <a:rPr lang="en-US" sz="1200" dirty="0">
                <a:solidFill>
                  <a:schemeClr val="tx2">
                    <a:lumMod val="75000"/>
                  </a:schemeClr>
                </a:solidFill>
                <a:latin typeface="Cambria" panose="02040503050406030204" pitchFamily="18" charset="0"/>
              </a:rPr>
              <a:t>Come see this dream of a home today--it won't last long!</a:t>
            </a:r>
          </a:p>
          <a:p>
            <a:endParaRPr lang="en-US" sz="1200" dirty="0">
              <a:solidFill>
                <a:schemeClr val="tx2">
                  <a:lumMod val="75000"/>
                </a:schemeClr>
              </a:solidFill>
              <a:latin typeface="Cambria" panose="02040503050406030204" pitchFamily="18" charset="0"/>
            </a:endParaRPr>
          </a:p>
          <a:p>
            <a:r>
              <a:rPr lang="en-US" sz="1200" dirty="0">
                <a:solidFill>
                  <a:schemeClr val="tx2">
                    <a:lumMod val="75000"/>
                  </a:schemeClr>
                </a:solidFill>
                <a:latin typeface="Cambria" panose="02040503050406030204" pitchFamily="18" charset="0"/>
              </a:rPr>
              <a:t>Appliances may convey with acceptable </a:t>
            </a:r>
            <a:r>
              <a:rPr lang="en-US" sz="1200" dirty="0" smtClean="0">
                <a:solidFill>
                  <a:schemeClr val="tx2">
                    <a:lumMod val="75000"/>
                  </a:schemeClr>
                </a:solidFill>
                <a:latin typeface="Cambria" panose="02040503050406030204" pitchFamily="18" charset="0"/>
              </a:rPr>
              <a:t>offer.</a:t>
            </a:r>
          </a:p>
          <a:p>
            <a:r>
              <a:rPr lang="en-US" sz="1200" dirty="0" smtClean="0">
                <a:solidFill>
                  <a:schemeClr val="tx2">
                    <a:lumMod val="75000"/>
                  </a:schemeClr>
                </a:solidFill>
                <a:latin typeface="Cambria" panose="02040503050406030204" pitchFamily="18" charset="0"/>
              </a:rPr>
              <a:t>Listing </a:t>
            </a:r>
            <a:r>
              <a:rPr lang="en-US" sz="1200" dirty="0">
                <a:solidFill>
                  <a:schemeClr val="tx2">
                    <a:lumMod val="75000"/>
                  </a:schemeClr>
                </a:solidFill>
                <a:latin typeface="Cambria" panose="02040503050406030204" pitchFamily="18" charset="0"/>
              </a:rPr>
              <a:t>agent is owner.</a:t>
            </a:r>
            <a:endParaRPr lang="en-US" sz="1200"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36533"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Melissa </a:t>
            </a:r>
            <a:r>
              <a:rPr lang="en-US" sz="1600" b="1" dirty="0" smtClean="0">
                <a:latin typeface="Cambria" panose="02040503050406030204" pitchFamily="18" charset="0"/>
              </a:rPr>
              <a:t>Lukas</a:t>
            </a:r>
          </a:p>
          <a:p>
            <a:pPr algn="ctr"/>
            <a:r>
              <a:rPr lang="en-US" sz="1200" dirty="0">
                <a:latin typeface="Cambria" panose="02040503050406030204" pitchFamily="18" charset="0"/>
              </a:rPr>
              <a:t>(843) 408-3851</a:t>
            </a:r>
          </a:p>
          <a:p>
            <a:pPr algn="ctr"/>
            <a:r>
              <a:rPr lang="en-US" sz="1200" dirty="0" smtClean="0">
                <a:latin typeface="Cambria" panose="02040503050406030204" pitchFamily="18" charset="0"/>
                <a:hlinkClick r:id="rId4"/>
              </a:rPr>
              <a:t>realtormelissasc@gmail.com</a:t>
            </a:r>
            <a:r>
              <a:rPr lang="en-US" sz="1200" dirty="0" smtClean="0">
                <a:latin typeface="Cambria" panose="02040503050406030204" pitchFamily="18" charset="0"/>
              </a:rPr>
              <a:t> </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165937"/>
            <a:ext cx="7772400" cy="769441"/>
          </a:xfrm>
          <a:prstGeom prst="rect">
            <a:avLst/>
          </a:prstGeom>
        </p:spPr>
        <p:txBody>
          <a:bodyPr wrap="square">
            <a:spAutoFit/>
          </a:bodyPr>
          <a:lstStyle/>
          <a:p>
            <a:pPr algn="ctr"/>
            <a:r>
              <a:rPr lang="en-US" sz="2800" b="1" dirty="0">
                <a:solidFill>
                  <a:srgbClr val="002060"/>
                </a:solidFill>
                <a:latin typeface="Cambria" panose="02040503050406030204" pitchFamily="18" charset="0"/>
              </a:rPr>
              <a:t>927 Billfish Court</a:t>
            </a:r>
            <a:endParaRPr lang="en-US" sz="2800" b="1" dirty="0" smtClean="0">
              <a:solidFill>
                <a:srgbClr val="002060"/>
              </a:solidFill>
              <a:latin typeface="Cambria" panose="02040503050406030204" pitchFamily="18" charset="0"/>
            </a:endParaRPr>
          </a:p>
          <a:p>
            <a:pPr algn="ctr"/>
            <a:r>
              <a:rPr lang="en-US" sz="1600" b="1" dirty="0">
                <a:solidFill>
                  <a:srgbClr val="002060"/>
                </a:solidFill>
                <a:latin typeface="Cambria" panose="02040503050406030204" pitchFamily="18" charset="0"/>
              </a:rPr>
              <a:t>Harbor Woods III ~ </a:t>
            </a:r>
            <a:r>
              <a:rPr lang="en-US" sz="1600" b="1" dirty="0" smtClean="0">
                <a:solidFill>
                  <a:srgbClr val="002060"/>
                </a:solidFill>
                <a:latin typeface="Cambria" panose="02040503050406030204" pitchFamily="18" charset="0"/>
              </a:rPr>
              <a:t>Charleston ~ MLS</a:t>
            </a:r>
            <a:r>
              <a:rPr lang="en-US" sz="1600" b="1" dirty="0">
                <a:solidFill>
                  <a:srgbClr val="002060"/>
                </a:solidFill>
                <a:latin typeface="Cambria" panose="02040503050406030204" pitchFamily="18" charset="0"/>
              </a:rPr>
              <a:t># 16004770 ~ $269,000</a:t>
            </a:r>
            <a:endParaRPr lang="en-US" sz="1600" b="1" dirty="0">
              <a:solidFill>
                <a:srgbClr val="002060"/>
              </a:solidFill>
              <a:latin typeface="Cambria" panose="02040503050406030204" pitchFamily="18" charset="0"/>
            </a:endParaRP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740829" y="9057106"/>
            <a:ext cx="504014" cy="70788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981200" y="-738895"/>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grpSp>
        <p:nvGrpSpPr>
          <p:cNvPr id="9" name="Group 8"/>
          <p:cNvGrpSpPr/>
          <p:nvPr/>
        </p:nvGrpSpPr>
        <p:grpSpPr>
          <a:xfrm>
            <a:off x="98628" y="817343"/>
            <a:ext cx="7575144" cy="3175871"/>
            <a:chOff x="85927" y="817343"/>
            <a:chExt cx="7575144" cy="3175871"/>
          </a:xfrm>
          <a:effectLst>
            <a:outerShdw blurRad="63500" sx="102000" sy="102000" algn="ctr" rotWithShape="0">
              <a:prstClr val="black">
                <a:alpha val="40000"/>
              </a:prstClr>
            </a:outerShdw>
          </a:effectLst>
        </p:grpSpPr>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927" y="852363"/>
              <a:ext cx="1488872" cy="988462"/>
            </a:xfrm>
            <a:prstGeom prst="rect">
              <a:avLst/>
            </a:prstGeom>
            <a:ln w="12700" cap="sq">
              <a:solidFill>
                <a:schemeClr val="bg1"/>
              </a:solidFill>
              <a:miter lim="800000"/>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927" y="1928558"/>
              <a:ext cx="1488870" cy="988462"/>
            </a:xfrm>
            <a:prstGeom prst="rect">
              <a:avLst/>
            </a:prstGeom>
            <a:ln w="12700" cap="sq">
              <a:solidFill>
                <a:schemeClr val="bg1"/>
              </a:solidFill>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927" y="3004753"/>
              <a:ext cx="1488870" cy="988461"/>
            </a:xfrm>
            <a:prstGeom prst="rect">
              <a:avLst/>
            </a:prstGeom>
            <a:ln w="12700" cap="sq">
              <a:solidFill>
                <a:schemeClr val="bg1"/>
              </a:solidFill>
              <a:miter lim="800000"/>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72201" y="817343"/>
              <a:ext cx="1488870" cy="988462"/>
            </a:xfrm>
            <a:prstGeom prst="rect">
              <a:avLst/>
            </a:prstGeom>
            <a:ln w="12700" cap="sq">
              <a:solidFill>
                <a:schemeClr val="bg1"/>
              </a:solidFill>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72201" y="1893539"/>
              <a:ext cx="1488870" cy="988461"/>
            </a:xfrm>
            <a:prstGeom prst="rect">
              <a:avLst/>
            </a:prstGeom>
            <a:ln w="12700" cap="sq">
              <a:solidFill>
                <a:schemeClr val="bg1"/>
              </a:solidFill>
              <a:miter lim="800000"/>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2202" y="2969733"/>
              <a:ext cx="1488869" cy="988461"/>
            </a:xfrm>
            <a:prstGeom prst="rect">
              <a:avLst/>
            </a:prstGeom>
            <a:ln w="12700" cap="sq">
              <a:solidFill>
                <a:schemeClr val="bg1"/>
              </a:solidFill>
              <a:miter lim="800000"/>
            </a:ln>
            <a:effectLst>
              <a:outerShdw blurRad="63500" sx="102000" sy="102000" algn="ctr" rotWithShape="0">
                <a:prstClr val="black">
                  <a:alpha val="40000"/>
                </a:prstClr>
              </a:outerShdw>
            </a:effectLst>
          </p:spPr>
        </p:pic>
      </p:grpSp>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5927" y="7858432"/>
            <a:ext cx="1488869" cy="988460"/>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72202" y="7858432"/>
            <a:ext cx="1488869" cy="988460"/>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298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James Island Charmer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22</cp:revision>
  <dcterms:created xsi:type="dcterms:W3CDTF">2006-08-16T00:00:00Z</dcterms:created>
  <dcterms:modified xsi:type="dcterms:W3CDTF">2016-02-25T18:13:05Z</dcterms:modified>
</cp:coreProperties>
</file>