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560" y="10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2011681"/>
            <a:ext cx="6671310" cy="2826597"/>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582930" y="5140960"/>
            <a:ext cx="5440680" cy="257048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4/14/2016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cxnSp>
        <p:nvCxnSpPr>
          <p:cNvPr id="8" name="Straight Connector 7"/>
          <p:cNvCxnSpPr/>
          <p:nvPr/>
        </p:nvCxnSpPr>
        <p:spPr>
          <a:xfrm>
            <a:off x="582930" y="4984496"/>
            <a:ext cx="6671310" cy="2329"/>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894080"/>
            <a:ext cx="1748790" cy="860552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388620" y="894080"/>
            <a:ext cx="5116830" cy="860552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4/14/2016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613966" y="3464561"/>
            <a:ext cx="6606540" cy="3227070"/>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13966" y="6786068"/>
            <a:ext cx="6606540" cy="2200274"/>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cxnSp>
        <p:nvCxnSpPr>
          <p:cNvPr id="7" name="Straight Connector 6"/>
          <p:cNvCxnSpPr/>
          <p:nvPr/>
        </p:nvCxnSpPr>
        <p:spPr>
          <a:xfrm>
            <a:off x="621792" y="6745834"/>
            <a:ext cx="6671310" cy="2329"/>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454250"/>
            <a:ext cx="3432810" cy="69201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950970" y="2454250"/>
            <a:ext cx="3432810" cy="69201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4/14/2016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388620" y="2458720"/>
            <a:ext cx="3342132" cy="938318"/>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8620" y="3576320"/>
            <a:ext cx="3342132"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041648" y="2458720"/>
            <a:ext cx="3342132" cy="938318"/>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041648" y="3576320"/>
            <a:ext cx="3342132"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4/14/2016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cxnSp>
        <p:nvCxnSpPr>
          <p:cNvPr id="11" name="Straight Connector 10"/>
          <p:cNvCxnSpPr/>
          <p:nvPr/>
        </p:nvCxnSpPr>
        <p:spPr>
          <a:xfrm rot="5400000">
            <a:off x="433153" y="5934119"/>
            <a:ext cx="6906768" cy="675"/>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4/14/2016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4/14/2016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1161717"/>
            <a:ext cx="1818742" cy="1850746"/>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526030" y="1161717"/>
            <a:ext cx="4857750" cy="818083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388621" y="3124810"/>
            <a:ext cx="1818742" cy="622396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cxnSp>
        <p:nvCxnSpPr>
          <p:cNvPr id="9" name="Straight Connector 8"/>
          <p:cNvCxnSpPr/>
          <p:nvPr/>
        </p:nvCxnSpPr>
        <p:spPr>
          <a:xfrm rot="5400000">
            <a:off x="-1730983" y="5251458"/>
            <a:ext cx="8180832" cy="1350"/>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1162304"/>
            <a:ext cx="1821278" cy="1855216"/>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429818" y="1229362"/>
            <a:ext cx="5018732" cy="8067335"/>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388620" y="3129280"/>
            <a:ext cx="1818742" cy="62227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323819"/>
            <a:ext cx="7772400" cy="3352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388620" y="782320"/>
            <a:ext cx="6995160" cy="145288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388620" y="2346960"/>
            <a:ext cx="6995160" cy="715264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7772400" cy="5364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388620" y="26823"/>
            <a:ext cx="2461260" cy="482803"/>
          </a:xfrm>
          <a:prstGeom prst="rect">
            <a:avLst/>
          </a:prstGeom>
        </p:spPr>
        <p:txBody>
          <a:bodyPr vert="horz" lIns="91440" tIns="45720" rIns="91440" bIns="45720" rtlCol="0" anchor="ctr"/>
          <a:lstStyle>
            <a:lvl1pPr algn="l">
              <a:defRPr sz="1200">
                <a:solidFill>
                  <a:srgbClr val="FFFFFF"/>
                </a:solidFill>
              </a:defRPr>
            </a:lvl1pPr>
          </a:lstStyle>
          <a:p>
            <a:fld id="{1D8BD707-D9CF-40AE-B4C6-C98DA3205C09}" type="datetimeFigureOut">
              <a:rPr lang="en-US" smtClean="0"/>
              <a:pPr/>
              <a:t>4/14/2016</a:t>
            </a:fld>
            <a:endParaRPr lang="en-US"/>
          </a:p>
        </p:txBody>
      </p:sp>
      <p:sp>
        <p:nvSpPr>
          <p:cNvPr id="5" name="Footer Placeholder 4"/>
          <p:cNvSpPr>
            <a:spLocks noGrp="1"/>
          </p:cNvSpPr>
          <p:nvPr>
            <p:ph type="ftr" sz="quarter" idx="3"/>
          </p:nvPr>
        </p:nvSpPr>
        <p:spPr>
          <a:xfrm>
            <a:off x="2914650" y="26823"/>
            <a:ext cx="3497580" cy="482803"/>
          </a:xfrm>
          <a:prstGeom prst="rect">
            <a:avLst/>
          </a:prstGeom>
        </p:spPr>
        <p:txBody>
          <a:bodyPr vert="horz" lIns="91440" tIns="45720" rIns="91440" bIns="45720" rtlCol="0" anchor="ctr"/>
          <a:lstStyle>
            <a:lvl1pPr algn="ctr">
              <a:defRPr sz="1200">
                <a:solidFill>
                  <a:srgbClr val="FFFFFF"/>
                </a:solidFill>
              </a:defRPr>
            </a:lvl1pPr>
          </a:lstStyle>
          <a:p>
            <a:endParaRPr lang="en-US"/>
          </a:p>
        </p:txBody>
      </p:sp>
      <p:sp>
        <p:nvSpPr>
          <p:cNvPr id="6" name="Slide Number Placeholder 5"/>
          <p:cNvSpPr>
            <a:spLocks noGrp="1"/>
          </p:cNvSpPr>
          <p:nvPr>
            <p:ph type="sldNum" sz="quarter" idx="4"/>
          </p:nvPr>
        </p:nvSpPr>
        <p:spPr>
          <a:xfrm>
            <a:off x="6477000" y="26823"/>
            <a:ext cx="906780" cy="482803"/>
          </a:xfrm>
          <a:prstGeom prst="rect">
            <a:avLst/>
          </a:prstGeom>
        </p:spPr>
        <p:txBody>
          <a:bodyPr vert="horz" lIns="91440" tIns="45720" rIns="91440" bIns="45720" rtlCol="0" anchor="ctr"/>
          <a:lstStyle>
            <a:lvl1pPr algn="l">
              <a:defRPr sz="1400" b="1">
                <a:solidFill>
                  <a:srgbClr val="FFFFFF"/>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jpeg"/><Relationship Id="rId7" Type="http://schemas.openxmlformats.org/officeDocument/2006/relationships/image" Target="../media/image7.jpg"/><Relationship Id="rId12" Type="http://schemas.openxmlformats.org/officeDocument/2006/relationships/image" Target="../media/image12.jpeg"/><Relationship Id="rId2"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g"/><Relationship Id="rId5" Type="http://schemas.openxmlformats.org/officeDocument/2006/relationships/image" Target="../media/image5.jpeg"/><Relationship Id="rId10" Type="http://schemas.openxmlformats.org/officeDocument/2006/relationships/image" Target="../media/image10.jpg"/><Relationship Id="rId4" Type="http://schemas.openxmlformats.org/officeDocument/2006/relationships/image" Target="../media/image4.jpeg"/><Relationship Id="rId9" Type="http://schemas.openxmlformats.org/officeDocument/2006/relationships/image" Target="../media/image9.g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p:cNvSpPr/>
          <p:nvPr/>
        </p:nvSpPr>
        <p:spPr>
          <a:xfrm>
            <a:off x="152400" y="4800600"/>
            <a:ext cx="7315200" cy="4572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2602305" y="0"/>
            <a:ext cx="4855967" cy="1228839"/>
          </a:xfrm>
        </p:spPr>
        <p:txBody>
          <a:bodyPr anchor="t">
            <a:normAutofit fontScale="90000"/>
          </a:bodyPr>
          <a:lstStyle/>
          <a:p>
            <a:pPr algn="ctr"/>
            <a:r>
              <a:rPr lang="en-US" sz="3600"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937 River Road</a:t>
            </a:r>
            <a:r>
              <a:rPr lang="en-US" sz="3600"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
            </a:r>
            <a:br>
              <a:rPr lang="en-US" sz="3600"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br>
            <a:r>
              <a:rPr lang="en-US" sz="2200" dirty="0">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Bay </a:t>
            </a:r>
            <a:r>
              <a:rPr lang="en-US" sz="2200" dirty="0" smtClean="0">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Fruit - Johns </a:t>
            </a:r>
            <a:r>
              <a:rPr lang="en-US" sz="2200" dirty="0">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Island, SC 29455</a:t>
            </a:r>
            <a:br>
              <a:rPr lang="en-US" sz="2200" dirty="0">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br>
            <a:r>
              <a:rPr lang="en-US" sz="2200" dirty="0">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MLS# </a:t>
            </a:r>
            <a:r>
              <a:rPr lang="en-US" sz="2200" dirty="0" smtClean="0">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16007863 - $</a:t>
            </a:r>
            <a:r>
              <a:rPr lang="en-US" sz="2200" dirty="0">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1,200,000</a:t>
            </a:r>
            <a:endParaRPr lang="en-US" sz="2200" dirty="0">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p:txBody>
      </p:sp>
      <p:sp>
        <p:nvSpPr>
          <p:cNvPr id="3" name="Subtitle 2"/>
          <p:cNvSpPr>
            <a:spLocks noGrp="1"/>
          </p:cNvSpPr>
          <p:nvPr>
            <p:ph type="subTitle" idx="1"/>
          </p:nvPr>
        </p:nvSpPr>
        <p:spPr>
          <a:xfrm>
            <a:off x="2606833" y="4443035"/>
            <a:ext cx="4855967" cy="2041940"/>
          </a:xfrm>
        </p:spPr>
        <p:txBody>
          <a:bodyPr>
            <a:noAutofit/>
          </a:bodyPr>
          <a:lstStyle/>
          <a:p>
            <a:pPr algn="ctr"/>
            <a:r>
              <a:rPr lang="en-US" sz="1200" dirty="0">
                <a:solidFill>
                  <a:schemeClr val="tx2">
                    <a:lumMod val="50000"/>
                  </a:schemeClr>
                </a:solidFill>
                <a:latin typeface="Microsoft Sans Serif" panose="020B0604020202020204" pitchFamily="34" charset="0"/>
                <a:cs typeface="Microsoft Sans Serif" panose="020B0604020202020204" pitchFamily="34" charset="0"/>
              </a:rPr>
              <a:t>Highly sought after true </a:t>
            </a:r>
            <a:r>
              <a:rPr lang="en-US" sz="1200" dirty="0" err="1">
                <a:solidFill>
                  <a:schemeClr val="tx2">
                    <a:lumMod val="50000"/>
                  </a:schemeClr>
                </a:solidFill>
                <a:latin typeface="Microsoft Sans Serif" panose="020B0604020202020204" pitchFamily="34" charset="0"/>
                <a:cs typeface="Microsoft Sans Serif" panose="020B0604020202020204" pitchFamily="34" charset="0"/>
              </a:rPr>
              <a:t>deepwater</a:t>
            </a:r>
            <a:r>
              <a:rPr lang="en-US" sz="1200" dirty="0">
                <a:solidFill>
                  <a:schemeClr val="tx2">
                    <a:lumMod val="50000"/>
                  </a:schemeClr>
                </a:solidFill>
                <a:latin typeface="Microsoft Sans Serif" panose="020B0604020202020204" pitchFamily="34" charset="0"/>
                <a:cs typeface="Microsoft Sans Serif" panose="020B0604020202020204" pitchFamily="34" charset="0"/>
              </a:rPr>
              <a:t> home with 2.5 acres of high ground overlooking the Stono River and 1 acre of marsh. Dock in place with brand new walkway just completed. This unique property has a enclosed room on the pierhead that can be grandfathered in. No one can get these enclosures anymore!! Well maintained one story ranch home with a completed FROG upstairs. Bathrooms have a separate shower and another bathtub/shower in Master and Guest bath. Home in good shape but in need of updates. Or, you can live in this home while you build your dream home on this large waterfront lot. Flood insurance currently only $550/year.</a:t>
            </a:r>
            <a:endParaRPr lang="en-US" sz="1200" dirty="0">
              <a:solidFill>
                <a:schemeClr val="tx2">
                  <a:lumMod val="50000"/>
                </a:schemeClr>
              </a:solidFill>
              <a:latin typeface="Microsoft Sans Serif" panose="020B0604020202020204" pitchFamily="34" charset="0"/>
              <a:cs typeface="Microsoft Sans Serif" panose="020B0604020202020204" pitchFamily="34" charset="0"/>
            </a:endParaRP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28599" y="326348"/>
            <a:ext cx="1828800" cy="1028700"/>
          </a:xfrm>
          <a:prstGeom prst="rect">
            <a:avLst/>
          </a:prstGeom>
          <a:ln w="19050">
            <a:solidFill>
              <a:schemeClr val="accent1"/>
            </a:solidFill>
          </a:ln>
        </p:spPr>
      </p:pic>
      <p:pic>
        <p:nvPicPr>
          <p:cNvPr id="5" name="Picture 4"/>
          <p:cNvPicPr>
            <a:picLocks noChangeAspect="1"/>
          </p:cNvPicPr>
          <p:nvPr/>
        </p:nvPicPr>
        <p:blipFill rotWithShape="1">
          <a:blip r:embed="rId3" cstate="print">
            <a:extLst>
              <a:ext uri="{28A0092B-C50C-407E-A947-70E740481C1C}">
                <a14:useLocalDpi xmlns:a14="http://schemas.microsoft.com/office/drawing/2010/main" val="0"/>
              </a:ext>
            </a:extLst>
          </a:blip>
          <a:srcRect t="23429"/>
          <a:stretch/>
        </p:blipFill>
        <p:spPr>
          <a:xfrm>
            <a:off x="228599" y="2018685"/>
            <a:ext cx="1828800" cy="1028700"/>
          </a:xfrm>
          <a:prstGeom prst="rect">
            <a:avLst/>
          </a:prstGeom>
          <a:ln w="19050">
            <a:solidFill>
              <a:schemeClr val="accent1"/>
            </a:solidFill>
          </a:ln>
        </p:spPr>
      </p:pic>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28599" y="5403359"/>
            <a:ext cx="1828800" cy="1028700"/>
          </a:xfrm>
          <a:prstGeom prst="rect">
            <a:avLst/>
          </a:prstGeom>
          <a:ln w="19050">
            <a:solidFill>
              <a:schemeClr val="accent1"/>
            </a:solidFill>
          </a:ln>
        </p:spPr>
      </p:pic>
      <p:pic>
        <p:nvPicPr>
          <p:cNvPr id="7" name="Pictur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335683" y="6529058"/>
            <a:ext cx="2127117" cy="1595338"/>
          </a:xfrm>
          <a:prstGeom prst="rect">
            <a:avLst/>
          </a:prstGeom>
          <a:ln w="19050">
            <a:solidFill>
              <a:schemeClr val="accent1"/>
            </a:solidFill>
          </a:ln>
        </p:spPr>
      </p:pic>
      <p:pic>
        <p:nvPicPr>
          <p:cNvPr id="8" name="Picture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606833" y="6529058"/>
            <a:ext cx="2127118" cy="1595338"/>
          </a:xfrm>
          <a:prstGeom prst="rect">
            <a:avLst/>
          </a:prstGeom>
          <a:ln w="19050">
            <a:solidFill>
              <a:schemeClr val="accent1"/>
            </a:solidFill>
          </a:ln>
        </p:spPr>
      </p:pic>
      <p:pic>
        <p:nvPicPr>
          <p:cNvPr id="9" name="Picture 8"/>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606833" y="1272923"/>
            <a:ext cx="4855967" cy="3126028"/>
          </a:xfrm>
          <a:prstGeom prst="rect">
            <a:avLst/>
          </a:prstGeom>
          <a:ln w="19050">
            <a:solidFill>
              <a:schemeClr val="accent1"/>
            </a:solidFill>
          </a:ln>
        </p:spPr>
      </p:pic>
      <p:pic>
        <p:nvPicPr>
          <p:cNvPr id="1026" name="Picture 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510300" y="8517472"/>
            <a:ext cx="952500" cy="1257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 name="Rectangle 9"/>
          <p:cNvSpPr/>
          <p:nvPr/>
        </p:nvSpPr>
        <p:spPr>
          <a:xfrm>
            <a:off x="2571273" y="8599819"/>
            <a:ext cx="3886200" cy="1092607"/>
          </a:xfrm>
          <a:prstGeom prst="rect">
            <a:avLst/>
          </a:prstGeom>
        </p:spPr>
        <p:txBody>
          <a:bodyPr anchor="ctr">
            <a:spAutoFit/>
          </a:bodyPr>
          <a:lstStyle/>
          <a:p>
            <a:pPr algn="r"/>
            <a:r>
              <a:rPr lang="en-US" dirty="0">
                <a:solidFill>
                  <a:schemeClr val="tx2">
                    <a:lumMod val="50000"/>
                  </a:schemeClr>
                </a:solidFill>
                <a:latin typeface="Microsoft Sans Serif" panose="020B0604020202020204" pitchFamily="34" charset="0"/>
                <a:cs typeface="Microsoft Sans Serif" panose="020B0604020202020204" pitchFamily="34" charset="0"/>
              </a:rPr>
              <a:t>Irene Thomas</a:t>
            </a:r>
          </a:p>
          <a:p>
            <a:pPr algn="r"/>
            <a:r>
              <a:rPr lang="en-US" sz="1400" dirty="0">
                <a:solidFill>
                  <a:schemeClr val="tx2">
                    <a:lumMod val="50000"/>
                  </a:schemeClr>
                </a:solidFill>
                <a:latin typeface="Microsoft Sans Serif" panose="020B0604020202020204" pitchFamily="34" charset="0"/>
                <a:cs typeface="Microsoft Sans Serif" panose="020B0604020202020204" pitchFamily="34" charset="0"/>
              </a:rPr>
              <a:t>Sales Associate</a:t>
            </a:r>
          </a:p>
          <a:p>
            <a:pPr algn="r"/>
            <a:r>
              <a:rPr lang="en-US" sz="1100" dirty="0">
                <a:solidFill>
                  <a:schemeClr val="tx2">
                    <a:lumMod val="50000"/>
                  </a:schemeClr>
                </a:solidFill>
                <a:latin typeface="Microsoft Sans Serif" panose="020B0604020202020204" pitchFamily="34" charset="0"/>
                <a:cs typeface="Microsoft Sans Serif" panose="020B0604020202020204" pitchFamily="34" charset="0"/>
              </a:rPr>
              <a:t>Cell: (843) 509-8058</a:t>
            </a:r>
          </a:p>
          <a:p>
            <a:pPr algn="r"/>
            <a:r>
              <a:rPr lang="en-US" sz="1100" dirty="0">
                <a:solidFill>
                  <a:schemeClr val="tx2">
                    <a:lumMod val="50000"/>
                  </a:schemeClr>
                </a:solidFill>
                <a:latin typeface="Microsoft Sans Serif" panose="020B0604020202020204" pitchFamily="34" charset="0"/>
                <a:cs typeface="Microsoft Sans Serif" panose="020B0604020202020204" pitchFamily="34" charset="0"/>
              </a:rPr>
              <a:t>Fax: (843) </a:t>
            </a:r>
            <a:r>
              <a:rPr lang="en-US" sz="1100" dirty="0" smtClean="0">
                <a:solidFill>
                  <a:schemeClr val="tx2">
                    <a:lumMod val="50000"/>
                  </a:schemeClr>
                </a:solidFill>
                <a:latin typeface="Microsoft Sans Serif" panose="020B0604020202020204" pitchFamily="34" charset="0"/>
                <a:cs typeface="Microsoft Sans Serif" panose="020B0604020202020204" pitchFamily="34" charset="0"/>
              </a:rPr>
              <a:t>725-7048</a:t>
            </a:r>
          </a:p>
          <a:p>
            <a:pPr algn="r"/>
            <a:r>
              <a:rPr lang="en-US" sz="1100" dirty="0">
                <a:solidFill>
                  <a:schemeClr val="tx2">
                    <a:lumMod val="50000"/>
                  </a:schemeClr>
                </a:solidFill>
                <a:latin typeface="Microsoft Sans Serif" panose="020B0604020202020204" pitchFamily="34" charset="0"/>
                <a:cs typeface="Microsoft Sans Serif" panose="020B0604020202020204" pitchFamily="34" charset="0"/>
              </a:rPr>
              <a:t>Irene.Thomas@agentowned.com</a:t>
            </a:r>
          </a:p>
        </p:txBody>
      </p:sp>
      <p:pic>
        <p:nvPicPr>
          <p:cNvPr id="1027" name="Picture 3"/>
          <p:cNvPicPr>
            <a:picLocks noChangeAspect="1" noChangeArrowheads="1"/>
          </p:cNvPicPr>
          <p:nvPr/>
        </p:nvPicPr>
        <p:blipFill>
          <a:blip r:embed="rId9">
            <a:extLst>
              <a:ext uri="{28A0092B-C50C-407E-A947-70E740481C1C}">
                <a14:useLocalDpi xmlns:a14="http://schemas.microsoft.com/office/drawing/2010/main" val="0"/>
              </a:ext>
            </a:extLst>
          </a:blip>
          <a:stretch>
            <a:fillRect/>
          </a:stretch>
        </p:blipFill>
        <p:spPr bwMode="auto">
          <a:xfrm>
            <a:off x="2571273" y="8731785"/>
            <a:ext cx="1809750" cy="8286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Rectangle 10"/>
          <p:cNvSpPr/>
          <p:nvPr/>
        </p:nvSpPr>
        <p:spPr>
          <a:xfrm>
            <a:off x="0" y="9827567"/>
            <a:ext cx="7772400" cy="215444"/>
          </a:xfrm>
          <a:prstGeom prst="rect">
            <a:avLst/>
          </a:prstGeom>
        </p:spPr>
        <p:txBody>
          <a:bodyPr wrap="square" anchor="b">
            <a:spAutoFit/>
          </a:bodyPr>
          <a:lstStyle/>
          <a:p>
            <a:pPr algn="ctr"/>
            <a:r>
              <a:rPr lang="en-US" sz="800" dirty="0" smtClean="0">
                <a:solidFill>
                  <a:schemeClr val="tx2">
                    <a:lumMod val="50000"/>
                  </a:schemeClr>
                </a:solidFill>
                <a:latin typeface="Microsoft Sans Serif" panose="020B0604020202020204" pitchFamily="34" charset="0"/>
                <a:cs typeface="Microsoft Sans Serif" panose="020B0604020202020204" pitchFamily="34" charset="0"/>
              </a:rPr>
              <a:t>AgentOwned Realty | 902 </a:t>
            </a:r>
            <a:r>
              <a:rPr lang="en-US" sz="800" dirty="0">
                <a:solidFill>
                  <a:schemeClr val="tx2">
                    <a:lumMod val="50000"/>
                  </a:schemeClr>
                </a:solidFill>
                <a:latin typeface="Microsoft Sans Serif" panose="020B0604020202020204" pitchFamily="34" charset="0"/>
                <a:cs typeface="Microsoft Sans Serif" panose="020B0604020202020204" pitchFamily="34" charset="0"/>
              </a:rPr>
              <a:t>Savannah </a:t>
            </a:r>
            <a:r>
              <a:rPr lang="en-US" sz="800" dirty="0" smtClean="0">
                <a:solidFill>
                  <a:schemeClr val="tx2">
                    <a:lumMod val="50000"/>
                  </a:schemeClr>
                </a:solidFill>
                <a:latin typeface="Microsoft Sans Serif" panose="020B0604020202020204" pitchFamily="34" charset="0"/>
                <a:cs typeface="Microsoft Sans Serif" panose="020B0604020202020204" pitchFamily="34" charset="0"/>
              </a:rPr>
              <a:t>Hwy | </a:t>
            </a:r>
            <a:r>
              <a:rPr lang="en-US" sz="800" dirty="0">
                <a:solidFill>
                  <a:schemeClr val="tx2">
                    <a:lumMod val="50000"/>
                  </a:schemeClr>
                </a:solidFill>
                <a:latin typeface="Microsoft Sans Serif" panose="020B0604020202020204" pitchFamily="34" charset="0"/>
                <a:cs typeface="Microsoft Sans Serif" panose="020B0604020202020204" pitchFamily="34" charset="0"/>
              </a:rPr>
              <a:t>Charleston, SC 29407 </a:t>
            </a:r>
          </a:p>
        </p:txBody>
      </p:sp>
      <p:pic>
        <p:nvPicPr>
          <p:cNvPr id="15" name="Picture 14"/>
          <p:cNvPicPr>
            <a:picLocks noChangeAspect="1"/>
          </p:cNvPicPr>
          <p:nvPr/>
        </p:nvPicPr>
        <p:blipFill rotWithShape="1">
          <a:blip r:embed="rId10">
            <a:extLst>
              <a:ext uri="{28A0092B-C50C-407E-A947-70E740481C1C}">
                <a14:useLocalDpi xmlns:a14="http://schemas.microsoft.com/office/drawing/2010/main" val="0"/>
              </a:ext>
            </a:extLst>
          </a:blip>
          <a:srcRect t="27781" b="10268"/>
          <a:stretch/>
        </p:blipFill>
        <p:spPr>
          <a:xfrm>
            <a:off x="228599" y="8788035"/>
            <a:ext cx="1828443" cy="1023268"/>
          </a:xfrm>
          <a:prstGeom prst="rect">
            <a:avLst/>
          </a:prstGeom>
          <a:ln w="19050">
            <a:solidFill>
              <a:schemeClr val="accent1"/>
            </a:solidFill>
          </a:ln>
        </p:spPr>
      </p:pic>
      <p:pic>
        <p:nvPicPr>
          <p:cNvPr id="16" name="Picture 15"/>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28599" y="3711022"/>
            <a:ext cx="1828800" cy="1028700"/>
          </a:xfrm>
          <a:prstGeom prst="rect">
            <a:avLst/>
          </a:prstGeom>
          <a:ln w="19050">
            <a:solidFill>
              <a:schemeClr val="accent1"/>
            </a:solidFill>
          </a:ln>
        </p:spPr>
      </p:pic>
      <p:pic>
        <p:nvPicPr>
          <p:cNvPr id="17" name="Picture 16"/>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228599" y="7095696"/>
            <a:ext cx="1828085" cy="1028700"/>
          </a:xfrm>
          <a:prstGeom prst="rect">
            <a:avLst/>
          </a:prstGeom>
          <a:ln w="19050">
            <a:solidFill>
              <a:schemeClr val="accent1"/>
            </a:solidFill>
          </a:ln>
        </p:spPr>
      </p:pic>
      <p:sp>
        <p:nvSpPr>
          <p:cNvPr id="13" name="Rectangle 12"/>
          <p:cNvSpPr/>
          <p:nvPr/>
        </p:nvSpPr>
        <p:spPr>
          <a:xfrm>
            <a:off x="2571273" y="3321733"/>
            <a:ext cx="4896328" cy="1077218"/>
          </a:xfrm>
          <a:prstGeom prst="rect">
            <a:avLst/>
          </a:prstGeom>
          <a:noFill/>
        </p:spPr>
        <p:txBody>
          <a:bodyPr wrap="square" lIns="91440" tIns="45720" rIns="91440" bIns="45720">
            <a:spAutoFit/>
          </a:bodyPr>
          <a:lstStyle/>
          <a:p>
            <a:pPr algn="ctr"/>
            <a:r>
              <a:rPr lang="en-US" sz="3200" b="1" spc="50" dirty="0">
                <a:ln w="0"/>
                <a:solidFill>
                  <a:srgbClr val="FFFF00"/>
                </a:solidFill>
                <a:effectLst>
                  <a:innerShdw blurRad="63500" dist="50800" dir="13500000">
                    <a:srgbClr val="000000">
                      <a:alpha val="50000"/>
                    </a:srgbClr>
                  </a:innerShdw>
                </a:effectLst>
              </a:rPr>
              <a:t>Open </a:t>
            </a:r>
            <a:r>
              <a:rPr lang="en-US" sz="3200" b="1" spc="50" dirty="0" smtClean="0">
                <a:ln w="0"/>
                <a:solidFill>
                  <a:srgbClr val="FFFF00"/>
                </a:solidFill>
                <a:effectLst>
                  <a:innerShdw blurRad="63500" dist="50800" dir="13500000">
                    <a:srgbClr val="000000">
                      <a:alpha val="50000"/>
                    </a:srgbClr>
                  </a:innerShdw>
                </a:effectLst>
              </a:rPr>
              <a:t>House</a:t>
            </a:r>
            <a:br>
              <a:rPr lang="en-US" sz="3200" b="1" spc="50" dirty="0" smtClean="0">
                <a:ln w="0"/>
                <a:solidFill>
                  <a:srgbClr val="FFFF00"/>
                </a:solidFill>
                <a:effectLst>
                  <a:innerShdw blurRad="63500" dist="50800" dir="13500000">
                    <a:srgbClr val="000000">
                      <a:alpha val="50000"/>
                    </a:srgbClr>
                  </a:innerShdw>
                </a:effectLst>
              </a:rPr>
            </a:br>
            <a:r>
              <a:rPr lang="en-US" sz="3200" b="1" spc="50" dirty="0" smtClean="0">
                <a:ln w="0"/>
                <a:solidFill>
                  <a:srgbClr val="FFFF00"/>
                </a:solidFill>
                <a:effectLst>
                  <a:innerShdw blurRad="63500" dist="50800" dir="13500000">
                    <a:srgbClr val="000000">
                      <a:alpha val="50000"/>
                    </a:srgbClr>
                  </a:innerShdw>
                </a:effectLst>
              </a:rPr>
              <a:t>Sunday </a:t>
            </a:r>
            <a:r>
              <a:rPr lang="en-US" sz="3200" b="1" spc="50" dirty="0">
                <a:ln w="0"/>
                <a:solidFill>
                  <a:srgbClr val="FFFF00"/>
                </a:solidFill>
                <a:effectLst>
                  <a:innerShdw blurRad="63500" dist="50800" dir="13500000">
                    <a:srgbClr val="000000">
                      <a:alpha val="50000"/>
                    </a:srgbClr>
                  </a:innerShdw>
                </a:effectLst>
              </a:rPr>
              <a:t>1-3PM</a:t>
            </a:r>
            <a:endParaRPr lang="en-US" sz="3200" b="1" cap="none" spc="50" dirty="0">
              <a:ln w="0"/>
              <a:solidFill>
                <a:srgbClr val="FFFF00"/>
              </a:solidFill>
              <a:effectLst>
                <a:innerShdw blurRad="63500" dist="50800" dir="13500000">
                  <a:srgbClr val="000000">
                    <a:alpha val="50000"/>
                  </a:srgbClr>
                </a:innerShdw>
              </a:effectLst>
            </a:endParaRPr>
          </a:p>
        </p:txBody>
      </p:sp>
    </p:spTree>
    <p:extLst>
      <p:ext uri="{BB962C8B-B14F-4D97-AF65-F5344CB8AC3E}">
        <p14:creationId xmlns:p14="http://schemas.microsoft.com/office/powerpoint/2010/main" val="246090180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14</TotalTime>
  <Words>152</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Microsoft Sans Serif</vt:lpstr>
      <vt:lpstr>Clarity</vt:lpstr>
      <vt:lpstr>937 River Road Bay Fruit - Johns Island, SC 29455 MLS# 16007863 - $1,200,000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1005 Sunnybrook Dr Chisolm Green MLS# 1420907 $395,000</dc:title>
  <dc:creator>CVH360</dc:creator>
  <cp:lastModifiedBy>A. Thomas Price</cp:lastModifiedBy>
  <cp:revision>6</cp:revision>
  <dcterms:created xsi:type="dcterms:W3CDTF">2006-08-16T00:00:00Z</dcterms:created>
  <dcterms:modified xsi:type="dcterms:W3CDTF">2016-04-14T14:47:37Z</dcterms:modified>
</cp:coreProperties>
</file>