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6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00" d="100"/>
          <a:sy n="100" d="100"/>
        </p:scale>
        <p:origin x="1596" y="-13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77F8C5-9B95-44A5-940A-89EDBD654FA5}"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61329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77F8C5-9B95-44A5-940A-89EDBD654FA5}"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1218356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77F8C5-9B95-44A5-940A-89EDBD654FA5}"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572030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77F8C5-9B95-44A5-940A-89EDBD654FA5}"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2674163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77F8C5-9B95-44A5-940A-89EDBD654FA5}"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3463115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77F8C5-9B95-44A5-940A-89EDBD654FA5}" type="datetimeFigureOut">
              <a:rPr lang="en-US" smtClean="0"/>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2336536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77F8C5-9B95-44A5-940A-89EDBD654FA5}" type="datetimeFigureOut">
              <a:rPr lang="en-US" smtClean="0"/>
              <a:t>10/23/2017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3959084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77F8C5-9B95-44A5-940A-89EDBD654FA5}" type="datetimeFigureOut">
              <a:rPr lang="en-US" smtClean="0"/>
              <a:t>10/23/2017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1568312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77F8C5-9B95-44A5-940A-89EDBD654FA5}" type="datetimeFigureOut">
              <a:rPr lang="en-US" smtClean="0"/>
              <a:t>10/23/2017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2600237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E77F8C5-9B95-44A5-940A-89EDBD654FA5}" type="datetimeFigureOut">
              <a:rPr lang="en-US" smtClean="0"/>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3523034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E77F8C5-9B95-44A5-940A-89EDBD654FA5}" type="datetimeFigureOut">
              <a:rPr lang="en-US" smtClean="0"/>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3871670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E77F8C5-9B95-44A5-940A-89EDBD654FA5}" type="datetimeFigureOut">
              <a:rPr lang="en-US" smtClean="0"/>
              <a:t>10/23/2017</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C553B36B-A98B-4666-BD69-07EA028E2636}" type="slidenum">
              <a:rPr lang="en-US" smtClean="0"/>
              <a:t>‹#›</a:t>
            </a:fld>
            <a:endParaRPr lang="en-US"/>
          </a:p>
        </p:txBody>
      </p:sp>
    </p:spTree>
    <p:extLst>
      <p:ext uri="{BB962C8B-B14F-4D97-AF65-F5344CB8AC3E}">
        <p14:creationId xmlns:p14="http://schemas.microsoft.com/office/powerpoint/2010/main" val="8296685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9" descr="20160820215717376929000000-o"/>
          <p:cNvSpPr>
            <a:spLocks noChangeArrowheads="1"/>
          </p:cNvSpPr>
          <p:nvPr/>
        </p:nvSpPr>
        <p:spPr bwMode="auto">
          <a:xfrm>
            <a:off x="120650" y="110674"/>
            <a:ext cx="7540625" cy="9814375"/>
          </a:xfrm>
          <a:prstGeom prst="rect">
            <a:avLst/>
          </a:prstGeom>
          <a:blipFill dpi="0" rotWithShape="1">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a:stretch>
          </a:blipFill>
          <a:ln w="57150" cmpd="thinThick" algn="ctr">
            <a:solidFill>
              <a:srgbClr val="DC6333"/>
            </a:solidFill>
            <a:miter lim="800000"/>
            <a:headEnd/>
            <a:tailEnd/>
          </a:ln>
          <a:effectLst/>
          <a:extLst/>
        </p:spPr>
        <p:txBody>
          <a:bodyPr vert="horz" wrap="square" lIns="36576" tIns="36576" rIns="36576" bIns="36576"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365838" y="884850"/>
            <a:ext cx="5109237" cy="28717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32967" y="1654365"/>
            <a:ext cx="1952284" cy="13024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41810" y="3087161"/>
            <a:ext cx="1937313" cy="13033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 name="Picture 5"/>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34325" y="219078"/>
            <a:ext cx="1952282" cy="13033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32967" y="4521409"/>
            <a:ext cx="1954381" cy="13029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3" name="Picture 7"/>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32967" y="5955245"/>
            <a:ext cx="1954999" cy="13033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4" name="Picture 8"/>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232967" y="7392857"/>
            <a:ext cx="1946670" cy="1297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Text Box 10"/>
          <p:cNvSpPr txBox="1">
            <a:spLocks noChangeArrowheads="1"/>
          </p:cNvSpPr>
          <p:nvPr/>
        </p:nvSpPr>
        <p:spPr bwMode="auto">
          <a:xfrm>
            <a:off x="2314575" y="3856038"/>
            <a:ext cx="5211762" cy="963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pPr lvl="0" algn="ctr" defTabSz="914400" eaLnBrk="0" fontAlgn="base" hangingPunct="0">
              <a:spcBef>
                <a:spcPct val="0"/>
              </a:spcBef>
              <a:spcAft>
                <a:spcPct val="0"/>
              </a:spcAft>
            </a:pPr>
            <a:r>
              <a:rPr lang="en-US" altLang="en-US" sz="2400" b="1" dirty="0">
                <a:solidFill>
                  <a:srgbClr val="DC6333"/>
                </a:solidFill>
                <a:effectLst>
                  <a:outerShdw blurRad="38100" dist="38100" dir="2700000" algn="tl">
                    <a:srgbClr val="000000">
                      <a:alpha val="43137"/>
                    </a:srgbClr>
                  </a:outerShdw>
                </a:effectLst>
                <a:latin typeface="Century Gothic" panose="020B0502020202020204" pitchFamily="34" charset="0"/>
              </a:rPr>
              <a:t>937 River Road</a:t>
            </a:r>
            <a:br>
              <a:rPr kumimoji="0" lang="en-US" altLang="en-US" sz="2000" b="1" i="0" u="none" strike="noStrike" cap="none" normalizeH="0" baseline="0" dirty="0">
                <a:solidFill>
                  <a:srgbClr val="DC6333"/>
                </a:solidFill>
                <a:effectLst>
                  <a:outerShdw blurRad="38100" dist="38100" dir="2700000" algn="tl">
                    <a:srgbClr val="000000">
                      <a:alpha val="43137"/>
                    </a:srgbClr>
                  </a:outerShdw>
                </a:effectLst>
                <a:latin typeface="Century Gothic" panose="020B0502020202020204" pitchFamily="34" charset="0"/>
              </a:rPr>
            </a:br>
            <a:r>
              <a:rPr lang="en-US" altLang="en-US" b="1" dirty="0">
                <a:solidFill>
                  <a:srgbClr val="DC6333"/>
                </a:solidFill>
                <a:effectLst>
                  <a:outerShdw blurRad="38100" dist="38100" dir="2700000" algn="tl">
                    <a:srgbClr val="000000">
                      <a:alpha val="43137"/>
                    </a:srgbClr>
                  </a:outerShdw>
                </a:effectLst>
                <a:latin typeface="Century Gothic" panose="020B0502020202020204" pitchFamily="34" charset="0"/>
              </a:rPr>
              <a:t>Bay Fruit | Johns Island, SC 29455</a:t>
            </a:r>
          </a:p>
          <a:p>
            <a:pPr lvl="0" algn="ctr" defTabSz="914400" eaLnBrk="0" fontAlgn="base" hangingPunct="0">
              <a:spcBef>
                <a:spcPct val="0"/>
              </a:spcBef>
              <a:spcAft>
                <a:spcPct val="0"/>
              </a:spcAft>
            </a:pPr>
            <a:r>
              <a:rPr lang="en-US" altLang="en-US" b="1" dirty="0">
                <a:solidFill>
                  <a:srgbClr val="DC6333"/>
                </a:solidFill>
                <a:effectLst>
                  <a:outerShdw blurRad="38100" dist="38100" dir="2700000" algn="tl">
                    <a:srgbClr val="000000">
                      <a:alpha val="43137"/>
                    </a:srgbClr>
                  </a:outerShdw>
                </a:effectLst>
                <a:latin typeface="Century Gothic" panose="020B0502020202020204" pitchFamily="34" charset="0"/>
              </a:rPr>
              <a:t>MLS# 17028242 | $899,900</a:t>
            </a:r>
            <a:endParaRPr kumimoji="0" lang="en-US" altLang="en-US" sz="2000" b="1" i="0" u="none" strike="noStrike" cap="none" normalizeH="0" baseline="0" dirty="0">
              <a:solidFill>
                <a:srgbClr val="DC6333"/>
              </a:solidFill>
              <a:effectLst>
                <a:outerShdw blurRad="38100" dist="38100" dir="2700000" algn="tl">
                  <a:srgbClr val="000000">
                    <a:alpha val="43137"/>
                  </a:srgbClr>
                </a:outerShdw>
              </a:effectLst>
              <a:latin typeface="Arial" panose="020B0604020202020204" pitchFamily="34" charset="0"/>
            </a:endParaRPr>
          </a:p>
        </p:txBody>
      </p:sp>
      <p:sp>
        <p:nvSpPr>
          <p:cNvPr id="6" name="Text Box 11"/>
          <p:cNvSpPr txBox="1">
            <a:spLocks noChangeArrowheads="1"/>
          </p:cNvSpPr>
          <p:nvPr/>
        </p:nvSpPr>
        <p:spPr bwMode="auto">
          <a:xfrm>
            <a:off x="2309812" y="4982542"/>
            <a:ext cx="5221288" cy="37140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ctr" anchorCtr="0" compatLnSpc="1">
            <a:prstTxWarp prst="textNoShape">
              <a:avLst/>
            </a:prstTxWarp>
          </a:bodyPr>
          <a:lstStyle/>
          <a:p>
            <a:pPr lvl="0" algn="ctr" defTabSz="914400" eaLnBrk="0" fontAlgn="base" hangingPunct="0">
              <a:spcBef>
                <a:spcPct val="0"/>
              </a:spcBef>
              <a:spcAft>
                <a:spcPct val="0"/>
              </a:spcAft>
            </a:pPr>
            <a:r>
              <a:rPr lang="en-US" altLang="en-US" sz="1500" b="1" dirty="0">
                <a:solidFill>
                  <a:schemeClr val="bg1"/>
                </a:solidFill>
                <a:effectLst>
                  <a:outerShdw blurRad="38100" dist="38100" dir="2700000" algn="tl">
                    <a:srgbClr val="000000">
                      <a:alpha val="43137"/>
                    </a:srgbClr>
                  </a:outerShdw>
                </a:effectLst>
                <a:latin typeface="Century Gothic" panose="020B0502020202020204" pitchFamily="34" charset="0"/>
              </a:rPr>
              <a:t>Brick ranch in great condition on over 3½ acre expansive lot on DEEP WATER complete with an oversized DOCK. Young roof, young HVAC, inexpensive, transferrable flood insurance (will likely be approximately $500 for new owners), new walkway to dock, new </a:t>
            </a:r>
            <a:r>
              <a:rPr lang="en-US" altLang="en-US" sz="1500" b="1" dirty="0" err="1">
                <a:solidFill>
                  <a:schemeClr val="bg1"/>
                </a:solidFill>
                <a:effectLst>
                  <a:outerShdw blurRad="38100" dist="38100" dir="2700000" algn="tl">
                    <a:srgbClr val="000000">
                      <a:alpha val="43137"/>
                    </a:srgbClr>
                  </a:outerShdw>
                </a:effectLst>
                <a:latin typeface="Century Gothic" panose="020B0502020202020204" pitchFamily="34" charset="0"/>
              </a:rPr>
              <a:t>Gorell</a:t>
            </a:r>
            <a:r>
              <a:rPr lang="en-US" altLang="en-US" sz="1500" b="1" dirty="0">
                <a:solidFill>
                  <a:schemeClr val="bg1"/>
                </a:solidFill>
                <a:effectLst>
                  <a:outerShdw blurRad="38100" dist="38100" dir="2700000" algn="tl">
                    <a:srgbClr val="000000">
                      <a:alpha val="43137"/>
                    </a:srgbClr>
                  </a:outerShdw>
                </a:effectLst>
                <a:latin typeface="Century Gothic" panose="020B0502020202020204" pitchFamily="34" charset="0"/>
              </a:rPr>
              <a:t> armored, hurricane-resistant windows throughout the home with 50-year warranty, transferrable termite bond with </a:t>
            </a:r>
            <a:r>
              <a:rPr lang="en-US" altLang="en-US" sz="1500" b="1" dirty="0" err="1">
                <a:solidFill>
                  <a:schemeClr val="bg1"/>
                </a:solidFill>
                <a:effectLst>
                  <a:outerShdw blurRad="38100" dist="38100" dir="2700000" algn="tl">
                    <a:srgbClr val="000000">
                      <a:alpha val="43137"/>
                    </a:srgbClr>
                  </a:outerShdw>
                </a:effectLst>
                <a:latin typeface="Century Gothic" panose="020B0502020202020204" pitchFamily="34" charset="0"/>
              </a:rPr>
              <a:t>Orkin</a:t>
            </a:r>
            <a:r>
              <a:rPr lang="en-US" altLang="en-US" sz="1500" b="1" dirty="0">
                <a:solidFill>
                  <a:schemeClr val="bg1"/>
                </a:solidFill>
                <a:effectLst>
                  <a:outerShdw blurRad="38100" dist="38100" dir="2700000" algn="tl">
                    <a:srgbClr val="000000">
                      <a:alpha val="43137"/>
                    </a:srgbClr>
                  </a:outerShdw>
                </a:effectLst>
                <a:latin typeface="Century Gothic" panose="020B0502020202020204" pitchFamily="34" charset="0"/>
              </a:rPr>
              <a:t>, new water heater. You can see the glorious STONO RIVER water from most of the rooms in the house. Extra large windows throughout the home make you feel at one with the water. Water is ALWAYS DEEP so you can walk out to your private dock and take your boat out at all times. You can have this DEEP WATER PARADISE for the BEST VALUE PRICE in all of greater Charleston.</a:t>
            </a:r>
            <a:endParaRPr lang="en-US" altLang="en-US" sz="1500" b="1" i="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7" name="AutoShape 12"/>
          <p:cNvSpPr>
            <a:spLocks noChangeArrowheads="1"/>
          </p:cNvSpPr>
          <p:nvPr/>
        </p:nvSpPr>
        <p:spPr bwMode="auto">
          <a:xfrm>
            <a:off x="2319338" y="39688"/>
            <a:ext cx="5202236" cy="760412"/>
          </a:xfrm>
          <a:prstGeom prst="ribbon">
            <a:avLst>
              <a:gd name="adj1" fmla="val 12500"/>
              <a:gd name="adj2" fmla="val 72056"/>
            </a:avLst>
          </a:prstGeom>
          <a:solidFill>
            <a:srgbClr val="FFFF00"/>
          </a:solidFill>
          <a:ln w="9525">
            <a:solidFill>
              <a:srgbClr val="C09A00"/>
            </a:solidFill>
            <a:round/>
            <a:headEnd/>
            <a:tailEnd/>
          </a:ln>
          <a:effectLst>
            <a:outerShdw dist="35921" dir="2700000" algn="ctr" rotWithShape="0">
              <a:schemeClr val="tx1">
                <a:lumMod val="75000"/>
                <a:lumOff val="25000"/>
                <a:alpha val="50000"/>
              </a:schemeClr>
            </a:outerShdw>
          </a:effec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2000" b="1" i="1" dirty="0">
                <a:latin typeface="Century Gothic" panose="020B0502020202020204" pitchFamily="34" charset="0"/>
              </a:rPr>
              <a:t>BEST VALUE FOR A</a:t>
            </a:r>
            <a:br>
              <a:rPr lang="en-US" altLang="en-US" sz="2000" b="1" i="1" dirty="0">
                <a:latin typeface="Century Gothic" panose="020B0502020202020204" pitchFamily="34" charset="0"/>
              </a:rPr>
            </a:br>
            <a:r>
              <a:rPr lang="en-US" altLang="en-US" sz="2000" b="1" i="1" dirty="0">
                <a:latin typeface="Century Gothic" panose="020B0502020202020204" pitchFamily="34" charset="0"/>
              </a:rPr>
              <a:t>DEEPWATER PARADISE!</a:t>
            </a:r>
          </a:p>
        </p:txBody>
      </p:sp>
      <p:sp>
        <p:nvSpPr>
          <p:cNvPr id="9" name="Text Box 15"/>
          <p:cNvSpPr txBox="1">
            <a:spLocks noChangeArrowheads="1"/>
          </p:cNvSpPr>
          <p:nvPr/>
        </p:nvSpPr>
        <p:spPr bwMode="auto">
          <a:xfrm>
            <a:off x="5000625" y="8937626"/>
            <a:ext cx="2530475" cy="89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ctr" anchorCtr="0" compatLnSpc="1">
            <a:prstTxWarp prst="textNoShape">
              <a:avLst/>
            </a:prstTxWarp>
          </a:bodyPr>
          <a:lstStyle/>
          <a:p>
            <a:pPr lvl="0" algn="r" defTabSz="914400" eaLnBrk="0" fontAlgn="base" hangingPunct="0">
              <a:spcBef>
                <a:spcPct val="0"/>
              </a:spcBef>
              <a:spcAft>
                <a:spcPct val="0"/>
              </a:spcAft>
            </a:pPr>
            <a:r>
              <a:rPr lang="en-US" altLang="en-US" sz="1200" dirty="0">
                <a:solidFill>
                  <a:schemeClr val="bg1"/>
                </a:solidFill>
                <a:latin typeface="Century Gothic" panose="020B0502020202020204" pitchFamily="34" charset="0"/>
              </a:rPr>
              <a:t>The Boulevard Company, LLC</a:t>
            </a:r>
            <a:br>
              <a:rPr lang="en-US" altLang="en-US" sz="1200" dirty="0">
                <a:solidFill>
                  <a:schemeClr val="bg1"/>
                </a:solidFill>
                <a:latin typeface="Century Gothic" panose="020B0502020202020204" pitchFamily="34" charset="0"/>
              </a:rPr>
            </a:br>
            <a:r>
              <a:rPr lang="en-US" altLang="en-US" sz="1200" dirty="0">
                <a:solidFill>
                  <a:schemeClr val="bg1"/>
                </a:solidFill>
                <a:latin typeface="Century Gothic" panose="020B0502020202020204" pitchFamily="34" charset="0"/>
              </a:rPr>
              <a:t>35 Broad Street</a:t>
            </a:r>
            <a:br>
              <a:rPr lang="en-US" altLang="en-US" sz="1200" dirty="0">
                <a:solidFill>
                  <a:schemeClr val="bg1"/>
                </a:solidFill>
                <a:latin typeface="Century Gothic" panose="020B0502020202020204" pitchFamily="34" charset="0"/>
              </a:rPr>
            </a:br>
            <a:r>
              <a:rPr lang="en-US" altLang="en-US" sz="1200" dirty="0">
                <a:solidFill>
                  <a:schemeClr val="bg1"/>
                </a:solidFill>
                <a:latin typeface="Century Gothic" panose="020B0502020202020204" pitchFamily="34" charset="0"/>
              </a:rPr>
              <a:t>Charleston, SC 29401</a:t>
            </a:r>
          </a:p>
          <a:p>
            <a:pPr lvl="0" algn="r" defTabSz="914400" eaLnBrk="0" fontAlgn="base" hangingPunct="0">
              <a:spcBef>
                <a:spcPct val="0"/>
              </a:spcBef>
              <a:spcAft>
                <a:spcPct val="0"/>
              </a:spcAft>
            </a:pPr>
            <a:r>
              <a:rPr lang="en-US" altLang="en-US" sz="1200" dirty="0">
                <a:solidFill>
                  <a:schemeClr val="bg1"/>
                </a:solidFill>
                <a:latin typeface="Century Gothic" panose="020B0502020202020204" pitchFamily="34" charset="0"/>
              </a:rPr>
              <a:t>www.TeamWalshRealEstate.com</a:t>
            </a:r>
          </a:p>
        </p:txBody>
      </p:sp>
      <p:sp>
        <p:nvSpPr>
          <p:cNvPr id="10" name="Text Box 16"/>
          <p:cNvSpPr txBox="1">
            <a:spLocks noChangeArrowheads="1"/>
          </p:cNvSpPr>
          <p:nvPr/>
        </p:nvSpPr>
        <p:spPr bwMode="auto">
          <a:xfrm>
            <a:off x="247650" y="8937626"/>
            <a:ext cx="2533650" cy="89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bg1"/>
                </a:solidFill>
                <a:effectLst/>
                <a:latin typeface="Century Gothic" panose="020B0502020202020204" pitchFamily="34" charset="0"/>
              </a:rPr>
              <a:t>Chip Walsh </a:t>
            </a:r>
            <a:endParaRPr kumimoji="0" lang="en-US" altLang="en-US" sz="2000" b="0" i="0" u="none" strike="noStrike" cap="none" normalizeH="0" baseline="0" dirty="0">
              <a:ln>
                <a:noFill/>
              </a:ln>
              <a:solidFill>
                <a:schemeClr val="bg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Century Gothic" panose="020B0502020202020204" pitchFamily="34" charset="0"/>
              </a:rPr>
              <a:t>843-822-4663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bg1"/>
                </a:solidFill>
                <a:effectLst/>
                <a:latin typeface="Century Gothic" panose="020B0502020202020204" pitchFamily="34" charset="0"/>
              </a:rPr>
              <a:t>chipwalsh@gmail.com</a:t>
            </a: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93222" y="8926513"/>
            <a:ext cx="995480" cy="914400"/>
          </a:xfrm>
          <a:prstGeom prst="rect">
            <a:avLst/>
          </a:prstGeom>
        </p:spPr>
      </p:pic>
      <p:pic>
        <p:nvPicPr>
          <p:cNvPr id="16" name="Picture 5"/>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2418382" y="1250951"/>
            <a:ext cx="1961801" cy="1309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0461068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TotalTime>
  <Words>159</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Century Gothic</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16</cp:revision>
  <dcterms:created xsi:type="dcterms:W3CDTF">2016-09-13T00:28:37Z</dcterms:created>
  <dcterms:modified xsi:type="dcterms:W3CDTF">2017-10-23T19:09:36Z</dcterms:modified>
</cp:coreProperties>
</file>