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86" y="-7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gif"/><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gif"/><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7200" y="0"/>
            <a:ext cx="7772400" cy="2209800"/>
          </a:xfrm>
          <a:prstGeom prst="rect">
            <a:avLst/>
          </a:prstGeom>
        </p:spPr>
      </p:pic>
      <p:sp>
        <p:nvSpPr>
          <p:cNvPr id="2" name="Title 1"/>
          <p:cNvSpPr>
            <a:spLocks noGrp="1"/>
          </p:cNvSpPr>
          <p:nvPr>
            <p:ph type="ctrTitle"/>
          </p:nvPr>
        </p:nvSpPr>
        <p:spPr>
          <a:xfrm>
            <a:off x="-4762" y="0"/>
            <a:ext cx="3886197" cy="738664"/>
          </a:xfrm>
        </p:spPr>
        <p:txBody>
          <a:bodyPr anchor="t">
            <a:noAutofit/>
          </a:bodyPr>
          <a:lstStyle/>
          <a:p>
            <a:pPr algn="l"/>
            <a:r>
              <a:rPr lang="en-US" sz="28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Agent </a:t>
            </a:r>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Preview</a:t>
            </a:r>
            <a:r>
              <a:rPr lang="en-US" sz="24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
            </a:r>
            <a:br>
              <a:rPr lang="en-US" sz="24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br>
            <a:r>
              <a:rPr lang="en-US" sz="20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Friday April 8</a:t>
            </a:r>
            <a:r>
              <a:rPr lang="en-US" sz="2000" b="1" baseline="30000"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th</a:t>
            </a:r>
            <a:r>
              <a:rPr lang="en-US" sz="20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 from </a:t>
            </a:r>
            <a:r>
              <a:rPr lang="en-US" sz="20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10:00 -12:00</a:t>
            </a:r>
            <a:endParaRPr lang="en-US" sz="2400" b="1" dirty="0">
              <a:solidFill>
                <a:schemeClr val="bg2">
                  <a:lumMod val="50000"/>
                </a:schemeClr>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1430352" y="4114800"/>
            <a:ext cx="4902166" cy="4639207"/>
          </a:xfrm>
        </p:spPr>
        <p:txBody>
          <a:bodyPr anchor="ctr">
            <a:noAutofit/>
          </a:bodyPr>
          <a:lstStyle/>
          <a:p>
            <a:r>
              <a:rPr lang="en-US" sz="1250" b="1" dirty="0">
                <a:solidFill>
                  <a:schemeClr val="bg2">
                    <a:lumMod val="50000"/>
                  </a:schemeClr>
                </a:solidFill>
                <a:latin typeface="Lucida Sans" panose="020B0602030504020204" pitchFamily="34" charset="0"/>
              </a:rPr>
              <a:t>Unique, Private, Beautiful</a:t>
            </a:r>
            <a:r>
              <a:rPr lang="en-US" sz="1250" b="1" dirty="0" smtClean="0">
                <a:solidFill>
                  <a:schemeClr val="bg2">
                    <a:lumMod val="50000"/>
                  </a:schemeClr>
                </a:solidFill>
                <a:latin typeface="Lucida Sans" panose="020B0602030504020204" pitchFamily="34" charset="0"/>
              </a:rPr>
              <a:t>!</a:t>
            </a:r>
          </a:p>
          <a:p>
            <a:r>
              <a:rPr lang="en-US" sz="1250" i="1" dirty="0" smtClean="0">
                <a:solidFill>
                  <a:schemeClr val="bg2">
                    <a:lumMod val="50000"/>
                  </a:schemeClr>
                </a:solidFill>
                <a:latin typeface="Lucida Sans" panose="020B0602030504020204" pitchFamily="34" charset="0"/>
              </a:rPr>
              <a:t>This </a:t>
            </a:r>
            <a:r>
              <a:rPr lang="en-US" sz="1250" i="1" dirty="0">
                <a:solidFill>
                  <a:schemeClr val="bg2">
                    <a:lumMod val="50000"/>
                  </a:schemeClr>
                </a:solidFill>
                <a:latin typeface="Lucida Sans" panose="020B0602030504020204" pitchFamily="34" charset="0"/>
              </a:rPr>
              <a:t>is a Custom Built </a:t>
            </a:r>
            <a:r>
              <a:rPr lang="en-US" sz="1250" i="1" dirty="0" err="1">
                <a:solidFill>
                  <a:schemeClr val="bg2">
                    <a:lumMod val="50000"/>
                  </a:schemeClr>
                </a:solidFill>
                <a:latin typeface="Lucida Sans" panose="020B0602030504020204" pitchFamily="34" charset="0"/>
              </a:rPr>
              <a:t>Lowcountry</a:t>
            </a:r>
            <a:r>
              <a:rPr lang="en-US" sz="1250" i="1" dirty="0">
                <a:solidFill>
                  <a:schemeClr val="bg2">
                    <a:lumMod val="50000"/>
                  </a:schemeClr>
                </a:solidFill>
                <a:latin typeface="Lucida Sans" panose="020B0602030504020204" pitchFamily="34" charset="0"/>
              </a:rPr>
              <a:t> waterfront Gem! </a:t>
            </a:r>
            <a:endParaRPr lang="en-US" sz="1250" i="1" dirty="0" smtClean="0">
              <a:solidFill>
                <a:schemeClr val="bg2">
                  <a:lumMod val="50000"/>
                </a:schemeClr>
              </a:solidFill>
              <a:latin typeface="Lucida Sans" panose="020B0602030504020204" pitchFamily="34" charset="0"/>
            </a:endParaRPr>
          </a:p>
          <a:p>
            <a:endParaRPr lang="en-US" sz="1250" dirty="0">
              <a:solidFill>
                <a:schemeClr val="bg2">
                  <a:lumMod val="50000"/>
                </a:schemeClr>
              </a:solidFill>
              <a:latin typeface="Lucida Sans" panose="020B0602030504020204" pitchFamily="34" charset="0"/>
            </a:endParaRPr>
          </a:p>
          <a:p>
            <a:r>
              <a:rPr lang="en-US" sz="1250" dirty="0" smtClean="0">
                <a:solidFill>
                  <a:schemeClr val="bg2">
                    <a:lumMod val="50000"/>
                  </a:schemeClr>
                </a:solidFill>
                <a:latin typeface="Lucida Sans" panose="020B0602030504020204" pitchFamily="34" charset="0"/>
              </a:rPr>
              <a:t>4 </a:t>
            </a:r>
            <a:r>
              <a:rPr lang="en-US" sz="1250" dirty="0">
                <a:solidFill>
                  <a:schemeClr val="bg2">
                    <a:lumMod val="50000"/>
                  </a:schemeClr>
                </a:solidFill>
                <a:latin typeface="Lucida Sans" panose="020B0602030504020204" pitchFamily="34" charset="0"/>
              </a:rPr>
              <a:t>bedrooms and 4 baths in the Main house and the Guest House with 2 bedrooms and one bath is connected by a breezeway in back. Elevator access in garage</a:t>
            </a:r>
            <a:r>
              <a:rPr lang="en-US" sz="1250" dirty="0" smtClean="0">
                <a:solidFill>
                  <a:schemeClr val="bg2">
                    <a:lumMod val="50000"/>
                  </a:schemeClr>
                </a:solidFill>
                <a:latin typeface="Lucida Sans" panose="020B0602030504020204" pitchFamily="34" charset="0"/>
              </a:rPr>
              <a:t>. </a:t>
            </a:r>
          </a:p>
          <a:p>
            <a:endParaRPr lang="en-US" sz="1250" dirty="0">
              <a:solidFill>
                <a:schemeClr val="bg2">
                  <a:lumMod val="50000"/>
                </a:schemeClr>
              </a:solidFill>
              <a:latin typeface="Lucida Sans" panose="020B0602030504020204" pitchFamily="34" charset="0"/>
            </a:endParaRPr>
          </a:p>
          <a:p>
            <a:r>
              <a:rPr lang="en-US" sz="1250" dirty="0" smtClean="0">
                <a:solidFill>
                  <a:schemeClr val="bg2">
                    <a:lumMod val="50000"/>
                  </a:schemeClr>
                </a:solidFill>
                <a:latin typeface="Lucida Sans" panose="020B0602030504020204" pitchFamily="34" charset="0"/>
              </a:rPr>
              <a:t>The </a:t>
            </a:r>
            <a:r>
              <a:rPr lang="en-US" sz="1250" dirty="0">
                <a:solidFill>
                  <a:schemeClr val="bg2">
                    <a:lumMod val="50000"/>
                  </a:schemeClr>
                </a:solidFill>
                <a:latin typeface="Lucida Sans" panose="020B0602030504020204" pitchFamily="34" charset="0"/>
              </a:rPr>
              <a:t>Guest house has creek view</a:t>
            </a:r>
            <a:r>
              <a:rPr lang="en-US" sz="1250" dirty="0" smtClean="0">
                <a:solidFill>
                  <a:schemeClr val="bg2">
                    <a:lumMod val="50000"/>
                  </a:schemeClr>
                </a:solidFill>
                <a:latin typeface="Lucida Sans" panose="020B0602030504020204" pitchFamily="34" charset="0"/>
              </a:rPr>
              <a:t>. Main </a:t>
            </a:r>
            <a:r>
              <a:rPr lang="en-US" sz="1250" dirty="0">
                <a:solidFill>
                  <a:schemeClr val="bg2">
                    <a:lumMod val="50000"/>
                  </a:schemeClr>
                </a:solidFill>
                <a:latin typeface="Lucida Sans" panose="020B0602030504020204" pitchFamily="34" charset="0"/>
              </a:rPr>
              <a:t>house has Beautiful expansive views of Clark Sound. Beautiful interiors, very well done in every aspect, don't miss the pictures and virtual tour. </a:t>
            </a:r>
            <a:endParaRPr lang="en-US" sz="1250" dirty="0" smtClean="0">
              <a:solidFill>
                <a:schemeClr val="bg2">
                  <a:lumMod val="50000"/>
                </a:schemeClr>
              </a:solidFill>
              <a:latin typeface="Lucida Sans" panose="020B0602030504020204" pitchFamily="34" charset="0"/>
            </a:endParaRPr>
          </a:p>
          <a:p>
            <a:endParaRPr lang="en-US" sz="1250" dirty="0">
              <a:solidFill>
                <a:schemeClr val="bg2">
                  <a:lumMod val="50000"/>
                </a:schemeClr>
              </a:solidFill>
              <a:latin typeface="Lucida Sans" panose="020B0602030504020204" pitchFamily="34" charset="0"/>
            </a:endParaRPr>
          </a:p>
          <a:p>
            <a:r>
              <a:rPr lang="en-US" sz="1250" dirty="0" smtClean="0">
                <a:solidFill>
                  <a:schemeClr val="bg2">
                    <a:lumMod val="50000"/>
                  </a:schemeClr>
                </a:solidFill>
                <a:latin typeface="Lucida Sans" panose="020B0602030504020204" pitchFamily="34" charset="0"/>
              </a:rPr>
              <a:t>Very </a:t>
            </a:r>
            <a:r>
              <a:rPr lang="en-US" sz="1250" dirty="0">
                <a:solidFill>
                  <a:schemeClr val="bg2">
                    <a:lumMod val="50000"/>
                  </a:schemeClr>
                </a:solidFill>
                <a:latin typeface="Lucida Sans" panose="020B0602030504020204" pitchFamily="34" charset="0"/>
              </a:rPr>
              <a:t>unique property tucked away in a corner of James Island, yet close to access for a quick trip to Downtown and interstate connections</a:t>
            </a:r>
            <a:r>
              <a:rPr lang="en-US" sz="1250" dirty="0" smtClean="0">
                <a:solidFill>
                  <a:schemeClr val="bg2">
                    <a:lumMod val="50000"/>
                  </a:schemeClr>
                </a:solidFill>
                <a:latin typeface="Lucida Sans" panose="020B0602030504020204" pitchFamily="34" charset="0"/>
              </a:rPr>
              <a:t>. Short </a:t>
            </a:r>
            <a:r>
              <a:rPr lang="en-US" sz="1250" dirty="0">
                <a:solidFill>
                  <a:schemeClr val="bg2">
                    <a:lumMod val="50000"/>
                  </a:schemeClr>
                </a:solidFill>
                <a:latin typeface="Lucida Sans" panose="020B0602030504020204" pitchFamily="34" charset="0"/>
              </a:rPr>
              <a:t>trip to the Edge of America, Folly Beach. The Main House is fabulous for entertaining. Dock permit in hand. The owner built with no intention of selling and it shows. Easy to see!</a:t>
            </a:r>
          </a:p>
        </p:txBody>
      </p:sp>
      <p:sp>
        <p:nvSpPr>
          <p:cNvPr id="4" name="Rectangle 3"/>
          <p:cNvSpPr/>
          <p:nvPr/>
        </p:nvSpPr>
        <p:spPr>
          <a:xfrm>
            <a:off x="3881434" y="0"/>
            <a:ext cx="3886199" cy="738664"/>
          </a:xfrm>
          <a:prstGeom prst="rect">
            <a:avLst/>
          </a:prstGeom>
        </p:spPr>
        <p:txBody>
          <a:bodyPr wrap="square">
            <a:spAutoFit/>
          </a:bodyPr>
          <a:lstStyle/>
          <a:p>
            <a:pPr algn="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938 W </a:t>
            </a:r>
            <a:r>
              <a:rPr lang="en-US" sz="18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Oceanview</a:t>
            </a: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Road</a:t>
            </a:r>
            <a:endParaRPr lang="en-US" sz="18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2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Oceanview</a:t>
            </a: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 Charleston</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15028639 - $988,000</a:t>
            </a:r>
          </a:p>
        </p:txBody>
      </p:sp>
      <p:grpSp>
        <p:nvGrpSpPr>
          <p:cNvPr id="8" name="Group 7"/>
          <p:cNvGrpSpPr/>
          <p:nvPr/>
        </p:nvGrpSpPr>
        <p:grpSpPr>
          <a:xfrm>
            <a:off x="-4763"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en-US" sz="1400" dirty="0">
                  <a:latin typeface="Lucida Sans" panose="020B0602030504020204" pitchFamily="34" charset="0"/>
                </a:rPr>
                <a:t>Jan M. Miller, </a:t>
              </a:r>
              <a:r>
                <a:rPr lang="en-US" sz="1400" dirty="0" smtClean="0">
                  <a:latin typeface="Lucida Sans" panose="020B0602030504020204" pitchFamily="34" charset="0"/>
                </a:rPr>
                <a:t>Broker Associate</a:t>
              </a:r>
            </a:p>
            <a:p>
              <a:pPr algn="ctr"/>
              <a:r>
                <a:rPr lang="en-US" sz="1100" dirty="0" smtClean="0">
                  <a:latin typeface="Lucida Sans" panose="020B0602030504020204" pitchFamily="34" charset="0"/>
                </a:rPr>
                <a:t>jan.miller@goldenbearrealty.com</a:t>
              </a:r>
            </a:p>
            <a:p>
              <a:pPr algn="ctr"/>
              <a:r>
                <a:rPr lang="en-US" sz="1100" dirty="0" smtClean="0">
                  <a:latin typeface="Lucida Sans" panose="020B0602030504020204" pitchFamily="34" charset="0"/>
                </a:rPr>
                <a:t>www.GoldenBearRealty.com </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a:t>
              </a:r>
              <a:r>
                <a:rPr lang="en-US" sz="900" dirty="0" smtClean="0">
                  <a:latin typeface="Lucida Sans" panose="020B0602030504020204" pitchFamily="34" charset="0"/>
                </a:rPr>
                <a:t>Realty | 654 </a:t>
              </a:r>
              <a:r>
                <a:rPr lang="en-US" sz="900" dirty="0">
                  <a:latin typeface="Lucida Sans" panose="020B0602030504020204" pitchFamily="34" charset="0"/>
                </a:rPr>
                <a:t>Coleman Blvd, Suite </a:t>
              </a:r>
              <a:r>
                <a:rPr lang="en-US" sz="900" dirty="0" smtClean="0">
                  <a:latin typeface="Lucida Sans" panose="020B0602030504020204" pitchFamily="34" charset="0"/>
                </a:rPr>
                <a:t>100 | Mt </a:t>
              </a:r>
              <a:r>
                <a:rPr lang="en-US" sz="900" dirty="0">
                  <a:latin typeface="Lucida Sans" panose="020B0602030504020204" pitchFamily="34" charset="0"/>
                </a:rPr>
                <a:t>Pleasant , </a:t>
              </a:r>
              <a:r>
                <a:rPr lang="en-US" sz="900" dirty="0" smtClean="0">
                  <a:latin typeface="Lucida Sans" panose="020B0602030504020204" pitchFamily="34" charset="0"/>
                </a:rPr>
                <a:t>SC 29464</a:t>
              </a:r>
              <a:endParaRPr lang="en-US" sz="900" dirty="0">
                <a:latin typeface="Lucida Sans" panose="020B0602030504020204" pitchFamily="34" charset="0"/>
              </a:endParaRPr>
            </a:p>
            <a:p>
              <a:pPr algn="ctr"/>
              <a:r>
                <a:rPr lang="en-US" sz="900" dirty="0">
                  <a:latin typeface="Lucida Sans" panose="020B0602030504020204" pitchFamily="34" charset="0"/>
                </a:rPr>
                <a:t>Cell (843) </a:t>
              </a:r>
              <a:r>
                <a:rPr lang="en-US" sz="900" dirty="0" smtClean="0">
                  <a:latin typeface="Lucida Sans" panose="020B0602030504020204" pitchFamily="34" charset="0"/>
                </a:rPr>
                <a:t>345-9719 | Office </a:t>
              </a:r>
              <a:r>
                <a:rPr lang="en-US" sz="900" dirty="0">
                  <a:latin typeface="Lucida Sans" panose="020B0602030504020204" pitchFamily="34" charset="0"/>
                </a:rPr>
                <a:t>(855) </a:t>
              </a:r>
              <a:r>
                <a:rPr lang="en-US" sz="900" dirty="0" smtClean="0">
                  <a:latin typeface="Lucida Sans" panose="020B0602030504020204" pitchFamily="34" charset="0"/>
                </a:rPr>
                <a:t>352-9088 | Fax </a:t>
              </a:r>
              <a:r>
                <a:rPr lang="en-US" sz="900" dirty="0">
                  <a:latin typeface="Lucida Sans" panose="020B0602030504020204" pitchFamily="34" charset="0"/>
                </a:rPr>
                <a:t>(561) 721-3311</a:t>
              </a:r>
            </a:p>
          </p:txBody>
        </p:sp>
      </p:gr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7690" y="9209182"/>
            <a:ext cx="1371600" cy="5459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01274" y="796287"/>
            <a:ext cx="2560320" cy="1045356"/>
          </a:xfrm>
          <a:prstGeom prst="rect">
            <a:avLst/>
          </a:prstGeom>
          <a:effectLst/>
        </p:spPr>
      </p:pic>
      <p:pic>
        <p:nvPicPr>
          <p:cNvPr id="24"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7399" y="6597787"/>
            <a:ext cx="1371599"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21358" y="5452791"/>
            <a:ext cx="1371599"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741168" y="9006243"/>
            <a:ext cx="951789" cy="951789"/>
          </a:xfrm>
          <a:prstGeom prst="rect">
            <a:avLst/>
          </a:prstGeom>
        </p:spPr>
      </p:pic>
      <p:pic>
        <p:nvPicPr>
          <p:cNvPr id="33"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5559" b="5559"/>
          <a:stretch/>
        </p:blipFill>
        <p:spPr bwMode="auto">
          <a:xfrm>
            <a:off x="5141781" y="2164102"/>
            <a:ext cx="2551176" cy="191000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7692" y="2162413"/>
            <a:ext cx="2551176" cy="191338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 name="Picture 4"/>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5960" b="5960"/>
          <a:stretch/>
        </p:blipFill>
        <p:spPr bwMode="auto">
          <a:xfrm>
            <a:off x="57399" y="7746323"/>
            <a:ext cx="1371600" cy="9060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7"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27928" y="7746322"/>
            <a:ext cx="1358458" cy="9060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2601275" y="2211163"/>
            <a:ext cx="2560319" cy="1815882"/>
          </a:xfrm>
          <a:prstGeom prst="rect">
            <a:avLst/>
          </a:prstGeom>
        </p:spPr>
        <p:txBody>
          <a:bodyPr wrap="square">
            <a:spAutoFit/>
          </a:bodyPr>
          <a:lstStyle/>
          <a:p>
            <a:pPr algn="ctr"/>
            <a:r>
              <a:rPr lang="en-US" sz="1400" i="1" dirty="0">
                <a:solidFill>
                  <a:schemeClr val="bg2">
                    <a:lumMod val="50000"/>
                  </a:schemeClr>
                </a:solidFill>
                <a:latin typeface="Lucida Sans" panose="020B0602030504020204" pitchFamily="34" charset="0"/>
              </a:rPr>
              <a:t>SAVE this property from the RENTAL market</a:t>
            </a:r>
            <a:r>
              <a:rPr lang="en-US" sz="1400" i="1" dirty="0" smtClean="0">
                <a:solidFill>
                  <a:schemeClr val="bg2">
                    <a:lumMod val="50000"/>
                  </a:schemeClr>
                </a:solidFill>
                <a:latin typeface="Lucida Sans" panose="020B0602030504020204" pitchFamily="34" charset="0"/>
              </a:rPr>
              <a:t>!</a:t>
            </a:r>
          </a:p>
          <a:p>
            <a:pPr algn="ctr"/>
            <a:endParaRPr lang="en-US" sz="1400" i="1" dirty="0">
              <a:solidFill>
                <a:schemeClr val="bg2">
                  <a:lumMod val="50000"/>
                </a:schemeClr>
              </a:solidFill>
              <a:latin typeface="Lucida Sans" panose="020B0602030504020204" pitchFamily="34" charset="0"/>
            </a:endParaRPr>
          </a:p>
          <a:p>
            <a:pPr algn="ctr"/>
            <a:r>
              <a:rPr lang="en-US" sz="1400" i="1" dirty="0">
                <a:solidFill>
                  <a:schemeClr val="bg2">
                    <a:lumMod val="50000"/>
                  </a:schemeClr>
                </a:solidFill>
                <a:latin typeface="Lucida Sans" panose="020B0602030504020204" pitchFamily="34" charset="0"/>
              </a:rPr>
              <a:t>Come see if you have a client that may be interested</a:t>
            </a:r>
            <a:r>
              <a:rPr lang="en-US" sz="1400" i="1" dirty="0" smtClean="0">
                <a:solidFill>
                  <a:schemeClr val="bg2">
                    <a:lumMod val="50000"/>
                  </a:schemeClr>
                </a:solidFill>
                <a:latin typeface="Lucida Sans" panose="020B0602030504020204" pitchFamily="34" charset="0"/>
              </a:rPr>
              <a:t>!</a:t>
            </a:r>
          </a:p>
          <a:p>
            <a:pPr algn="ctr"/>
            <a:endParaRPr lang="en-US" sz="1400" i="1" dirty="0">
              <a:solidFill>
                <a:schemeClr val="bg2">
                  <a:lumMod val="50000"/>
                </a:schemeClr>
              </a:solidFill>
              <a:latin typeface="Lucida Sans" panose="020B0602030504020204" pitchFamily="34" charset="0"/>
            </a:endParaRPr>
          </a:p>
          <a:p>
            <a:pPr algn="ctr"/>
            <a:r>
              <a:rPr lang="en-US" sz="1400" i="1" dirty="0">
                <a:solidFill>
                  <a:schemeClr val="bg2">
                    <a:lumMod val="50000"/>
                  </a:schemeClr>
                </a:solidFill>
                <a:latin typeface="Lucida Sans" panose="020B0602030504020204" pitchFamily="34" charset="0"/>
              </a:rPr>
              <a:t>Register for prizes!</a:t>
            </a:r>
          </a:p>
        </p:txBody>
      </p:sp>
      <p:pic>
        <p:nvPicPr>
          <p:cNvPr id="21"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7399" y="4309484"/>
            <a:ext cx="1371599"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321358" y="4306026"/>
            <a:ext cx="1371599"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3970" y="5458018"/>
            <a:ext cx="1358458" cy="9060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b="11067"/>
          <a:stretch/>
        </p:blipFill>
        <p:spPr bwMode="auto">
          <a:xfrm>
            <a:off x="6321357" y="6599556"/>
            <a:ext cx="1371600" cy="9148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229</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Agent Preview Friday April 8th from 10:00 -12:00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2016-04-06T20:20:20Z</dcterms:modified>
</cp:coreProperties>
</file>