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9144000" cy="10972800"/>
  <p:notesSz cx="6858000" cy="9144000"/>
  <p:defaultTextStyle>
    <a:defPPr>
      <a:defRPr lang="en-US"/>
    </a:defPPr>
    <a:lvl1pPr marL="0" algn="l" defTabSz="1149437" rtl="0" eaLnBrk="1" latinLnBrk="0" hangingPunct="1">
      <a:defRPr sz="2256" kern="1200">
        <a:solidFill>
          <a:schemeClr val="tx1"/>
        </a:solidFill>
        <a:latin typeface="+mn-lt"/>
        <a:ea typeface="+mn-ea"/>
        <a:cs typeface="+mn-cs"/>
      </a:defRPr>
    </a:lvl1pPr>
    <a:lvl2pPr marL="574719" algn="l" defTabSz="1149437" rtl="0" eaLnBrk="1" latinLnBrk="0" hangingPunct="1">
      <a:defRPr sz="2256" kern="1200">
        <a:solidFill>
          <a:schemeClr val="tx1"/>
        </a:solidFill>
        <a:latin typeface="+mn-lt"/>
        <a:ea typeface="+mn-ea"/>
        <a:cs typeface="+mn-cs"/>
      </a:defRPr>
    </a:lvl2pPr>
    <a:lvl3pPr marL="1149437" algn="l" defTabSz="1149437" rtl="0" eaLnBrk="1" latinLnBrk="0" hangingPunct="1">
      <a:defRPr sz="2256" kern="1200">
        <a:solidFill>
          <a:schemeClr val="tx1"/>
        </a:solidFill>
        <a:latin typeface="+mn-lt"/>
        <a:ea typeface="+mn-ea"/>
        <a:cs typeface="+mn-cs"/>
      </a:defRPr>
    </a:lvl3pPr>
    <a:lvl4pPr marL="1724157" algn="l" defTabSz="1149437" rtl="0" eaLnBrk="1" latinLnBrk="0" hangingPunct="1">
      <a:defRPr sz="2256" kern="1200">
        <a:solidFill>
          <a:schemeClr val="tx1"/>
        </a:solidFill>
        <a:latin typeface="+mn-lt"/>
        <a:ea typeface="+mn-ea"/>
        <a:cs typeface="+mn-cs"/>
      </a:defRPr>
    </a:lvl4pPr>
    <a:lvl5pPr marL="2298876" algn="l" defTabSz="1149437" rtl="0" eaLnBrk="1" latinLnBrk="0" hangingPunct="1">
      <a:defRPr sz="2256" kern="1200">
        <a:solidFill>
          <a:schemeClr val="tx1"/>
        </a:solidFill>
        <a:latin typeface="+mn-lt"/>
        <a:ea typeface="+mn-ea"/>
        <a:cs typeface="+mn-cs"/>
      </a:defRPr>
    </a:lvl5pPr>
    <a:lvl6pPr marL="2873594" algn="l" defTabSz="1149437" rtl="0" eaLnBrk="1" latinLnBrk="0" hangingPunct="1">
      <a:defRPr sz="2256" kern="1200">
        <a:solidFill>
          <a:schemeClr val="tx1"/>
        </a:solidFill>
        <a:latin typeface="+mn-lt"/>
        <a:ea typeface="+mn-ea"/>
        <a:cs typeface="+mn-cs"/>
      </a:defRPr>
    </a:lvl6pPr>
    <a:lvl7pPr marL="3448313" algn="l" defTabSz="1149437" rtl="0" eaLnBrk="1" latinLnBrk="0" hangingPunct="1">
      <a:defRPr sz="2256" kern="1200">
        <a:solidFill>
          <a:schemeClr val="tx1"/>
        </a:solidFill>
        <a:latin typeface="+mn-lt"/>
        <a:ea typeface="+mn-ea"/>
        <a:cs typeface="+mn-cs"/>
      </a:defRPr>
    </a:lvl7pPr>
    <a:lvl8pPr marL="4023033" algn="l" defTabSz="1149437" rtl="0" eaLnBrk="1" latinLnBrk="0" hangingPunct="1">
      <a:defRPr sz="2256" kern="1200">
        <a:solidFill>
          <a:schemeClr val="tx1"/>
        </a:solidFill>
        <a:latin typeface="+mn-lt"/>
        <a:ea typeface="+mn-ea"/>
        <a:cs typeface="+mn-cs"/>
      </a:defRPr>
    </a:lvl8pPr>
    <a:lvl9pPr marL="4597751" algn="l" defTabSz="1149437" rtl="0" eaLnBrk="1" latinLnBrk="0" hangingPunct="1">
      <a:defRPr sz="2256"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456"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9531E"/>
    <a:srgbClr val="EFD9A7"/>
    <a:srgbClr val="BDBE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977" autoAdjust="0"/>
    <p:restoredTop sz="94660"/>
  </p:normalViewPr>
  <p:slideViewPr>
    <p:cSldViewPr>
      <p:cViewPr varScale="1">
        <p:scale>
          <a:sx n="45" d="100"/>
          <a:sy n="45" d="100"/>
        </p:scale>
        <p:origin x="2454" y="102"/>
      </p:cViewPr>
      <p:guideLst>
        <p:guide orient="horz" pos="3456"/>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408683"/>
            <a:ext cx="7772400" cy="2352039"/>
          </a:xfrm>
        </p:spPr>
        <p:txBody>
          <a:bodyPr/>
          <a:lstStyle/>
          <a:p>
            <a:r>
              <a:rPr lang="en-US"/>
              <a:t>Click to edit Master title style</a:t>
            </a:r>
          </a:p>
        </p:txBody>
      </p:sp>
      <p:sp>
        <p:nvSpPr>
          <p:cNvPr id="3" name="Subtitle 2"/>
          <p:cNvSpPr>
            <a:spLocks noGrp="1"/>
          </p:cNvSpPr>
          <p:nvPr>
            <p:ph type="subTitle" idx="1"/>
          </p:nvPr>
        </p:nvSpPr>
        <p:spPr>
          <a:xfrm>
            <a:off x="1371600" y="6217920"/>
            <a:ext cx="6400800" cy="280416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39423"/>
            <a:ext cx="2057400" cy="936243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439423"/>
            <a:ext cx="6019800" cy="93624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7051041"/>
            <a:ext cx="7772400" cy="217932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722313" y="4650742"/>
            <a:ext cx="7772400" cy="2400299"/>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2560325"/>
            <a:ext cx="4038600" cy="7241541"/>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560325"/>
            <a:ext cx="4038600" cy="7241541"/>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2456181"/>
            <a:ext cx="4040188" cy="1023620"/>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457200" y="3479801"/>
            <a:ext cx="4040188" cy="6322060"/>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2456181"/>
            <a:ext cx="4041774" cy="1023620"/>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4645026" y="3479801"/>
            <a:ext cx="4041774" cy="6322060"/>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8/20/2020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8/20/2020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8/20/2020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436881"/>
            <a:ext cx="3008313" cy="185928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575050" y="436881"/>
            <a:ext cx="5111751" cy="9364981"/>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2296161"/>
            <a:ext cx="3008313" cy="7505701"/>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7680961"/>
            <a:ext cx="5486400" cy="906781"/>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792288" y="980439"/>
            <a:ext cx="5486400" cy="658368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792288" y="8587742"/>
            <a:ext cx="5486400" cy="1287779"/>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36000" r="-3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39420"/>
            <a:ext cx="8229600" cy="18288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457200" y="2560325"/>
            <a:ext cx="8229600" cy="7241541"/>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10170162"/>
            <a:ext cx="2133600" cy="584199"/>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8/20/2020</a:t>
            </a:fld>
            <a:endParaRPr lang="en-US"/>
          </a:p>
        </p:txBody>
      </p:sp>
      <p:sp>
        <p:nvSpPr>
          <p:cNvPr id="5" name="Footer Placeholder 4"/>
          <p:cNvSpPr>
            <a:spLocks noGrp="1"/>
          </p:cNvSpPr>
          <p:nvPr>
            <p:ph type="ftr" sz="quarter" idx="3"/>
          </p:nvPr>
        </p:nvSpPr>
        <p:spPr>
          <a:xfrm>
            <a:off x="3124200" y="10170162"/>
            <a:ext cx="2895600" cy="584199"/>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10170162"/>
            <a:ext cx="2133600" cy="584199"/>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eg"/><Relationship Id="rId18" Type="http://schemas.openxmlformats.org/officeDocument/2006/relationships/image" Target="../media/image16.jpeg"/><Relationship Id="rId3" Type="http://schemas.microsoft.com/office/2007/relationships/hdphoto" Target="../media/hdphoto1.wdp"/><Relationship Id="rId7" Type="http://schemas.openxmlformats.org/officeDocument/2006/relationships/image" Target="../media/image5.jpeg"/><Relationship Id="rId12" Type="http://schemas.openxmlformats.org/officeDocument/2006/relationships/image" Target="../media/image10.jpeg"/><Relationship Id="rId17" Type="http://schemas.openxmlformats.org/officeDocument/2006/relationships/image" Target="../media/image15.jpeg"/><Relationship Id="rId2" Type="http://schemas.openxmlformats.org/officeDocument/2006/relationships/image" Target="../media/image2.png"/><Relationship Id="rId16" Type="http://schemas.openxmlformats.org/officeDocument/2006/relationships/image" Target="../media/image14.jpeg"/><Relationship Id="rId1" Type="http://schemas.openxmlformats.org/officeDocument/2006/relationships/slideLayout" Target="../slideLayouts/slideLayout1.xml"/><Relationship Id="rId6" Type="http://schemas.openxmlformats.org/officeDocument/2006/relationships/hyperlink" Target="https://www.zillow.com/view-3d-home/22ef2668-2b35-4834-91c9-ec8649d030d0" TargetMode="External"/><Relationship Id="rId11" Type="http://schemas.openxmlformats.org/officeDocument/2006/relationships/image" Target="../media/image9.jpeg"/><Relationship Id="rId5" Type="http://schemas.openxmlformats.org/officeDocument/2006/relationships/image" Target="../media/image4.jpg"/><Relationship Id="rId15" Type="http://schemas.openxmlformats.org/officeDocument/2006/relationships/image" Target="../media/image13.jpeg"/><Relationship Id="rId10" Type="http://schemas.openxmlformats.org/officeDocument/2006/relationships/image" Target="../media/image8.jpg"/><Relationship Id="rId4" Type="http://schemas.openxmlformats.org/officeDocument/2006/relationships/image" Target="../media/image3.png"/><Relationship Id="rId9" Type="http://schemas.openxmlformats.org/officeDocument/2006/relationships/image" Target="../media/image7.jpeg"/><Relationship Id="rId1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extLst>
              <a:ext uri="{BEBA8EAE-BF5A-486C-A8C5-ECC9F3942E4B}">
                <a14:imgProps xmlns:a14="http://schemas.microsoft.com/office/drawing/2010/main">
                  <a14:imgLayer r:embed="rId3">
                    <a14:imgEffect>
                      <a14:artisticBlur/>
                    </a14:imgEffect>
                  </a14:imgLayer>
                </a14:imgProps>
              </a:ext>
            </a:extLst>
          </a:blip>
          <a:srcRect/>
          <a:stretch>
            <a:fillRect l="-40000" r="-40000"/>
          </a:stretch>
        </a:blipFill>
        <a:effectLst/>
      </p:bgPr>
    </p:bg>
    <p:spTree>
      <p:nvGrpSpPr>
        <p:cNvPr id="1" name=""/>
        <p:cNvGrpSpPr/>
        <p:nvPr/>
      </p:nvGrpSpPr>
      <p:grpSpPr>
        <a:xfrm>
          <a:off x="0" y="0"/>
          <a:ext cx="0" cy="0"/>
          <a:chOff x="0" y="0"/>
          <a:chExt cx="0" cy="0"/>
        </a:xfrm>
      </p:grpSpPr>
      <p:sp>
        <p:nvSpPr>
          <p:cNvPr id="18" name="Rectangle 17"/>
          <p:cNvSpPr/>
          <p:nvPr/>
        </p:nvSpPr>
        <p:spPr>
          <a:xfrm>
            <a:off x="685800" y="9525000"/>
            <a:ext cx="7780020" cy="99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4874883" y="10005298"/>
            <a:ext cx="3056227" cy="738664"/>
          </a:xfrm>
          <a:prstGeom prst="rect">
            <a:avLst/>
          </a:prstGeom>
        </p:spPr>
        <p:txBody>
          <a:bodyPr wrap="square">
            <a:spAutoFit/>
          </a:bodyPr>
          <a:lstStyle/>
          <a:p>
            <a:pPr algn="r"/>
            <a:r>
              <a:rPr lang="en-US" sz="1400" dirty="0">
                <a:latin typeface="Gotham Book" pitchFamily="50" charset="0"/>
                <a:cs typeface="Gotham Book" pitchFamily="50" charset="0"/>
              </a:rPr>
              <a:t>The Boulevard Company, LLC</a:t>
            </a:r>
          </a:p>
          <a:p>
            <a:pPr algn="r"/>
            <a:r>
              <a:rPr lang="en-US" sz="1400" dirty="0">
                <a:latin typeface="Gotham Book" pitchFamily="50" charset="0"/>
                <a:cs typeface="Gotham Book" pitchFamily="50" charset="0"/>
              </a:rPr>
              <a:t>806 Johnnie Dodds Blvd Ste 100</a:t>
            </a:r>
          </a:p>
          <a:p>
            <a:pPr algn="r"/>
            <a:r>
              <a:rPr lang="en-US" sz="1400" dirty="0">
                <a:latin typeface="Gotham Book" pitchFamily="50" charset="0"/>
                <a:cs typeface="Gotham Book" pitchFamily="50" charset="0"/>
              </a:rPr>
              <a:t>Mt Pleasant, SC 29464</a:t>
            </a:r>
            <a:endParaRPr lang="en-US" sz="1400" dirty="0">
              <a:latin typeface="Gotham Book"/>
              <a:cs typeface="Gotham Book" pitchFamily="50" charset="0"/>
            </a:endParaRPr>
          </a:p>
        </p:txBody>
      </p:sp>
      <p:pic>
        <p:nvPicPr>
          <p:cNvPr id="21" name="Picture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31110" y="9917430"/>
            <a:ext cx="995480" cy="914400"/>
          </a:xfrm>
          <a:prstGeom prst="rect">
            <a:avLst/>
          </a:prstGeom>
        </p:spPr>
      </p:pic>
      <p:sp>
        <p:nvSpPr>
          <p:cNvPr id="22" name="Rectangle 21"/>
          <p:cNvSpPr/>
          <p:nvPr/>
        </p:nvSpPr>
        <p:spPr>
          <a:xfrm>
            <a:off x="915411" y="9928354"/>
            <a:ext cx="3353707" cy="892552"/>
          </a:xfrm>
          <a:prstGeom prst="rect">
            <a:avLst/>
          </a:prstGeom>
        </p:spPr>
        <p:txBody>
          <a:bodyPr wrap="square">
            <a:spAutoFit/>
          </a:bodyPr>
          <a:lstStyle/>
          <a:p>
            <a:r>
              <a:rPr lang="en-US" sz="2000" b="1" dirty="0">
                <a:latin typeface="Gotham Book" pitchFamily="50" charset="0"/>
                <a:cs typeface="Gotham Book" pitchFamily="50" charset="0"/>
              </a:rPr>
              <a:t>Lane Gregory </a:t>
            </a:r>
          </a:p>
          <a:p>
            <a:r>
              <a:rPr lang="en-US" sz="1600" dirty="0">
                <a:latin typeface="Gotham Book"/>
              </a:rPr>
              <a:t>843-737-1541</a:t>
            </a:r>
          </a:p>
          <a:p>
            <a:r>
              <a:rPr lang="en-US" sz="1600" dirty="0">
                <a:latin typeface="Gotham Book"/>
              </a:rPr>
              <a:t>lanesellscharleston@gmail.com</a:t>
            </a:r>
          </a:p>
        </p:txBody>
      </p:sp>
      <p:pic>
        <p:nvPicPr>
          <p:cNvPr id="19" name="Picture 18"/>
          <p:cNvPicPr>
            <a:picLocks noChangeAspect="1"/>
          </p:cNvPicPr>
          <p:nvPr/>
        </p:nvPicPr>
        <p:blipFill rotWithShape="1">
          <a:blip r:embed="rId5">
            <a:extLst>
              <a:ext uri="{28A0092B-C50C-407E-A947-70E740481C1C}">
                <a14:useLocalDpi xmlns:a14="http://schemas.microsoft.com/office/drawing/2010/main" val="0"/>
              </a:ext>
            </a:extLst>
          </a:blip>
          <a:srcRect t="3574" b="3574"/>
          <a:stretch/>
        </p:blipFill>
        <p:spPr>
          <a:xfrm>
            <a:off x="381958" y="703390"/>
            <a:ext cx="3657599" cy="2436705"/>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152400" y="-76200"/>
            <a:ext cx="8839200" cy="923330"/>
          </a:xfrm>
          <a:prstGeom prst="rect">
            <a:avLst/>
          </a:prstGeom>
          <a:noFill/>
        </p:spPr>
        <p:txBody>
          <a:bodyPr wrap="square" rtlCol="0" anchor="t">
            <a:spAutoFit/>
          </a:bodyPr>
          <a:lstStyle/>
          <a:p>
            <a:pPr algn="ctr"/>
            <a:r>
              <a:rPr lang="en-US" sz="5400" dirty="0">
                <a:ln w="3175">
                  <a:noFill/>
                </a:ln>
                <a:solidFill>
                  <a:srgbClr val="D9531E"/>
                </a:solidFill>
                <a:effectLst>
                  <a:outerShdw blurRad="38100" dist="38100" dir="2700000" algn="tl">
                    <a:srgbClr val="000000">
                      <a:alpha val="43137"/>
                    </a:srgbClr>
                  </a:outerShdw>
                </a:effectLst>
                <a:latin typeface="Freestyle Script" panose="030804020302050B0404" pitchFamily="66" charset="0"/>
                <a:cs typeface="Gotham Book" pitchFamily="50" charset="0"/>
              </a:rPr>
              <a:t>Price Reduced in Wescott Plantation</a:t>
            </a:r>
            <a:endParaRPr lang="en-US" sz="3600" i="1" dirty="0">
              <a:ln w="3175">
                <a:noFill/>
              </a:ln>
              <a:solidFill>
                <a:srgbClr val="D9531E"/>
              </a:solidFill>
              <a:effectLst>
                <a:outerShdw blurRad="38100" dist="38100" dir="2700000" algn="tl">
                  <a:srgbClr val="000000">
                    <a:alpha val="43137"/>
                  </a:srgbClr>
                </a:outerShdw>
              </a:effectLst>
              <a:latin typeface="Freestyle Script" panose="030804020302050B0404" pitchFamily="66" charset="0"/>
              <a:cs typeface="Gotham Book" pitchFamily="50" charset="0"/>
            </a:endParaRPr>
          </a:p>
        </p:txBody>
      </p:sp>
      <p:sp>
        <p:nvSpPr>
          <p:cNvPr id="3" name="Rectangle 2">
            <a:extLst>
              <a:ext uri="{FF2B5EF4-FFF2-40B4-BE49-F238E27FC236}">
                <a16:creationId xmlns:a16="http://schemas.microsoft.com/office/drawing/2014/main" id="{6D73979C-C6A9-4D0D-B3A4-89370BDAFFAB}"/>
              </a:ext>
            </a:extLst>
          </p:cNvPr>
          <p:cNvSpPr/>
          <p:nvPr/>
        </p:nvSpPr>
        <p:spPr>
          <a:xfrm>
            <a:off x="0" y="5139783"/>
            <a:ext cx="9143999" cy="3493264"/>
          </a:xfrm>
          <a:prstGeom prst="rect">
            <a:avLst/>
          </a:prstGeom>
        </p:spPr>
        <p:txBody>
          <a:bodyPr wrap="square">
            <a:spAutoFit/>
          </a:bodyPr>
          <a:lstStyle/>
          <a:p>
            <a:pPr algn="ctr"/>
            <a:r>
              <a:rPr lang="en-US" sz="1300" dirty="0">
                <a:latin typeface="Gotham Book" pitchFamily="50" charset="0"/>
                <a:cs typeface="Gotham Book" pitchFamily="50" charset="0"/>
              </a:rPr>
              <a:t>Welcome to this gorgeous, impeccably-maintained, inviting, two-story home located in the highly desirable Wescott Plantation Golf Course Community!! This beautiful, cozy home sits on a beautifully raised, landscaped lot surrounded by azaleas, hydrangeas and palmetto trees, and is located in the award-winning Dorchester District 2 school system. The foyer entrance welcomes you to a freshly painted first floor and leads to a nice size formal living room with large windows and stunning natural light. Living room is open to the large separate dining room with crown molding and chair railing. Updated open kitchen includes 42 inch cabinets, quartz countertops, brand new stainless steel appliances, a breakfast bar, and a pantry. The kitchen opens up to a large family living area with amazing natural light and a corner gas fire place. Beautiful hardwood floors throughout the first floor add to the beauty of the home. A newly built, garden-inspired covered porch and patio overlooks a nice sized and shaded fenced in backyard. Upstairs the master bedroom includes a tray ceiling, ample light, large master closet, and an owner's bath with new ceramic tile floors, dual vanities, garden tub, and separate shower. Also you will find three nice size additional bedrooms; a full bath with ceramic tile. The impressively large 4 </a:t>
            </a:r>
            <a:r>
              <a:rPr lang="en-US" sz="1300" dirty="0" err="1">
                <a:latin typeface="Gotham Book" pitchFamily="50" charset="0"/>
                <a:cs typeface="Gotham Book" pitchFamily="50" charset="0"/>
              </a:rPr>
              <a:t>th</a:t>
            </a:r>
            <a:r>
              <a:rPr lang="en-US" sz="1300" dirty="0">
                <a:latin typeface="Gotham Book" pitchFamily="50" charset="0"/>
                <a:cs typeface="Gotham Book" pitchFamily="50" charset="0"/>
              </a:rPr>
              <a:t> bedroom can also be considered a bonus room and is pre-wired for surround sound! Walking distance to schools, neighborhood pool and parks, wonderful shopping and restaurants puts this home in the perfect area! Close to Mercedes-</a:t>
            </a:r>
          </a:p>
          <a:p>
            <a:pPr algn="ctr"/>
            <a:r>
              <a:rPr lang="en-US" sz="1300" dirty="0">
                <a:latin typeface="Gotham Book" pitchFamily="50" charset="0"/>
                <a:cs typeface="Gotham Book" pitchFamily="50" charset="0"/>
              </a:rPr>
              <a:t>Benz Van works, Boeing, Charleston Air Base, Charleston International Airport and other multiple growing businesses. This super clean home has been well cared for by the same owners since it was built. Enjoy the Amenities Center, which includes the large pool, playground, walking/jogging trails and more!!! Golf memberships available to those interested. This house is a must-see!</a:t>
            </a:r>
            <a:endParaRPr lang="en-US" sz="1300" i="1" dirty="0">
              <a:latin typeface="Gotham Book" pitchFamily="50" charset="0"/>
            </a:endParaRPr>
          </a:p>
          <a:p>
            <a:pPr algn="ctr"/>
            <a:endParaRPr lang="en-US" sz="1300" i="1" dirty="0">
              <a:latin typeface="Gotham Book" pitchFamily="50" charset="0"/>
            </a:endParaRPr>
          </a:p>
          <a:p>
            <a:pPr algn="ctr"/>
            <a:r>
              <a:rPr lang="en-US" sz="1300" i="1" dirty="0">
                <a:latin typeface="Gotham Book" pitchFamily="50" charset="0"/>
              </a:rPr>
              <a:t>Virtual Tour: </a:t>
            </a:r>
            <a:r>
              <a:rPr lang="en-US" sz="1300" i="1" dirty="0">
                <a:latin typeface="Gotham Book" pitchFamily="50" charset="0"/>
                <a:hlinkClick r:id="rId6"/>
              </a:rPr>
              <a:t>https://www.zillow.com/view-3d-home/22ef2668-2b35-4834-91c9-ec8649d030d0</a:t>
            </a:r>
            <a:r>
              <a:rPr lang="en-US" sz="1300" i="1" dirty="0">
                <a:latin typeface="Gotham Book" pitchFamily="50" charset="0"/>
              </a:rPr>
              <a:t> </a:t>
            </a:r>
            <a:endParaRPr lang="en-US" sz="1300" i="1" dirty="0"/>
          </a:p>
        </p:txBody>
      </p:sp>
      <p:sp>
        <p:nvSpPr>
          <p:cNvPr id="33" name="TextBox 32">
            <a:extLst>
              <a:ext uri="{FF2B5EF4-FFF2-40B4-BE49-F238E27FC236}">
                <a16:creationId xmlns:a16="http://schemas.microsoft.com/office/drawing/2014/main" id="{5A74B01A-BE84-47A3-B03F-2F18A8894673}"/>
              </a:ext>
            </a:extLst>
          </p:cNvPr>
          <p:cNvSpPr txBox="1"/>
          <p:nvPr/>
        </p:nvSpPr>
        <p:spPr>
          <a:xfrm>
            <a:off x="152400" y="3269159"/>
            <a:ext cx="8839200" cy="769441"/>
          </a:xfrm>
          <a:prstGeom prst="rect">
            <a:avLst/>
          </a:prstGeom>
          <a:noFill/>
        </p:spPr>
        <p:txBody>
          <a:bodyPr wrap="square" rtlCol="0" anchor="t">
            <a:spAutoFit/>
          </a:bodyPr>
          <a:lstStyle/>
          <a:p>
            <a:pPr algn="ctr"/>
            <a:r>
              <a:rPr lang="en-US" sz="2400" b="1" dirty="0">
                <a:ln w="3175">
                  <a:noFill/>
                </a:ln>
                <a:solidFill>
                  <a:sysClr val="windowText" lastClr="000000"/>
                </a:solidFill>
                <a:latin typeface="Gotham Book" pitchFamily="50" charset="0"/>
                <a:cs typeface="Gotham Book" pitchFamily="50" charset="0"/>
              </a:rPr>
              <a:t>9393 </a:t>
            </a:r>
            <a:r>
              <a:rPr lang="en-US" sz="2400" b="1" dirty="0" err="1">
                <a:ln w="3175">
                  <a:noFill/>
                </a:ln>
                <a:solidFill>
                  <a:sysClr val="windowText" lastClr="000000"/>
                </a:solidFill>
                <a:latin typeface="Gotham Book" pitchFamily="50" charset="0"/>
                <a:cs typeface="Gotham Book" pitchFamily="50" charset="0"/>
              </a:rPr>
              <a:t>Ayscough</a:t>
            </a:r>
            <a:r>
              <a:rPr lang="en-US" sz="2400" b="1" dirty="0">
                <a:ln w="3175">
                  <a:noFill/>
                </a:ln>
                <a:solidFill>
                  <a:sysClr val="windowText" lastClr="000000"/>
                </a:solidFill>
                <a:latin typeface="Gotham Book" pitchFamily="50" charset="0"/>
                <a:cs typeface="Gotham Book" pitchFamily="50" charset="0"/>
              </a:rPr>
              <a:t> Road </a:t>
            </a:r>
          </a:p>
          <a:p>
            <a:pPr algn="ctr"/>
            <a:r>
              <a:rPr lang="en-US" sz="2000" dirty="0">
                <a:ln w="3175">
                  <a:noFill/>
                </a:ln>
                <a:solidFill>
                  <a:sysClr val="windowText" lastClr="000000"/>
                </a:solidFill>
                <a:latin typeface="Gotham Book" pitchFamily="50" charset="0"/>
                <a:cs typeface="Gotham Book" pitchFamily="50" charset="0"/>
              </a:rPr>
              <a:t>Wescott Plantation | Summerville, SC 29485 | MLS# 20018962 | $317,500</a:t>
            </a:r>
          </a:p>
        </p:txBody>
      </p:sp>
      <p:pic>
        <p:nvPicPr>
          <p:cNvPr id="29" name="Picture 28">
            <a:extLst>
              <a:ext uri="{FF2B5EF4-FFF2-40B4-BE49-F238E27FC236}">
                <a16:creationId xmlns:a16="http://schemas.microsoft.com/office/drawing/2014/main" id="{BE172472-8C9D-4563-A20E-04FFEA1D3F9F}"/>
              </a:ext>
            </a:extLst>
          </p:cNvPr>
          <p:cNvPicPr>
            <a:picLocks/>
          </p:cNvPicPr>
          <p:nvPr/>
        </p:nvPicPr>
        <p:blipFill>
          <a:blip r:embed="rId7" cstate="print">
            <a:extLst>
              <a:ext uri="{28A0092B-C50C-407E-A947-70E740481C1C}">
                <a14:useLocalDpi xmlns:a14="http://schemas.microsoft.com/office/drawing/2010/main" val="0"/>
              </a:ext>
            </a:extLst>
          </a:blip>
          <a:srcRect/>
          <a:stretch/>
        </p:blipFill>
        <p:spPr>
          <a:xfrm>
            <a:off x="3886200" y="8709571"/>
            <a:ext cx="1371600" cy="914400"/>
          </a:xfrm>
          <a:prstGeom prst="rect">
            <a:avLst/>
          </a:prstGeom>
          <a:ln>
            <a:noFill/>
          </a:ln>
          <a:effectLst>
            <a:outerShdw blurRad="292100" dist="139700" dir="2700000" algn="tl" rotWithShape="0">
              <a:srgbClr val="333333">
                <a:alpha val="65000"/>
              </a:srgbClr>
            </a:outerShdw>
          </a:effectLst>
        </p:spPr>
      </p:pic>
      <p:pic>
        <p:nvPicPr>
          <p:cNvPr id="34" name="Picture 33">
            <a:extLst>
              <a:ext uri="{FF2B5EF4-FFF2-40B4-BE49-F238E27FC236}">
                <a16:creationId xmlns:a16="http://schemas.microsoft.com/office/drawing/2014/main" id="{E65A7D48-C511-4D41-B585-04D5A8740266}"/>
              </a:ext>
            </a:extLst>
          </p:cNvPr>
          <p:cNvPicPr>
            <a:picLocks/>
          </p:cNvPicPr>
          <p:nvPr/>
        </p:nvPicPr>
        <p:blipFill>
          <a:blip r:embed="rId8" cstate="print">
            <a:extLst>
              <a:ext uri="{28A0092B-C50C-407E-A947-70E740481C1C}">
                <a14:useLocalDpi xmlns:a14="http://schemas.microsoft.com/office/drawing/2010/main" val="0"/>
              </a:ext>
            </a:extLst>
          </a:blip>
          <a:srcRect/>
          <a:stretch/>
        </p:blipFill>
        <p:spPr>
          <a:xfrm>
            <a:off x="168652" y="8709571"/>
            <a:ext cx="1371600" cy="914400"/>
          </a:xfrm>
          <a:prstGeom prst="rect">
            <a:avLst/>
          </a:prstGeom>
          <a:ln>
            <a:noFill/>
          </a:ln>
          <a:effectLst>
            <a:outerShdw blurRad="292100" dist="139700" dir="2700000" algn="tl" rotWithShape="0">
              <a:srgbClr val="333333">
                <a:alpha val="65000"/>
              </a:srgbClr>
            </a:outerShdw>
          </a:effectLst>
        </p:spPr>
      </p:pic>
      <p:pic>
        <p:nvPicPr>
          <p:cNvPr id="35" name="Picture 34">
            <a:extLst>
              <a:ext uri="{FF2B5EF4-FFF2-40B4-BE49-F238E27FC236}">
                <a16:creationId xmlns:a16="http://schemas.microsoft.com/office/drawing/2014/main" id="{A721BEA3-A92D-4B67-A3E5-FA5C1D03A95D}"/>
              </a:ext>
            </a:extLst>
          </p:cNvPr>
          <p:cNvPicPr>
            <a:picLocks/>
          </p:cNvPicPr>
          <p:nvPr/>
        </p:nvPicPr>
        <p:blipFill>
          <a:blip r:embed="rId9" cstate="print">
            <a:extLst>
              <a:ext uri="{28A0092B-C50C-407E-A947-70E740481C1C}">
                <a14:useLocalDpi xmlns:a14="http://schemas.microsoft.com/office/drawing/2010/main" val="0"/>
              </a:ext>
            </a:extLst>
          </a:blip>
          <a:srcRect/>
          <a:stretch/>
        </p:blipFill>
        <p:spPr>
          <a:xfrm>
            <a:off x="7603749" y="8709571"/>
            <a:ext cx="1371600" cy="914400"/>
          </a:xfrm>
          <a:prstGeom prst="rect">
            <a:avLst/>
          </a:prstGeom>
          <a:ln>
            <a:noFill/>
          </a:ln>
          <a:effectLst>
            <a:outerShdw blurRad="292100" dist="139700" dir="2700000" algn="tl" rotWithShape="0">
              <a:srgbClr val="333333">
                <a:alpha val="65000"/>
              </a:srgbClr>
            </a:outerShdw>
          </a:effectLst>
        </p:spPr>
      </p:pic>
      <p:pic>
        <p:nvPicPr>
          <p:cNvPr id="23" name="Picture 22">
            <a:extLst>
              <a:ext uri="{FF2B5EF4-FFF2-40B4-BE49-F238E27FC236}">
                <a16:creationId xmlns:a16="http://schemas.microsoft.com/office/drawing/2014/main" id="{28D20321-40D3-42E8-8873-31C1C426C4CF}"/>
              </a:ext>
            </a:extLst>
          </p:cNvPr>
          <p:cNvPicPr>
            <a:picLocks/>
          </p:cNvPicPr>
          <p:nvPr/>
        </p:nvPicPr>
        <p:blipFill>
          <a:blip r:embed="rId10">
            <a:extLst>
              <a:ext uri="{28A0092B-C50C-407E-A947-70E740481C1C}">
                <a14:useLocalDpi xmlns:a14="http://schemas.microsoft.com/office/drawing/2010/main" val="0"/>
              </a:ext>
            </a:extLst>
          </a:blip>
          <a:srcRect/>
          <a:stretch/>
        </p:blipFill>
        <p:spPr>
          <a:xfrm>
            <a:off x="5104441" y="703391"/>
            <a:ext cx="3657600" cy="2436704"/>
          </a:xfrm>
          <a:prstGeom prst="rect">
            <a:avLst/>
          </a:prstGeom>
          <a:ln>
            <a:noFill/>
          </a:ln>
          <a:effectLst>
            <a:outerShdw blurRad="292100" dist="139700" dir="2700000" algn="tl" rotWithShape="0">
              <a:srgbClr val="333333">
                <a:alpha val="65000"/>
              </a:srgbClr>
            </a:outerShdw>
          </a:effectLst>
        </p:spPr>
      </p:pic>
      <p:pic>
        <p:nvPicPr>
          <p:cNvPr id="24" name="Picture 23">
            <a:extLst>
              <a:ext uri="{FF2B5EF4-FFF2-40B4-BE49-F238E27FC236}">
                <a16:creationId xmlns:a16="http://schemas.microsoft.com/office/drawing/2014/main" id="{7E4B2ACE-6600-423D-A0A1-7D8EF3454318}"/>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168652" y="9917430"/>
            <a:ext cx="746760" cy="914400"/>
          </a:xfrm>
          <a:prstGeom prst="rect">
            <a:avLst/>
          </a:prstGeom>
        </p:spPr>
      </p:pic>
      <p:pic>
        <p:nvPicPr>
          <p:cNvPr id="9" name="Picture 8"/>
          <p:cNvPicPr>
            <a:picLocks/>
          </p:cNvPicPr>
          <p:nvPr/>
        </p:nvPicPr>
        <p:blipFill>
          <a:blip r:embed="rId12" cstate="print">
            <a:extLst>
              <a:ext uri="{28A0092B-C50C-407E-A947-70E740481C1C}">
                <a14:useLocalDpi xmlns:a14="http://schemas.microsoft.com/office/drawing/2010/main" val="0"/>
              </a:ext>
            </a:extLst>
          </a:blip>
          <a:srcRect/>
          <a:stretch/>
        </p:blipFill>
        <p:spPr>
          <a:xfrm>
            <a:off x="2028378" y="4148224"/>
            <a:ext cx="1369695" cy="914400"/>
          </a:xfrm>
          <a:prstGeom prst="rect">
            <a:avLst/>
          </a:prstGeom>
          <a:ln>
            <a:noFill/>
          </a:ln>
          <a:effectLst>
            <a:outerShdw blurRad="292100" dist="139700" dir="2700000" algn="tl" rotWithShape="0">
              <a:srgbClr val="333333">
                <a:alpha val="65000"/>
              </a:srgbClr>
            </a:outerShdw>
          </a:effectLst>
        </p:spPr>
      </p:pic>
      <p:pic>
        <p:nvPicPr>
          <p:cNvPr id="25" name="Picture 24">
            <a:extLst>
              <a:ext uri="{FF2B5EF4-FFF2-40B4-BE49-F238E27FC236}">
                <a16:creationId xmlns:a16="http://schemas.microsoft.com/office/drawing/2014/main" id="{F7913B76-1D1A-4ED9-BE44-74A04390E2D0}"/>
              </a:ext>
            </a:extLst>
          </p:cNvPr>
          <p:cNvPicPr>
            <a:picLocks/>
          </p:cNvPicPr>
          <p:nvPr/>
        </p:nvPicPr>
        <p:blipFill>
          <a:blip r:embed="rId13" cstate="print">
            <a:extLst>
              <a:ext uri="{28A0092B-C50C-407E-A947-70E740481C1C}">
                <a14:useLocalDpi xmlns:a14="http://schemas.microsoft.com/office/drawing/2010/main" val="0"/>
              </a:ext>
            </a:extLst>
          </a:blip>
          <a:srcRect/>
          <a:stretch/>
        </p:blipFill>
        <p:spPr>
          <a:xfrm>
            <a:off x="168652" y="4114800"/>
            <a:ext cx="1371600" cy="914400"/>
          </a:xfrm>
          <a:prstGeom prst="rect">
            <a:avLst/>
          </a:prstGeom>
          <a:ln>
            <a:noFill/>
          </a:ln>
          <a:effectLst>
            <a:outerShdw blurRad="292100" dist="139700" dir="2700000" algn="tl" rotWithShape="0">
              <a:srgbClr val="333333">
                <a:alpha val="65000"/>
              </a:srgbClr>
            </a:outerShdw>
          </a:effectLst>
        </p:spPr>
      </p:pic>
      <p:pic>
        <p:nvPicPr>
          <p:cNvPr id="26" name="Picture 25">
            <a:extLst>
              <a:ext uri="{FF2B5EF4-FFF2-40B4-BE49-F238E27FC236}">
                <a16:creationId xmlns:a16="http://schemas.microsoft.com/office/drawing/2014/main" id="{2C5A4344-169D-4441-97E4-256A3D9408C3}"/>
              </a:ext>
            </a:extLst>
          </p:cNvPr>
          <p:cNvPicPr>
            <a:picLocks/>
          </p:cNvPicPr>
          <p:nvPr/>
        </p:nvPicPr>
        <p:blipFill>
          <a:blip r:embed="rId14" cstate="print">
            <a:extLst>
              <a:ext uri="{28A0092B-C50C-407E-A947-70E740481C1C}">
                <a14:useLocalDpi xmlns:a14="http://schemas.microsoft.com/office/drawing/2010/main" val="0"/>
              </a:ext>
            </a:extLst>
          </a:blip>
          <a:srcRect/>
          <a:stretch/>
        </p:blipFill>
        <p:spPr>
          <a:xfrm>
            <a:off x="7603749" y="4148224"/>
            <a:ext cx="1371600" cy="914400"/>
          </a:xfrm>
          <a:prstGeom prst="rect">
            <a:avLst/>
          </a:prstGeom>
          <a:ln>
            <a:noFill/>
          </a:ln>
          <a:effectLst>
            <a:outerShdw blurRad="292100" dist="139700" dir="2700000" algn="tl" rotWithShape="0">
              <a:srgbClr val="333333">
                <a:alpha val="65000"/>
              </a:srgbClr>
            </a:outerShdw>
          </a:effectLst>
        </p:spPr>
      </p:pic>
      <p:pic>
        <p:nvPicPr>
          <p:cNvPr id="27" name="Picture 26">
            <a:extLst>
              <a:ext uri="{FF2B5EF4-FFF2-40B4-BE49-F238E27FC236}">
                <a16:creationId xmlns:a16="http://schemas.microsoft.com/office/drawing/2014/main" id="{AB486D9A-C8DB-4CB4-92DB-34125FE73E68}"/>
              </a:ext>
            </a:extLst>
          </p:cNvPr>
          <p:cNvPicPr>
            <a:picLocks/>
          </p:cNvPicPr>
          <p:nvPr/>
        </p:nvPicPr>
        <p:blipFill>
          <a:blip r:embed="rId15" cstate="print">
            <a:extLst>
              <a:ext uri="{28A0092B-C50C-407E-A947-70E740481C1C}">
                <a14:useLocalDpi xmlns:a14="http://schemas.microsoft.com/office/drawing/2010/main" val="0"/>
              </a:ext>
            </a:extLst>
          </a:blip>
          <a:srcRect/>
          <a:stretch/>
        </p:blipFill>
        <p:spPr>
          <a:xfrm>
            <a:off x="5744974" y="4148859"/>
            <a:ext cx="1371600" cy="914400"/>
          </a:xfrm>
          <a:prstGeom prst="rect">
            <a:avLst/>
          </a:prstGeom>
          <a:ln>
            <a:noFill/>
          </a:ln>
          <a:effectLst>
            <a:outerShdw blurRad="292100" dist="139700" dir="2700000" algn="tl" rotWithShape="0">
              <a:srgbClr val="333333">
                <a:alpha val="65000"/>
              </a:srgbClr>
            </a:outerShdw>
          </a:effectLst>
        </p:spPr>
      </p:pic>
      <p:pic>
        <p:nvPicPr>
          <p:cNvPr id="28" name="Picture 27">
            <a:extLst>
              <a:ext uri="{FF2B5EF4-FFF2-40B4-BE49-F238E27FC236}">
                <a16:creationId xmlns:a16="http://schemas.microsoft.com/office/drawing/2014/main" id="{7AA6503B-21F6-4B95-8EFF-A10C509C9F3F}"/>
              </a:ext>
            </a:extLst>
          </p:cNvPr>
          <p:cNvPicPr>
            <a:picLocks/>
          </p:cNvPicPr>
          <p:nvPr/>
        </p:nvPicPr>
        <p:blipFill>
          <a:blip r:embed="rId16" cstate="print">
            <a:extLst>
              <a:ext uri="{28A0092B-C50C-407E-A947-70E740481C1C}">
                <a14:useLocalDpi xmlns:a14="http://schemas.microsoft.com/office/drawing/2010/main" val="0"/>
              </a:ext>
            </a:extLst>
          </a:blip>
          <a:srcRect/>
          <a:stretch/>
        </p:blipFill>
        <p:spPr>
          <a:xfrm>
            <a:off x="2027426" y="8710523"/>
            <a:ext cx="1371600" cy="912495"/>
          </a:xfrm>
          <a:prstGeom prst="rect">
            <a:avLst/>
          </a:prstGeom>
          <a:ln>
            <a:noFill/>
          </a:ln>
          <a:effectLst>
            <a:outerShdw blurRad="292100" dist="139700" dir="2700000" algn="tl" rotWithShape="0">
              <a:srgbClr val="333333">
                <a:alpha val="65000"/>
              </a:srgbClr>
            </a:outerShdw>
          </a:effectLst>
        </p:spPr>
      </p:pic>
      <p:pic>
        <p:nvPicPr>
          <p:cNvPr id="30" name="Picture 29">
            <a:extLst>
              <a:ext uri="{FF2B5EF4-FFF2-40B4-BE49-F238E27FC236}">
                <a16:creationId xmlns:a16="http://schemas.microsoft.com/office/drawing/2014/main" id="{26C49DC8-6940-4F26-B060-B86CC7528DF7}"/>
              </a:ext>
            </a:extLst>
          </p:cNvPr>
          <p:cNvPicPr>
            <a:picLocks/>
          </p:cNvPicPr>
          <p:nvPr/>
        </p:nvPicPr>
        <p:blipFill>
          <a:blip r:embed="rId17" cstate="print">
            <a:extLst>
              <a:ext uri="{28A0092B-C50C-407E-A947-70E740481C1C}">
                <a14:useLocalDpi xmlns:a14="http://schemas.microsoft.com/office/drawing/2010/main" val="0"/>
              </a:ext>
            </a:extLst>
          </a:blip>
          <a:srcRect/>
          <a:stretch/>
        </p:blipFill>
        <p:spPr>
          <a:xfrm>
            <a:off x="5744974" y="8709571"/>
            <a:ext cx="1371600" cy="914400"/>
          </a:xfrm>
          <a:prstGeom prst="rect">
            <a:avLst/>
          </a:prstGeom>
          <a:ln>
            <a:noFill/>
          </a:ln>
          <a:effectLst>
            <a:outerShdw blurRad="292100" dist="139700" dir="2700000" algn="tl" rotWithShape="0">
              <a:srgbClr val="333333">
                <a:alpha val="65000"/>
              </a:srgbClr>
            </a:outerShdw>
          </a:effectLst>
        </p:spPr>
      </p:pic>
      <p:pic>
        <p:nvPicPr>
          <p:cNvPr id="31" name="Picture 30">
            <a:extLst>
              <a:ext uri="{FF2B5EF4-FFF2-40B4-BE49-F238E27FC236}">
                <a16:creationId xmlns:a16="http://schemas.microsoft.com/office/drawing/2014/main" id="{5B5C101B-2007-44A1-A8AD-FAD6D53E2C83}"/>
              </a:ext>
            </a:extLst>
          </p:cNvPr>
          <p:cNvPicPr>
            <a:picLocks/>
          </p:cNvPicPr>
          <p:nvPr/>
        </p:nvPicPr>
        <p:blipFill>
          <a:blip r:embed="rId18" cstate="print">
            <a:extLst>
              <a:ext uri="{28A0092B-C50C-407E-A947-70E740481C1C}">
                <a14:useLocalDpi xmlns:a14="http://schemas.microsoft.com/office/drawing/2010/main" val="0"/>
              </a:ext>
            </a:extLst>
          </a:blip>
          <a:srcRect/>
          <a:stretch/>
        </p:blipFill>
        <p:spPr>
          <a:xfrm>
            <a:off x="3886676" y="4148224"/>
            <a:ext cx="1370647" cy="91503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666475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387</TotalTime>
  <Words>409</Words>
  <Application>Microsoft Office PowerPoint</Application>
  <PresentationFormat>Custom</PresentationFormat>
  <Paragraphs>13</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Freestyle Script</vt:lpstr>
      <vt:lpstr>Gotham Book</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53</cp:revision>
  <dcterms:created xsi:type="dcterms:W3CDTF">2006-08-16T00:00:00Z</dcterms:created>
  <dcterms:modified xsi:type="dcterms:W3CDTF">2020-08-20T14:47:16Z</dcterms:modified>
</cp:coreProperties>
</file>