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5" d="100"/>
          <a:sy n="75" d="100"/>
        </p:scale>
        <p:origin x="1560" y="-170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p:cNvSpPr>
            <a:spLocks noGrp="1"/>
          </p:cNvSpPr>
          <p:nvPr>
            <p:ph type="dt" sz="half" idx="10"/>
          </p:nvPr>
        </p:nvSpPr>
        <p:spPr/>
        <p:txBody>
          <a:bodyPr/>
          <a:lstStyle/>
          <a:p>
            <a:fld id="{1DEE1867-B3D7-4709-9A5D-B88D860BAE96}" type="datetimeFigureOut">
              <a:rPr lang="en-US" smtClean="0"/>
              <a:t>9/20/2017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90338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9/20/2017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483100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171593" y="535517"/>
            <a:ext cx="1256943"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00765" y="535517"/>
            <a:ext cx="3673674"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9/20/2017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3716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9/20/2017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706012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3825"/>
            </a:lvl1pPr>
          </a:lstStyle>
          <a:p>
            <a:r>
              <a:rPr lang="en-US"/>
              <a:t>Click to edit Master title style</a:t>
            </a:r>
          </a:p>
        </p:txBody>
      </p:sp>
      <p:sp>
        <p:nvSpPr>
          <p:cNvPr id="3" name="Text Placeholder 2"/>
          <p:cNvSpPr>
            <a:spLocks noGrp="1"/>
          </p:cNvSpPr>
          <p:nvPr>
            <p:ph type="body" idx="1"/>
          </p:nvPr>
        </p:nvSpPr>
        <p:spPr>
          <a:xfrm>
            <a:off x="530305" y="6731215"/>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9/20/2017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846529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00764"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963228"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EE1867-B3D7-4709-9A5D-B88D860BAE96}" type="datetimeFigureOut">
              <a:rPr lang="en-US" smtClean="0"/>
              <a:t>9/20/2017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554747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EE1867-B3D7-4709-9A5D-B88D860BAE96}" type="datetimeFigureOut">
              <a:rPr lang="en-US" smtClean="0"/>
              <a:t>9/20/2017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255829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EE1867-B3D7-4709-9A5D-B88D860BAE96}" type="datetimeFigureOut">
              <a:rPr lang="en-US" smtClean="0"/>
              <a:t>9/20/2017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385385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9/20/2017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255171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p:cNvSpPr>
            <a:spLocks noGrp="1"/>
          </p:cNvSpPr>
          <p:nvPr>
            <p:ph idx="1"/>
          </p:nvPr>
        </p:nvSpPr>
        <p:spPr>
          <a:xfrm>
            <a:off x="3304282" y="1448226"/>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9/20/2017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33515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p:cNvSpPr>
            <a:spLocks noGrp="1"/>
          </p:cNvSpPr>
          <p:nvPr>
            <p:ph type="pic" idx="1"/>
          </p:nvPr>
        </p:nvSpPr>
        <p:spPr>
          <a:xfrm>
            <a:off x="3304282" y="1448226"/>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9/20/2017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525274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1DEE1867-B3D7-4709-9A5D-B88D860BAE96}" type="datetimeFigureOut">
              <a:rPr lang="en-US" smtClean="0"/>
              <a:t>9/20/2017</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33805943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0.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9.jpeg"/><Relationship Id="rId2" Type="http://schemas.openxmlformats.org/officeDocument/2006/relationships/image" Target="../media/image1.jpg"/><Relationship Id="rId16" Type="http://schemas.openxmlformats.org/officeDocument/2006/relationships/image" Target="../media/image13.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hyperlink" Target="mailto:conniesross@aol.com" TargetMode="External"/><Relationship Id="rId5" Type="http://schemas.openxmlformats.org/officeDocument/2006/relationships/image" Target="../media/image4.jpeg"/><Relationship Id="rId15" Type="http://schemas.openxmlformats.org/officeDocument/2006/relationships/image" Target="../media/image12.jpeg"/><Relationship Id="rId10" Type="http://schemas.openxmlformats.org/officeDocument/2006/relationships/hyperlink" Target="mailto:dctidewater@yahoo.com" TargetMode="External"/><Relationship Id="rId4" Type="http://schemas.openxmlformats.org/officeDocument/2006/relationships/image" Target="../media/image3.jpeg"/><Relationship Id="rId9" Type="http://schemas.openxmlformats.org/officeDocument/2006/relationships/image" Target="../media/image8.jpg"/><Relationship Id="rId14" Type="http://schemas.openxmlformats.org/officeDocument/2006/relationships/image" Target="../media/image11.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60008" y="-1394"/>
            <a:ext cx="6412095" cy="4258031"/>
          </a:xfrm>
          <a:prstGeom prst="rect">
            <a:avLst/>
          </a:prstGeom>
          <a:ln>
            <a:solidFill>
              <a:schemeClr val="bg1"/>
            </a:solidFill>
          </a:ln>
        </p:spPr>
      </p:pic>
      <p:sp>
        <p:nvSpPr>
          <p:cNvPr id="5" name="Rectangle 4"/>
          <p:cNvSpPr/>
          <p:nvPr/>
        </p:nvSpPr>
        <p:spPr>
          <a:xfrm>
            <a:off x="1370343" y="4266163"/>
            <a:ext cx="6394138" cy="4893647"/>
          </a:xfrm>
          <a:prstGeom prst="rect">
            <a:avLst/>
          </a:prstGeom>
        </p:spPr>
        <p:txBody>
          <a:bodyPr wrap="square">
            <a:spAutoFit/>
          </a:bodyPr>
          <a:lstStyle/>
          <a:p>
            <a:pPr algn="ctr"/>
            <a:r>
              <a:rPr lang="en-US" sz="1300" dirty="0">
                <a:latin typeface="Adobe Caslon Pro" panose="0205050205050A020403" pitchFamily="18" charset="0"/>
              </a:rPr>
              <a:t>Fine craftsman-inspired touches in a contemporary, custom-built, open and airy beach house make this ONE-owner home ONE of the most memorable in the prestigious Bluffs of Tidewater Plantation Resort, North Myrtle Beach. It is truly ONE of a kind, too, the only desirable Cape Romaine plan of its type in Tidewater. The hand-picked golf course cul-de-sac lot allows the house to blend naturally into its rustic environment of lake and green and light woods to create a pleasurable, seamless in- and outdoor-lifestyle. Watch egrets, heron and other coastal-Carolina local-favorite birds nesting in the trees or feeding by the lake. And, oh, yes, there is the occasional indigenous golfer sharing the 14th green of the world-class Tidewater Golf Course. Privacy, peace and perfection are free-flowing in an upscale comfortable, easy-living space. Subtle colors and attention to even the most subtle design detail define the 3-split-bedroom, 2½-bath home. Other features include 10 - 12-ft.-high and vaulted ceilings; Carolina room; front and screened back porches with graduated deck and patio; big workable kitchen, with double ovens and convenient breakfast bar; side double-car garage with sink and ease of outside access; laundry with large sink and much more. So see it soon, as it may not be available long! And do take the virtual tour now </a:t>
            </a:r>
            <a:br>
              <a:rPr lang="en-US" sz="1300" dirty="0">
                <a:latin typeface="Adobe Caslon Pro" panose="0205050205050A020403" pitchFamily="18" charset="0"/>
              </a:rPr>
            </a:br>
            <a:r>
              <a:rPr lang="en-US" sz="1300" dirty="0">
                <a:latin typeface="Adobe Caslon Pro" panose="0205050205050A020403" pitchFamily="18" charset="0"/>
              </a:rPr>
              <a:t>for a wonderful walk-through at your leisure. </a:t>
            </a:r>
          </a:p>
          <a:p>
            <a:pPr algn="ctr"/>
            <a:r>
              <a:rPr lang="en-US" sz="1300" dirty="0">
                <a:latin typeface="Adobe Caslon Pro" panose="0205050205050A020403" pitchFamily="18" charset="0"/>
              </a:rPr>
              <a:t>Amenity-rich Tidewater is a 24-hour, manned gated community on a tree-lined road to oceanfront Anne </a:t>
            </a:r>
            <a:r>
              <a:rPr lang="en-US" sz="1300" dirty="0" err="1">
                <a:latin typeface="Adobe Caslon Pro" panose="0205050205050A020403" pitchFamily="18" charset="0"/>
              </a:rPr>
              <a:t>Tilghman</a:t>
            </a:r>
            <a:r>
              <a:rPr lang="en-US" sz="1300" dirty="0">
                <a:latin typeface="Adobe Caslon Pro" panose="0205050205050A020403" pitchFamily="18" charset="0"/>
              </a:rPr>
              <a:t> Boyce Coastal Reserve, a nature conservancy, including </a:t>
            </a:r>
            <a:r>
              <a:rPr lang="en-US" sz="1300" dirty="0" err="1">
                <a:latin typeface="Adobe Caslon Pro" panose="0205050205050A020403" pitchFamily="18" charset="0"/>
              </a:rPr>
              <a:t>Waities</a:t>
            </a:r>
            <a:r>
              <a:rPr lang="en-US" sz="1300" dirty="0">
                <a:latin typeface="Adobe Caslon Pro" panose="0205050205050A020403" pitchFamily="18" charset="0"/>
              </a:rPr>
              <a:t> Island, with access for managed recreational use. Tidewater itself is on an elevated peninsula of live oaks and southern pines between the </a:t>
            </a:r>
            <a:r>
              <a:rPr lang="en-US" sz="1300" dirty="0" err="1">
                <a:latin typeface="Adobe Caslon Pro" panose="0205050205050A020403" pitchFamily="18" charset="0"/>
              </a:rPr>
              <a:t>Intracoatal</a:t>
            </a:r>
            <a:r>
              <a:rPr lang="en-US" sz="1300" dirty="0">
                <a:latin typeface="Adobe Caslon Pro" panose="0205050205050A020403" pitchFamily="18" charset="0"/>
              </a:rPr>
              <a:t> Waterway and the Cherry Grove Inlet to the Atlantic Ocean. The plantation also preserves the singular look of its own historic origins. It is minutes from the beach, shopping, entertainment and access to major highways. The development boasts a private owners' beach cabana on </a:t>
            </a:r>
            <a:r>
              <a:rPr lang="en-US" sz="1300">
                <a:latin typeface="Adobe Caslon Pro" panose="0205050205050A020403" pitchFamily="18" charset="0"/>
              </a:rPr>
              <a:t>the </a:t>
            </a:r>
            <a:br>
              <a:rPr lang="en-US" sz="1300">
                <a:latin typeface="Adobe Caslon Pro" panose="0205050205050A020403" pitchFamily="18" charset="0"/>
              </a:rPr>
            </a:br>
            <a:r>
              <a:rPr lang="en-US" sz="1300">
                <a:latin typeface="Adobe Caslon Pro" panose="0205050205050A020403" pitchFamily="18" charset="0"/>
              </a:rPr>
              <a:t>wide</a:t>
            </a:r>
            <a:r>
              <a:rPr lang="en-US" sz="1300" dirty="0">
                <a:latin typeface="Adobe Caslon Pro" panose="0205050205050A020403" pitchFamily="18" charset="0"/>
              </a:rPr>
              <a:t>, white sands of the Cherry Grove Beach.</a:t>
            </a:r>
          </a:p>
        </p:txBody>
      </p:sp>
      <p:sp>
        <p:nvSpPr>
          <p:cNvPr id="25" name="Rectangle 24"/>
          <p:cNvSpPr/>
          <p:nvPr/>
        </p:nvSpPr>
        <p:spPr>
          <a:xfrm>
            <a:off x="1360008" y="3322696"/>
            <a:ext cx="6412392" cy="933941"/>
          </a:xfrm>
          <a:prstGeom prst="rect">
            <a:avLst/>
          </a:prstGeom>
          <a:gradFill>
            <a:gsLst>
              <a:gs pos="0">
                <a:schemeClr val="accent1">
                  <a:lumMod val="5000"/>
                  <a:lumOff val="95000"/>
                  <a:alpha val="0"/>
                </a:schemeClr>
              </a:gs>
              <a:gs pos="82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preferRelativeResize="0">
            <a:picLocks/>
          </p:cNvPicPr>
          <p:nvPr/>
        </p:nvPicPr>
        <p:blipFill>
          <a:blip r:embed="rId3" cstate="print">
            <a:extLst>
              <a:ext uri="{28A0092B-C50C-407E-A947-70E740481C1C}">
                <a14:useLocalDpi xmlns:a14="http://schemas.microsoft.com/office/drawing/2010/main" val="0"/>
              </a:ext>
            </a:extLst>
          </a:blip>
          <a:stretch>
            <a:fillRect/>
          </a:stretch>
        </p:blipFill>
        <p:spPr>
          <a:xfrm>
            <a:off x="3567" y="4467"/>
            <a:ext cx="1371600" cy="914400"/>
          </a:xfrm>
          <a:prstGeom prst="rect">
            <a:avLst/>
          </a:prstGeom>
          <a:ln>
            <a:solidFill>
              <a:schemeClr val="bg1"/>
            </a:solidFill>
          </a:ln>
          <a:effectLst/>
        </p:spPr>
      </p:pic>
      <p:pic>
        <p:nvPicPr>
          <p:cNvPr id="13" name="Picture 12"/>
          <p:cNvPicPr preferRelativeResize="0">
            <a:picLocks/>
          </p:cNvPicPr>
          <p:nvPr/>
        </p:nvPicPr>
        <p:blipFill>
          <a:blip r:embed="rId4" cstate="print">
            <a:extLst>
              <a:ext uri="{28A0092B-C50C-407E-A947-70E740481C1C}">
                <a14:useLocalDpi xmlns:a14="http://schemas.microsoft.com/office/drawing/2010/main" val="0"/>
              </a:ext>
            </a:extLst>
          </a:blip>
          <a:stretch>
            <a:fillRect/>
          </a:stretch>
        </p:blipFill>
        <p:spPr>
          <a:xfrm>
            <a:off x="3567" y="4538982"/>
            <a:ext cx="1371600" cy="914400"/>
          </a:xfrm>
          <a:prstGeom prst="rect">
            <a:avLst/>
          </a:prstGeom>
          <a:ln>
            <a:solidFill>
              <a:schemeClr val="bg1"/>
            </a:solidFill>
          </a:ln>
          <a:effectLst/>
        </p:spPr>
      </p:pic>
      <p:pic>
        <p:nvPicPr>
          <p:cNvPr id="15" name="Picture 14"/>
          <p:cNvPicPr preferRelativeResize="0">
            <a:picLocks/>
          </p:cNvPicPr>
          <p:nvPr/>
        </p:nvPicPr>
        <p:blipFill>
          <a:blip r:embed="rId5" cstate="print">
            <a:extLst>
              <a:ext uri="{28A0092B-C50C-407E-A947-70E740481C1C}">
                <a14:useLocalDpi xmlns:a14="http://schemas.microsoft.com/office/drawing/2010/main" val="0"/>
              </a:ext>
            </a:extLst>
          </a:blip>
          <a:stretch>
            <a:fillRect/>
          </a:stretch>
        </p:blipFill>
        <p:spPr>
          <a:xfrm>
            <a:off x="3567" y="3632079"/>
            <a:ext cx="1371600" cy="914400"/>
          </a:xfrm>
          <a:prstGeom prst="rect">
            <a:avLst/>
          </a:prstGeom>
          <a:ln>
            <a:solidFill>
              <a:schemeClr val="bg1"/>
            </a:solidFill>
          </a:ln>
          <a:effectLst/>
        </p:spPr>
      </p:pic>
      <p:pic>
        <p:nvPicPr>
          <p:cNvPr id="16" name="Picture 15"/>
          <p:cNvPicPr preferRelativeResize="0">
            <a:picLocks/>
          </p:cNvPicPr>
          <p:nvPr/>
        </p:nvPicPr>
        <p:blipFill>
          <a:blip r:embed="rId6" cstate="print">
            <a:extLst>
              <a:ext uri="{28A0092B-C50C-407E-A947-70E740481C1C}">
                <a14:useLocalDpi xmlns:a14="http://schemas.microsoft.com/office/drawing/2010/main" val="0"/>
              </a:ext>
            </a:extLst>
          </a:blip>
          <a:stretch>
            <a:fillRect/>
          </a:stretch>
        </p:blipFill>
        <p:spPr>
          <a:xfrm>
            <a:off x="3567" y="1818273"/>
            <a:ext cx="1371600" cy="914400"/>
          </a:xfrm>
          <a:prstGeom prst="rect">
            <a:avLst/>
          </a:prstGeom>
          <a:ln>
            <a:solidFill>
              <a:schemeClr val="bg1"/>
            </a:solidFill>
          </a:ln>
          <a:effectLst/>
        </p:spPr>
      </p:pic>
      <p:pic>
        <p:nvPicPr>
          <p:cNvPr id="27" name="Picture 26"/>
          <p:cNvPicPr preferRelativeResize="0">
            <a:picLocks/>
          </p:cNvPicPr>
          <p:nvPr/>
        </p:nvPicPr>
        <p:blipFill>
          <a:blip r:embed="rId7" cstate="print">
            <a:extLst>
              <a:ext uri="{28A0092B-C50C-407E-A947-70E740481C1C}">
                <a14:useLocalDpi xmlns:a14="http://schemas.microsoft.com/office/drawing/2010/main" val="0"/>
              </a:ext>
            </a:extLst>
          </a:blip>
          <a:stretch>
            <a:fillRect/>
          </a:stretch>
        </p:blipFill>
        <p:spPr>
          <a:xfrm>
            <a:off x="3567" y="2725176"/>
            <a:ext cx="1371600" cy="914400"/>
          </a:xfrm>
          <a:prstGeom prst="rect">
            <a:avLst/>
          </a:prstGeom>
          <a:ln>
            <a:solidFill>
              <a:schemeClr val="bg1"/>
            </a:solidFill>
          </a:ln>
          <a:effectLst/>
        </p:spPr>
      </p:pic>
      <p:pic>
        <p:nvPicPr>
          <p:cNvPr id="22" name="Picture 2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65947" y="9227540"/>
            <a:ext cx="904875" cy="682162"/>
          </a:xfrm>
          <a:prstGeom prst="rect">
            <a:avLst/>
          </a:prstGeom>
        </p:spPr>
      </p:pic>
      <p:pic>
        <p:nvPicPr>
          <p:cNvPr id="28" name="Picture 27"/>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6672269" y="9224361"/>
            <a:ext cx="838198" cy="688520"/>
          </a:xfrm>
          <a:prstGeom prst="rect">
            <a:avLst/>
          </a:prstGeom>
        </p:spPr>
      </p:pic>
      <p:sp>
        <p:nvSpPr>
          <p:cNvPr id="30" name="Rectangle 29"/>
          <p:cNvSpPr/>
          <p:nvPr/>
        </p:nvSpPr>
        <p:spPr>
          <a:xfrm>
            <a:off x="1722928" y="9245456"/>
            <a:ext cx="1931374"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Deborah Collins</a:t>
            </a:r>
          </a:p>
          <a:p>
            <a:pPr algn="ctr"/>
            <a:r>
              <a:rPr lang="en-US" sz="1100" dirty="0">
                <a:solidFill>
                  <a:srgbClr val="000000"/>
                </a:solidFill>
                <a:latin typeface="Arial" panose="020B0604020202020204" pitchFamily="34" charset="0"/>
              </a:rPr>
              <a:t>843-424-9013</a:t>
            </a:r>
          </a:p>
          <a:p>
            <a:pPr algn="ctr"/>
            <a:r>
              <a:rPr lang="en-US" sz="1100" dirty="0">
                <a:solidFill>
                  <a:srgbClr val="093E6E"/>
                </a:solidFill>
                <a:latin typeface="Arial" panose="020B0604020202020204" pitchFamily="34" charset="0"/>
                <a:hlinkClick r:id="rId10"/>
              </a:rPr>
              <a:t>dctidewater@yahoo.com</a:t>
            </a:r>
            <a:endParaRPr lang="en-US" sz="1100" b="0" i="0" dirty="0">
              <a:solidFill>
                <a:srgbClr val="000000"/>
              </a:solidFill>
              <a:effectLst/>
              <a:latin typeface="Arial" panose="020B0604020202020204" pitchFamily="34" charset="0"/>
            </a:endParaRPr>
          </a:p>
        </p:txBody>
      </p:sp>
      <p:sp>
        <p:nvSpPr>
          <p:cNvPr id="34" name="Rectangle 33"/>
          <p:cNvSpPr/>
          <p:nvPr/>
        </p:nvSpPr>
        <p:spPr>
          <a:xfrm>
            <a:off x="4206408" y="9245456"/>
            <a:ext cx="1913756"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Connie Ross-Karl</a:t>
            </a:r>
          </a:p>
          <a:p>
            <a:pPr algn="ctr"/>
            <a:r>
              <a:rPr lang="en-US" sz="1100" dirty="0">
                <a:solidFill>
                  <a:srgbClr val="000000"/>
                </a:solidFill>
                <a:latin typeface="Arial" panose="020B0604020202020204" pitchFamily="34" charset="0"/>
              </a:rPr>
              <a:t>702-306-2643</a:t>
            </a:r>
          </a:p>
          <a:p>
            <a:pPr algn="ctr"/>
            <a:r>
              <a:rPr lang="en-US" sz="1100" dirty="0">
                <a:solidFill>
                  <a:srgbClr val="093E6E"/>
                </a:solidFill>
                <a:latin typeface="Arial" panose="020B0604020202020204" pitchFamily="34" charset="0"/>
                <a:hlinkClick r:id="rId11"/>
              </a:rPr>
              <a:t>conniesross@aol.com</a:t>
            </a:r>
            <a:endParaRPr lang="en-US" sz="1100" b="0" i="0" dirty="0">
              <a:solidFill>
                <a:srgbClr val="000000"/>
              </a:solidFill>
              <a:effectLst/>
              <a:latin typeface="Arial" panose="020B0604020202020204" pitchFamily="34" charset="0"/>
            </a:endParaRPr>
          </a:p>
        </p:txBody>
      </p:sp>
      <p:sp>
        <p:nvSpPr>
          <p:cNvPr id="35" name="Rectangle 34"/>
          <p:cNvSpPr/>
          <p:nvPr/>
        </p:nvSpPr>
        <p:spPr>
          <a:xfrm>
            <a:off x="0" y="9837384"/>
            <a:ext cx="7772400" cy="215444"/>
          </a:xfrm>
          <a:prstGeom prst="rect">
            <a:avLst/>
          </a:prstGeom>
        </p:spPr>
        <p:txBody>
          <a:bodyPr wrap="square">
            <a:spAutoFit/>
          </a:bodyPr>
          <a:lstStyle/>
          <a:p>
            <a:pPr algn="ctr"/>
            <a:r>
              <a:rPr lang="en-US" sz="800" dirty="0">
                <a:solidFill>
                  <a:srgbClr val="000000"/>
                </a:solidFill>
                <a:latin typeface="Arial" panose="020B0604020202020204" pitchFamily="34" charset="0"/>
              </a:rPr>
              <a:t>NEW WAY PROPERTIES MYRTLE BEACH</a:t>
            </a:r>
            <a:r>
              <a:rPr lang="en-US" sz="800" dirty="0">
                <a:solidFill>
                  <a:srgbClr val="093E6E"/>
                </a:solidFill>
                <a:latin typeface="Arial" panose="020B0604020202020204" pitchFamily="34" charset="0"/>
              </a:rPr>
              <a:t> </a:t>
            </a:r>
            <a:endParaRPr lang="en-US" sz="800" dirty="0"/>
          </a:p>
        </p:txBody>
      </p:sp>
      <p:pic>
        <p:nvPicPr>
          <p:cNvPr id="37" name="Picture 36"/>
          <p:cNvPicPr preferRelativeResize="0">
            <a:picLocks/>
          </p:cNvPicPr>
          <p:nvPr/>
        </p:nvPicPr>
        <p:blipFill>
          <a:blip r:embed="rId12" cstate="print">
            <a:extLst>
              <a:ext uri="{28A0092B-C50C-407E-A947-70E740481C1C}">
                <a14:useLocalDpi xmlns:a14="http://schemas.microsoft.com/office/drawing/2010/main" val="0"/>
              </a:ext>
            </a:extLst>
          </a:blip>
          <a:stretch>
            <a:fillRect/>
          </a:stretch>
        </p:blipFill>
        <p:spPr>
          <a:xfrm>
            <a:off x="3567" y="6352788"/>
            <a:ext cx="1371600" cy="914400"/>
          </a:xfrm>
          <a:prstGeom prst="rect">
            <a:avLst/>
          </a:prstGeom>
          <a:ln>
            <a:solidFill>
              <a:schemeClr val="bg1"/>
            </a:solidFill>
          </a:ln>
          <a:effectLst/>
        </p:spPr>
      </p:pic>
      <p:pic>
        <p:nvPicPr>
          <p:cNvPr id="38" name="Picture 37"/>
          <p:cNvPicPr preferRelativeResize="0">
            <a:picLocks/>
          </p:cNvPicPr>
          <p:nvPr/>
        </p:nvPicPr>
        <p:blipFill rotWithShape="1">
          <a:blip r:embed="rId13" cstate="print">
            <a:extLst>
              <a:ext uri="{28A0092B-C50C-407E-A947-70E740481C1C}">
                <a14:useLocalDpi xmlns:a14="http://schemas.microsoft.com/office/drawing/2010/main" val="0"/>
              </a:ext>
            </a:extLst>
          </a:blip>
          <a:srcRect t="19652" b="35999"/>
          <a:stretch/>
        </p:blipFill>
        <p:spPr>
          <a:xfrm>
            <a:off x="3567" y="8166594"/>
            <a:ext cx="1371600" cy="914400"/>
          </a:xfrm>
          <a:prstGeom prst="rect">
            <a:avLst/>
          </a:prstGeom>
          <a:ln>
            <a:solidFill>
              <a:schemeClr val="bg1"/>
            </a:solidFill>
          </a:ln>
          <a:effectLst/>
        </p:spPr>
      </p:pic>
      <p:pic>
        <p:nvPicPr>
          <p:cNvPr id="40" name="Picture 39"/>
          <p:cNvPicPr preferRelativeResize="0">
            <a:picLocks/>
          </p:cNvPicPr>
          <p:nvPr/>
        </p:nvPicPr>
        <p:blipFill>
          <a:blip r:embed="rId14" cstate="print">
            <a:extLst>
              <a:ext uri="{28A0092B-C50C-407E-A947-70E740481C1C}">
                <a14:useLocalDpi xmlns:a14="http://schemas.microsoft.com/office/drawing/2010/main" val="0"/>
              </a:ext>
            </a:extLst>
          </a:blip>
          <a:stretch>
            <a:fillRect/>
          </a:stretch>
        </p:blipFill>
        <p:spPr>
          <a:xfrm>
            <a:off x="3567" y="7259691"/>
            <a:ext cx="1371600" cy="914400"/>
          </a:xfrm>
          <a:prstGeom prst="rect">
            <a:avLst/>
          </a:prstGeom>
          <a:ln>
            <a:solidFill>
              <a:schemeClr val="bg1"/>
            </a:solidFill>
          </a:ln>
          <a:effectLst/>
        </p:spPr>
      </p:pic>
      <p:pic>
        <p:nvPicPr>
          <p:cNvPr id="41" name="Picture 40"/>
          <p:cNvPicPr preferRelativeResize="0">
            <a:picLocks/>
          </p:cNvPicPr>
          <p:nvPr/>
        </p:nvPicPr>
        <p:blipFill>
          <a:blip r:embed="rId15" cstate="print">
            <a:extLst>
              <a:ext uri="{28A0092B-C50C-407E-A947-70E740481C1C}">
                <a14:useLocalDpi xmlns:a14="http://schemas.microsoft.com/office/drawing/2010/main" val="0"/>
              </a:ext>
            </a:extLst>
          </a:blip>
          <a:stretch>
            <a:fillRect/>
          </a:stretch>
        </p:blipFill>
        <p:spPr>
          <a:xfrm>
            <a:off x="3567" y="5445885"/>
            <a:ext cx="1371600" cy="914400"/>
          </a:xfrm>
          <a:prstGeom prst="rect">
            <a:avLst/>
          </a:prstGeom>
          <a:ln>
            <a:solidFill>
              <a:schemeClr val="bg1"/>
            </a:solidFill>
          </a:ln>
          <a:effectLst/>
        </p:spPr>
      </p:pic>
      <p:pic>
        <p:nvPicPr>
          <p:cNvPr id="20" name="Picture 19"/>
          <p:cNvPicPr preferRelativeResize="0">
            <a:picLocks/>
          </p:cNvPicPr>
          <p:nvPr/>
        </p:nvPicPr>
        <p:blipFill>
          <a:blip r:embed="rId16" cstate="print">
            <a:extLst>
              <a:ext uri="{28A0092B-C50C-407E-A947-70E740481C1C}">
                <a14:useLocalDpi xmlns:a14="http://schemas.microsoft.com/office/drawing/2010/main" val="0"/>
              </a:ext>
            </a:extLst>
          </a:blip>
          <a:stretch>
            <a:fillRect/>
          </a:stretch>
        </p:blipFill>
        <p:spPr>
          <a:xfrm>
            <a:off x="3567" y="911370"/>
            <a:ext cx="1371600" cy="914400"/>
          </a:xfrm>
          <a:prstGeom prst="rect">
            <a:avLst/>
          </a:prstGeom>
          <a:ln>
            <a:solidFill>
              <a:schemeClr val="bg1"/>
            </a:solidFill>
          </a:ln>
          <a:effectLst/>
        </p:spPr>
      </p:pic>
      <p:sp>
        <p:nvSpPr>
          <p:cNvPr id="23" name="Rectangle 22"/>
          <p:cNvSpPr/>
          <p:nvPr/>
        </p:nvSpPr>
        <p:spPr>
          <a:xfrm>
            <a:off x="1360008" y="3394864"/>
            <a:ext cx="6404474" cy="861774"/>
          </a:xfrm>
          <a:prstGeom prst="rect">
            <a:avLst/>
          </a:prstGeom>
          <a:noFill/>
        </p:spPr>
        <p:txBody>
          <a:bodyPr wrap="square" anchor="b">
            <a:spAutoFit/>
          </a:bodyPr>
          <a:lstStyle/>
          <a:p>
            <a:pPr algn="ctr"/>
            <a:r>
              <a:rPr lang="en-US" dirty="0">
                <a:ln w="3175">
                  <a:noFill/>
                </a:ln>
                <a:solidFill>
                  <a:sysClr val="windowText" lastClr="000000"/>
                </a:solidFill>
                <a:effectLst>
                  <a:outerShdw blurRad="50800" dist="38100" dir="2700000" algn="tl" rotWithShape="0">
                    <a:prstClr val="black">
                      <a:alpha val="40000"/>
                    </a:prstClr>
                  </a:outerShdw>
                </a:effectLst>
                <a:latin typeface="Adobe Caslon Pro Bold" panose="0205070206050A020403" pitchFamily="18" charset="0"/>
              </a:rPr>
              <a:t>939 </a:t>
            </a:r>
            <a:r>
              <a:rPr lang="en-US" dirty="0" err="1">
                <a:ln w="3175">
                  <a:noFill/>
                </a:ln>
                <a:solidFill>
                  <a:sysClr val="windowText" lastClr="000000"/>
                </a:solidFill>
                <a:effectLst>
                  <a:outerShdw blurRad="50800" dist="38100" dir="2700000" algn="tl" rotWithShape="0">
                    <a:prstClr val="black">
                      <a:alpha val="40000"/>
                    </a:prstClr>
                  </a:outerShdw>
                </a:effectLst>
                <a:latin typeface="Adobe Caslon Pro Bold" panose="0205070206050A020403" pitchFamily="18" charset="0"/>
              </a:rPr>
              <a:t>Morrall</a:t>
            </a:r>
            <a:r>
              <a:rPr lang="en-US" dirty="0">
                <a:ln w="3175">
                  <a:noFill/>
                </a:ln>
                <a:solidFill>
                  <a:sysClr val="windowText" lastClr="000000"/>
                </a:solidFill>
                <a:effectLst>
                  <a:outerShdw blurRad="50800" dist="38100" dir="2700000" algn="tl" rotWithShape="0">
                    <a:prstClr val="black">
                      <a:alpha val="40000"/>
                    </a:prstClr>
                  </a:outerShdw>
                </a:effectLst>
                <a:latin typeface="Adobe Caslon Pro Bold" panose="0205070206050A020403" pitchFamily="18" charset="0"/>
              </a:rPr>
              <a:t> Drive</a:t>
            </a:r>
          </a:p>
          <a:p>
            <a:pPr algn="ctr"/>
            <a:r>
              <a:rPr lang="en-US" sz="1600" dirty="0">
                <a:ln w="3175">
                  <a:noFill/>
                </a:ln>
                <a:solidFill>
                  <a:sysClr val="windowText" lastClr="000000"/>
                </a:solidFill>
                <a:effectLst>
                  <a:outerShdw blurRad="50800" dist="38100" dir="2700000" algn="tl" rotWithShape="0">
                    <a:prstClr val="black">
                      <a:alpha val="40000"/>
                    </a:prstClr>
                  </a:outerShdw>
                </a:effectLst>
                <a:latin typeface="Adobe Caslon Pro" panose="0205050205050A020403" pitchFamily="18" charset="0"/>
              </a:rPr>
              <a:t>Tidewater Plantation Resort ~ North Myrtle Beach</a:t>
            </a:r>
          </a:p>
          <a:p>
            <a:pPr algn="ctr"/>
            <a:r>
              <a:rPr lang="en-US" sz="1600" dirty="0">
                <a:ln w="3175">
                  <a:noFill/>
                </a:ln>
                <a:solidFill>
                  <a:sysClr val="windowText" lastClr="000000"/>
                </a:solidFill>
                <a:effectLst>
                  <a:outerShdw blurRad="50800" dist="38100" dir="2700000" algn="tl" rotWithShape="0">
                    <a:prstClr val="black">
                      <a:alpha val="40000"/>
                    </a:prstClr>
                  </a:outerShdw>
                </a:effectLst>
                <a:latin typeface="Adobe Caslon Pro" panose="0205050205050A020403" pitchFamily="18" charset="0"/>
              </a:rPr>
              <a:t>MLS# 1719930 ~ $389,900</a:t>
            </a:r>
          </a:p>
        </p:txBody>
      </p:sp>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134</TotalTime>
  <Words>274</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Adobe Caslon Pro</vt:lpstr>
      <vt:lpstr>Adobe Caslon Pro Bold</vt: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26</cp:revision>
  <dcterms:created xsi:type="dcterms:W3CDTF">2016-01-18T21:52:04Z</dcterms:created>
  <dcterms:modified xsi:type="dcterms:W3CDTF">2017-09-20T11:20:30Z</dcterms:modified>
</cp:coreProperties>
</file>