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1A0C"/>
    <a:srgbClr val="49521D"/>
    <a:srgbClr val="1316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22" y="-327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14" name="Rectangle 13"/>
          <p:cNvSpPr/>
          <p:nvPr/>
        </p:nvSpPr>
        <p:spPr>
          <a:xfrm>
            <a:off x="-3175" y="5638801"/>
            <a:ext cx="7772400" cy="4419600"/>
          </a:xfrm>
          <a:prstGeom prst="rect">
            <a:avLst/>
          </a:prstGeom>
          <a:solidFill>
            <a:srgbClr val="0F1A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858" y="1"/>
            <a:ext cx="7777480" cy="10058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4950" y="838023"/>
            <a:ext cx="3886332" cy="5181777"/>
          </a:xfrm>
          <a:prstGeom prst="rect">
            <a:avLst/>
          </a:prstGeom>
        </p:spPr>
      </p:pic>
      <p:sp>
        <p:nvSpPr>
          <p:cNvPr id="2" name="Title 1"/>
          <p:cNvSpPr>
            <a:spLocks noGrp="1"/>
          </p:cNvSpPr>
          <p:nvPr>
            <p:ph type="ctrTitle"/>
          </p:nvPr>
        </p:nvSpPr>
        <p:spPr>
          <a:xfrm>
            <a:off x="1916" y="4507363"/>
            <a:ext cx="7772400" cy="1089662"/>
          </a:xfrm>
        </p:spPr>
        <p:txBody>
          <a:bodyPr>
            <a:normAutofit fontScale="90000"/>
          </a:bodyPr>
          <a:lstStyle/>
          <a:p>
            <a:r>
              <a:rPr lang="en-US" dirty="0" smtClean="0">
                <a:solidFill>
                  <a:schemeClr val="bg1"/>
                </a:solidFill>
                <a:effectLst>
                  <a:outerShdw blurRad="38100" dist="38100" dir="2700000" algn="tl">
                    <a:srgbClr val="000000">
                      <a:alpha val="43137"/>
                    </a:srgbClr>
                  </a:outerShdw>
                </a:effectLst>
                <a:latin typeface="AR DECODE" panose="02000000000000000000" pitchFamily="2" charset="0"/>
              </a:rPr>
              <a:t>Reduced!</a:t>
            </a:r>
            <a:br>
              <a:rPr lang="en-US" dirty="0" smtClean="0">
                <a:solidFill>
                  <a:schemeClr val="bg1"/>
                </a:solidFill>
                <a:effectLst>
                  <a:outerShdw blurRad="38100" dist="38100" dir="2700000" algn="tl">
                    <a:srgbClr val="000000">
                      <a:alpha val="43137"/>
                    </a:srgbClr>
                  </a:outerShdw>
                </a:effectLst>
                <a:latin typeface="AR DECODE" panose="02000000000000000000" pitchFamily="2" charset="0"/>
              </a:rPr>
            </a:br>
            <a:r>
              <a:rPr lang="en-US" dirty="0" smtClean="0">
                <a:solidFill>
                  <a:schemeClr val="bg1"/>
                </a:solidFill>
                <a:effectLst>
                  <a:outerShdw blurRad="38100" dist="38100" dir="2700000" algn="tl">
                    <a:srgbClr val="000000">
                      <a:alpha val="43137"/>
                    </a:srgbClr>
                  </a:outerShdw>
                </a:effectLst>
                <a:latin typeface="AR DECODE" panose="02000000000000000000" pitchFamily="2" charset="0"/>
              </a:rPr>
              <a:t>Move In Ready!</a:t>
            </a:r>
            <a:endParaRPr lang="en-US" dirty="0">
              <a:solidFill>
                <a:schemeClr val="bg1"/>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1916" y="6019800"/>
            <a:ext cx="7772400" cy="2713198"/>
          </a:xfrm>
        </p:spPr>
        <p:txBody>
          <a:bodyPr anchor="ctr">
            <a:noAutofit/>
          </a:bodyPr>
          <a:lstStyle/>
          <a:p>
            <a:r>
              <a:rPr lang="en-US" sz="1800" dirty="0">
                <a:solidFill>
                  <a:schemeClr val="tx1"/>
                </a:solidFill>
              </a:rPr>
              <a:t>This super convenient, charming low maintenance home is just steps from the </a:t>
            </a:r>
            <a:r>
              <a:rPr lang="en-US" sz="1800" dirty="0" err="1">
                <a:solidFill>
                  <a:schemeClr val="tx1"/>
                </a:solidFill>
              </a:rPr>
              <a:t>Ravenel</a:t>
            </a:r>
            <a:r>
              <a:rPr lang="en-US" sz="1800" dirty="0">
                <a:solidFill>
                  <a:schemeClr val="tx1"/>
                </a:solidFill>
              </a:rPr>
              <a:t> Bridge, moments to Shem Creek and minutes to Sullivan's Island in desirable Mount Pleasant. This home features a spacious and open floor plan with nine foot ceilings on the main level, fireplace in the family room, separate dining room with vaulted ceiling, full laundry room, half bath and a master suite with large walk-in closet on the first level. The second floor features two more bedrooms each with surprisingly generous closets. Detached garage is tucked away behind the home in the private backyard. Enjoy virtually maintenance-free living. HOA dues cover yard maintenance and exterior maintenance. UPDATED KITCHEN! $$1000.00 painting allowance with acceptable offer.</a:t>
            </a:r>
            <a:endParaRPr lang="en-US" sz="1800" dirty="0">
              <a:solidFill>
                <a:schemeClr val="tx1"/>
              </a:solidFill>
            </a:endParaRPr>
          </a:p>
        </p:txBody>
      </p:sp>
      <p:sp>
        <p:nvSpPr>
          <p:cNvPr id="4" name="Rectangle 3"/>
          <p:cNvSpPr/>
          <p:nvPr/>
        </p:nvSpPr>
        <p:spPr>
          <a:xfrm>
            <a:off x="1916" y="0"/>
            <a:ext cx="7772400" cy="738664"/>
          </a:xfrm>
          <a:prstGeom prst="rect">
            <a:avLst/>
          </a:prstGeom>
          <a:solidFill>
            <a:schemeClr val="bg1">
              <a:lumMod val="85000"/>
            </a:schemeClr>
          </a:solidFill>
          <a:effectLst>
            <a:outerShdw blurRad="50800" dist="38100" dir="5400000" algn="t" rotWithShape="0">
              <a:prstClr val="black">
                <a:alpha val="40000"/>
              </a:prstClr>
            </a:outerShdw>
          </a:effectLst>
        </p:spPr>
        <p:txBody>
          <a:bodyPr wrap="square">
            <a:spAutoFit/>
          </a:bodyPr>
          <a:lstStyle/>
          <a:p>
            <a:pPr algn="ctr"/>
            <a:r>
              <a:rPr lang="en-US" sz="2400" b="1" dirty="0">
                <a:latin typeface="Arial" panose="020B0604020202020204" pitchFamily="34" charset="0"/>
                <a:cs typeface="Arial" panose="020B0604020202020204" pitchFamily="34" charset="0"/>
              </a:rPr>
              <a:t>939 Provincial </a:t>
            </a:r>
            <a:r>
              <a:rPr lang="en-US" sz="2400" b="1" dirty="0" smtClean="0">
                <a:latin typeface="Arial" panose="020B0604020202020204" pitchFamily="34" charset="0"/>
                <a:cs typeface="Arial" panose="020B0604020202020204" pitchFamily="34" charset="0"/>
              </a:rPr>
              <a:t>Circle</a:t>
            </a:r>
          </a:p>
          <a:p>
            <a:pPr algn="ctr"/>
            <a:r>
              <a:rPr lang="en-US" sz="1800" b="1" dirty="0">
                <a:latin typeface="Arial" panose="020B0604020202020204" pitchFamily="34" charset="0"/>
                <a:cs typeface="Arial" panose="020B0604020202020204" pitchFamily="34" charset="0"/>
              </a:rPr>
              <a:t>Patriots Province </a:t>
            </a:r>
            <a:r>
              <a:rPr lang="en-US" sz="1800" b="1" dirty="0">
                <a:latin typeface="Arial" panose="020B0604020202020204" pitchFamily="34" charset="0"/>
                <a:cs typeface="Arial" panose="020B0604020202020204" pitchFamily="34" charset="0"/>
              </a:rPr>
              <a:t>:: </a:t>
            </a:r>
            <a:r>
              <a:rPr lang="en-US" sz="1800" b="1" dirty="0">
                <a:latin typeface="Arial" panose="020B0604020202020204" pitchFamily="34" charset="0"/>
                <a:cs typeface="Arial" panose="020B0604020202020204" pitchFamily="34" charset="0"/>
              </a:rPr>
              <a:t>Mount Pleasant </a:t>
            </a:r>
            <a:r>
              <a:rPr lang="en-US" sz="1800" b="1" dirty="0">
                <a:latin typeface="Arial" panose="020B0604020202020204" pitchFamily="34" charset="0"/>
                <a:cs typeface="Arial" panose="020B0604020202020204" pitchFamily="34" charset="0"/>
              </a:rPr>
              <a:t>:: MLS# </a:t>
            </a:r>
            <a:r>
              <a:rPr lang="en-US" sz="1800" b="1" dirty="0" smtClean="0">
                <a:latin typeface="Arial" panose="020B0604020202020204" pitchFamily="34" charset="0"/>
                <a:cs typeface="Arial" panose="020B0604020202020204" pitchFamily="34" charset="0"/>
              </a:rPr>
              <a:t>15023583 :: </a:t>
            </a:r>
            <a:r>
              <a:rPr lang="en-US" sz="1800" b="1" dirty="0">
                <a:latin typeface="Arial" panose="020B0604020202020204" pitchFamily="34" charset="0"/>
                <a:cs typeface="Arial" panose="020B0604020202020204" pitchFamily="34" charset="0"/>
              </a:rPr>
              <a:t>$349,900</a:t>
            </a:r>
            <a:endParaRPr lang="en-US" sz="1800" b="1" dirty="0">
              <a:latin typeface="Arial" panose="020B0604020202020204" pitchFamily="34" charset="0"/>
              <a:cs typeface="Arial" panose="020B0604020202020204" pitchFamily="34" charset="0"/>
            </a:endParaRP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57" y="8839200"/>
            <a:ext cx="603504" cy="914401"/>
          </a:xfrm>
          <a:prstGeom prst="rect">
            <a:avLst/>
          </a:prstGeom>
        </p:spPr>
      </p:pic>
      <p:sp>
        <p:nvSpPr>
          <p:cNvPr id="16" name="Rectangle 15"/>
          <p:cNvSpPr/>
          <p:nvPr/>
        </p:nvSpPr>
        <p:spPr>
          <a:xfrm>
            <a:off x="1916" y="8839200"/>
            <a:ext cx="7772400" cy="907941"/>
          </a:xfrm>
          <a:prstGeom prst="rect">
            <a:avLst/>
          </a:prstGeom>
        </p:spPr>
        <p:txBody>
          <a:bodyPr wrap="square">
            <a:spAutoFit/>
          </a:bodyPr>
          <a:lstStyle/>
          <a:p>
            <a:pPr algn="ctr"/>
            <a:r>
              <a:rPr lang="pt-BR" sz="1800" b="1" dirty="0">
                <a:latin typeface="Arial" panose="020B0604020202020204" pitchFamily="34" charset="0"/>
                <a:cs typeface="Arial" panose="020B0604020202020204" pitchFamily="34" charset="0"/>
              </a:rPr>
              <a:t>Donna Evans</a:t>
            </a:r>
          </a:p>
          <a:p>
            <a:pPr algn="ctr"/>
            <a:r>
              <a:rPr lang="pt-BR" sz="1100" i="1" dirty="0">
                <a:latin typeface="Arial" panose="020B0604020202020204" pitchFamily="34" charset="0"/>
                <a:cs typeface="Arial" panose="020B0604020202020204" pitchFamily="34" charset="0"/>
              </a:rPr>
              <a:t>REALTOR, ABR, CRS, EPRO, </a:t>
            </a:r>
            <a:r>
              <a:rPr lang="pt-BR" sz="1100" i="1" dirty="0" smtClean="0">
                <a:latin typeface="Arial" panose="020B0604020202020204" pitchFamily="34" charset="0"/>
                <a:cs typeface="Arial" panose="020B0604020202020204" pitchFamily="34" charset="0"/>
              </a:rPr>
              <a:t>GRI</a:t>
            </a:r>
          </a:p>
          <a:p>
            <a:pPr algn="ctr"/>
            <a:r>
              <a:rPr lang="en-US" sz="1200" dirty="0" smtClean="0">
                <a:latin typeface="Arial" panose="020B0604020202020204" pitchFamily="34" charset="0"/>
                <a:cs typeface="Arial" panose="020B0604020202020204" pitchFamily="34" charset="0"/>
              </a:rPr>
              <a:t>Office </a:t>
            </a:r>
            <a:r>
              <a:rPr lang="en-US" sz="1200" dirty="0">
                <a:latin typeface="Arial" panose="020B0604020202020204" pitchFamily="34" charset="0"/>
                <a:cs typeface="Arial" panose="020B0604020202020204" pitchFamily="34" charset="0"/>
              </a:rPr>
              <a:t>- (843) 972-2400 | Mobile - (843) 568-3948</a:t>
            </a:r>
          </a:p>
          <a:p>
            <a:pPr algn="ctr"/>
            <a:r>
              <a:rPr lang="en-US" sz="1200" dirty="0">
                <a:latin typeface="Arial" panose="020B0604020202020204" pitchFamily="34" charset="0"/>
                <a:cs typeface="Arial" panose="020B0604020202020204" pitchFamily="34" charset="0"/>
              </a:rPr>
              <a:t>donna@comeliveincharleston.com | www.comeliveincharleston.com</a:t>
            </a:r>
            <a:endParaRPr lang="en-US" sz="1200" dirty="0">
              <a:latin typeface="Arial" panose="020B0604020202020204" pitchFamily="34" charset="0"/>
              <a:cs typeface="Arial" panose="020B0604020202020204" pitchFamily="34" charset="0"/>
            </a:endParaRPr>
          </a:p>
        </p:txBody>
      </p:sp>
      <p:sp>
        <p:nvSpPr>
          <p:cNvPr id="17" name="Rectangle 16"/>
          <p:cNvSpPr/>
          <p:nvPr/>
        </p:nvSpPr>
        <p:spPr>
          <a:xfrm>
            <a:off x="-7303" y="9804485"/>
            <a:ext cx="7790838" cy="253916"/>
          </a:xfrm>
          <a:prstGeom prst="rect">
            <a:avLst/>
          </a:prstGeom>
        </p:spPr>
        <p:txBody>
          <a:bodyPr wrap="square">
            <a:spAutoFit/>
          </a:bodyPr>
          <a:lstStyle/>
          <a:p>
            <a:pPr algn="ctr"/>
            <a:r>
              <a:rPr lang="en-US" sz="1050" i="1" dirty="0">
                <a:solidFill>
                  <a:schemeClr val="bg1">
                    <a:lumMod val="50000"/>
                  </a:schemeClr>
                </a:solidFill>
                <a:latin typeface="Arial" panose="020B0604020202020204" pitchFamily="34" charset="0"/>
                <a:cs typeface="Arial" panose="020B0604020202020204" pitchFamily="34" charset="0"/>
              </a:rPr>
              <a:t>RE/MAX Advanced </a:t>
            </a:r>
            <a:r>
              <a:rPr lang="en-US" sz="1050" i="1" dirty="0" smtClean="0">
                <a:solidFill>
                  <a:schemeClr val="bg1">
                    <a:lumMod val="50000"/>
                  </a:schemeClr>
                </a:solidFill>
                <a:latin typeface="Arial" panose="020B0604020202020204" pitchFamily="34" charset="0"/>
                <a:cs typeface="Arial" panose="020B0604020202020204" pitchFamily="34" charset="0"/>
              </a:rPr>
              <a:t>Realty | 311 </a:t>
            </a:r>
            <a:r>
              <a:rPr lang="en-US" sz="1050" i="1" dirty="0">
                <a:solidFill>
                  <a:schemeClr val="bg1">
                    <a:lumMod val="50000"/>
                  </a:schemeClr>
                </a:solidFill>
                <a:latin typeface="Arial" panose="020B0604020202020204" pitchFamily="34" charset="0"/>
                <a:cs typeface="Arial" panose="020B0604020202020204" pitchFamily="34" charset="0"/>
              </a:rPr>
              <a:t>Johnnie </a:t>
            </a:r>
            <a:r>
              <a:rPr lang="en-US" sz="1050" i="1" dirty="0" err="1">
                <a:solidFill>
                  <a:schemeClr val="bg1">
                    <a:lumMod val="50000"/>
                  </a:schemeClr>
                </a:solidFill>
                <a:latin typeface="Arial" panose="020B0604020202020204" pitchFamily="34" charset="0"/>
                <a:cs typeface="Arial" panose="020B0604020202020204" pitchFamily="34" charset="0"/>
              </a:rPr>
              <a:t>Dodds</a:t>
            </a:r>
            <a:r>
              <a:rPr lang="en-US" sz="1050" i="1" dirty="0">
                <a:solidFill>
                  <a:schemeClr val="bg1">
                    <a:lumMod val="50000"/>
                  </a:schemeClr>
                </a:solidFill>
                <a:latin typeface="Arial" panose="020B0604020202020204" pitchFamily="34" charset="0"/>
                <a:cs typeface="Arial" panose="020B0604020202020204" pitchFamily="34" charset="0"/>
              </a:rPr>
              <a:t> </a:t>
            </a:r>
            <a:r>
              <a:rPr lang="en-US" sz="1050" i="1" dirty="0" smtClean="0">
                <a:solidFill>
                  <a:schemeClr val="bg1">
                    <a:lumMod val="50000"/>
                  </a:schemeClr>
                </a:solidFill>
                <a:latin typeface="Arial" panose="020B0604020202020204" pitchFamily="34" charset="0"/>
                <a:cs typeface="Arial" panose="020B0604020202020204" pitchFamily="34" charset="0"/>
              </a:rPr>
              <a:t>Blvd | Mt </a:t>
            </a:r>
            <a:r>
              <a:rPr lang="en-US" sz="1050" i="1" dirty="0">
                <a:solidFill>
                  <a:schemeClr val="bg1">
                    <a:lumMod val="50000"/>
                  </a:schemeClr>
                </a:solidFill>
                <a:latin typeface="Arial" panose="020B0604020202020204" pitchFamily="34" charset="0"/>
                <a:cs typeface="Arial" panose="020B0604020202020204" pitchFamily="34" charset="0"/>
              </a:rPr>
              <a:t>Pleasant, SC 29464</a:t>
            </a:r>
            <a:endParaRPr lang="en-US" sz="1050" i="1" dirty="0">
              <a:solidFill>
                <a:schemeClr val="bg1">
                  <a:lumMod val="50000"/>
                </a:schemeClr>
              </a:solidFill>
              <a:latin typeface="Arial" panose="020B0604020202020204" pitchFamily="34" charset="0"/>
              <a:cs typeface="Arial" panose="020B0604020202020204" pitchFamily="34" charset="0"/>
            </a:endParaRPr>
          </a:p>
        </p:txBody>
      </p:sp>
      <p:sp>
        <p:nvSpPr>
          <p:cNvPr id="18" name="Down Ribbon 17"/>
          <p:cNvSpPr/>
          <p:nvPr/>
        </p:nvSpPr>
        <p:spPr>
          <a:xfrm>
            <a:off x="1872693" y="-963761"/>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Open House Saturday </a:t>
            </a:r>
            <a:r>
              <a:rPr lang="en-US" sz="1800" i="1" dirty="0" smtClean="0">
                <a:solidFill>
                  <a:schemeClr val="tx2">
                    <a:lumMod val="75000"/>
                  </a:schemeClr>
                </a:solidFill>
                <a:effectLst>
                  <a:outerShdw blurRad="38100" dist="38100" dir="2700000" algn="tl">
                    <a:srgbClr val="000000">
                      <a:alpha val="43137"/>
                    </a:srgbClr>
                  </a:outerShdw>
                </a:effectLst>
              </a:rPr>
              <a:t>12-3 </a:t>
            </a:r>
            <a:r>
              <a:rPr lang="en-US" sz="1800" i="1" dirty="0">
                <a:solidFill>
                  <a:schemeClr val="tx2">
                    <a:lumMod val="75000"/>
                  </a:schemeClr>
                </a:solidFill>
                <a:effectLst>
                  <a:outerShdw blurRad="38100" dist="38100" dir="2700000" algn="tl">
                    <a:srgbClr val="000000">
                      <a:alpha val="43137"/>
                    </a:srgbClr>
                  </a:outerShdw>
                </a:effectLst>
              </a:rPr>
              <a:t>Refreshments Provided</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79494" y="1373111"/>
            <a:ext cx="1627632" cy="2170177"/>
          </a:xfrm>
          <a:prstGeom prst="rect">
            <a:avLst/>
          </a:prstGeom>
          <a:ln>
            <a:noFill/>
          </a:ln>
          <a:effec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7462" y="1374227"/>
            <a:ext cx="1627632" cy="2171688"/>
          </a:xfrm>
          <a:prstGeom prst="rect">
            <a:avLst/>
          </a:prstGeom>
          <a:ln>
            <a:noFill/>
          </a:ln>
          <a:effectLst/>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b="11250"/>
          <a:stretch/>
        </p:blipFill>
        <p:spPr>
          <a:xfrm>
            <a:off x="157462" y="4401322"/>
            <a:ext cx="1627632" cy="1083390"/>
          </a:xfrm>
          <a:prstGeom prst="rect">
            <a:avLst/>
          </a:prstGeom>
          <a:ln>
            <a:noFill/>
          </a:ln>
          <a:effectLst/>
        </p:spPr>
      </p:pic>
      <p:pic>
        <p:nvPicPr>
          <p:cNvPr id="22" name="Picture 21"/>
          <p:cNvPicPr>
            <a:picLocks noChangeAspect="1"/>
          </p:cNvPicPr>
          <p:nvPr/>
        </p:nvPicPr>
        <p:blipFill rotWithShape="1">
          <a:blip r:embed="rId7" cstate="print">
            <a:extLst>
              <a:ext uri="{28A0092B-C50C-407E-A947-70E740481C1C}">
                <a14:useLocalDpi xmlns:a14="http://schemas.microsoft.com/office/drawing/2010/main" val="0"/>
              </a:ext>
            </a:extLst>
          </a:blip>
          <a:srcRect b="11462"/>
          <a:stretch/>
        </p:blipFill>
        <p:spPr>
          <a:xfrm>
            <a:off x="5979494" y="4397579"/>
            <a:ext cx="1627632" cy="1080812"/>
          </a:xfrm>
          <a:prstGeom prst="rect">
            <a:avLst/>
          </a:prstGeom>
          <a:ln>
            <a:noFill/>
          </a:ln>
          <a:effectLst/>
        </p:spPr>
      </p:pic>
      <p:pic>
        <p:nvPicPr>
          <p:cNvPr id="27" name="Picture 2" descr="Donna Evans"/>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446237" y="8839200"/>
            <a:ext cx="1311853" cy="752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024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195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Reduced! Move In Ready!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 Thomas</cp:lastModifiedBy>
  <cp:revision>10</cp:revision>
  <dcterms:created xsi:type="dcterms:W3CDTF">2006-08-16T00:00:00Z</dcterms:created>
  <dcterms:modified xsi:type="dcterms:W3CDTF">2015-10-07T17:45:42Z</dcterms:modified>
</cp:coreProperties>
</file>